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82" r:id="rId3"/>
    <p:sldId id="257" r:id="rId4"/>
    <p:sldId id="258" r:id="rId5"/>
    <p:sldId id="259" r:id="rId6"/>
    <p:sldId id="260" r:id="rId7"/>
    <p:sldId id="261" r:id="rId8"/>
    <p:sldId id="262" r:id="rId9"/>
    <p:sldId id="263" r:id="rId10"/>
    <p:sldId id="264" r:id="rId11"/>
    <p:sldId id="265" r:id="rId12"/>
    <p:sldId id="286" r:id="rId13"/>
    <p:sldId id="266" r:id="rId14"/>
    <p:sldId id="267" r:id="rId15"/>
    <p:sldId id="268" r:id="rId16"/>
    <p:sldId id="269" r:id="rId17"/>
    <p:sldId id="270" r:id="rId18"/>
    <p:sldId id="271" r:id="rId19"/>
    <p:sldId id="272" r:id="rId20"/>
    <p:sldId id="273" r:id="rId21"/>
    <p:sldId id="274" r:id="rId22"/>
    <p:sldId id="275" r:id="rId23"/>
    <p:sldId id="296" r:id="rId24"/>
    <p:sldId id="297" r:id="rId25"/>
    <p:sldId id="278" r:id="rId26"/>
    <p:sldId id="279" r:id="rId27"/>
    <p:sldId id="291" r:id="rId28"/>
    <p:sldId id="292" r:id="rId29"/>
    <p:sldId id="293" r:id="rId30"/>
    <p:sldId id="285" r:id="rId31"/>
    <p:sldId id="294" r:id="rId32"/>
    <p:sldId id="295" r:id="rId33"/>
  </p:sldIdLst>
  <p:sldSz cx="9144000" cy="6858000" type="screen4x3"/>
  <p:notesSz cx="9144000" cy="6858000"/>
  <p:custDataLst>
    <p:tags r:id="rId36"/>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clrMru>
    <a:srgbClr val="B50000"/>
    <a:srgbClr val="72C4F1"/>
    <a:srgbClr val="C6CE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horzBarState="maximized">
    <p:restoredLeft sz="15620"/>
    <p:restoredTop sz="94660"/>
  </p:normalViewPr>
  <p:slideViewPr>
    <p:cSldViewPr snapToObjects="1">
      <p:cViewPr varScale="1">
        <p:scale>
          <a:sx n="154" d="100"/>
          <a:sy n="154" d="100"/>
        </p:scale>
        <p:origin x="-101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8A6051DB-D9AA-7647-850B-12063CD89941}" type="datetimeFigureOut">
              <a:rPr lang="en-US"/>
              <a:pPr/>
              <a:t>1/22/2015</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E6AF6F49-E74A-C64B-915C-6228462A37D8}" type="slidenum">
              <a:rPr/>
              <a:pPr/>
              <a:t>‹#›</a:t>
            </a:fld>
            <a:endParaRPr lang="en-US"/>
          </a:p>
        </p:txBody>
      </p:sp>
    </p:spTree>
    <p:extLst>
      <p:ext uri="{BB962C8B-B14F-4D97-AF65-F5344CB8AC3E}">
        <p14:creationId xmlns:p14="http://schemas.microsoft.com/office/powerpoint/2010/main" val="30385001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7A0F38E-EB49-0B4D-8184-5C0285ED3CEC}" type="datetimeFigureOut">
              <a:rPr lang="en-US"/>
              <a:pPr/>
              <a:t>1/22/2015</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0A12589C-DC9C-E042-B5B1-B2146C800D66}" type="slidenum">
              <a:rPr/>
              <a:pPr/>
              <a:t>‹#›</a:t>
            </a:fld>
            <a:endParaRPr lang="en-US"/>
          </a:p>
        </p:txBody>
      </p:sp>
    </p:spTree>
    <p:extLst>
      <p:ext uri="{BB962C8B-B14F-4D97-AF65-F5344CB8AC3E}">
        <p14:creationId xmlns:p14="http://schemas.microsoft.com/office/powerpoint/2010/main" val="218364893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421A45F1-AD5E-E04B-9676-BB6DD9E8AA33}" type="slidenum">
              <a:rPr lang="en-US"/>
              <a:pPr/>
              <a:t>1</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
        <p:nvSpPr>
          <p:cNvPr id="73733" name="Footer Placeholder 4"/>
          <p:cNvSpPr>
            <a:spLocks noGrp="1"/>
          </p:cNvSpPr>
          <p:nvPr>
            <p:ph type="ftr" sz="quarter" idx="4"/>
          </p:nvPr>
        </p:nvSpPr>
        <p:spPr>
          <a:noFill/>
        </p:spPr>
        <p:txBody>
          <a:bodyPr/>
          <a:lstStyle/>
          <a:p>
            <a:r>
              <a:rPr lang="en-US"/>
              <a:t>Lecture 49</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anchor="b">
            <a:prstTxWarp prst="textNoShape">
              <a:avLst/>
            </a:prstTxWarp>
          </a:bodyPr>
          <a:lstStyle/>
          <a:p>
            <a:pPr algn="r"/>
            <a:fld id="{69F37EFB-3B7E-4C4D-A09A-D10A5AAE8162}" type="slidenum">
              <a:rPr lang="en-US" sz="1200"/>
              <a:pPr algn="r"/>
              <a:t>12</a:t>
            </a:fld>
            <a:endParaRPr lang="en-US" sz="1200"/>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no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
        <p:nvSpPr>
          <p:cNvPr id="89093" name="Footer Placeholder 4"/>
          <p:cNvSpPr>
            <a:spLocks noGrp="1"/>
          </p:cNvSpPr>
          <p:nvPr>
            <p:ph type="ftr" sz="quarter" idx="4"/>
          </p:nvPr>
        </p:nvSpPr>
        <p:spPr>
          <a:noFill/>
        </p:spPr>
        <p:txBody>
          <a:bodyPr/>
          <a:lstStyle/>
          <a:p>
            <a:r>
              <a:rPr lang="en-US"/>
              <a:t>Lecture 49</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anchor="b">
            <a:prstTxWarp prst="textNoShape">
              <a:avLst/>
            </a:prstTxWarp>
          </a:bodyPr>
          <a:lstStyle/>
          <a:p>
            <a:pPr algn="r"/>
            <a:fld id="{419ADB0B-0DE9-6444-A925-5CBFD624B8C5}" type="slidenum">
              <a:rPr lang="en-US" sz="1200"/>
              <a:pPr algn="r"/>
              <a:t>13</a:t>
            </a:fld>
            <a:endParaRPr lang="en-US" sz="1200"/>
          </a:p>
        </p:txBody>
      </p:sp>
      <p:sp>
        <p:nvSpPr>
          <p:cNvPr id="91139" name="Rectangle 2"/>
          <p:cNvSpPr>
            <a:spLocks noGrp="1" noRot="1" noChangeAspect="1" noChangeArrowheads="1" noTextEdit="1"/>
          </p:cNvSpPr>
          <p:nvPr>
            <p:ph type="sldImg"/>
          </p:nvPr>
        </p:nvSpPr>
        <p:spPr>
          <a:solidFill>
            <a:srgbClr val="FFFFFF"/>
          </a:solidFill>
          <a:ln/>
        </p:spPr>
      </p:sp>
      <p:sp>
        <p:nvSpPr>
          <p:cNvPr id="91140" name="Rectangle 3"/>
          <p:cNvSpPr>
            <a:spLocks noGrp="1" noChangeArrowheads="1"/>
          </p:cNvSpPr>
          <p:nvPr>
            <p:ph type="body" idx="1"/>
          </p:nvPr>
        </p:nvSpPr>
        <p:spPr>
          <a:no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
        <p:nvSpPr>
          <p:cNvPr id="91141" name="Footer Placeholder 4"/>
          <p:cNvSpPr>
            <a:spLocks noGrp="1"/>
          </p:cNvSpPr>
          <p:nvPr>
            <p:ph type="ftr" sz="quarter" idx="4"/>
          </p:nvPr>
        </p:nvSpPr>
        <p:spPr>
          <a:noFill/>
        </p:spPr>
        <p:txBody>
          <a:bodyPr/>
          <a:lstStyle/>
          <a:p>
            <a:r>
              <a:rPr lang="en-US"/>
              <a:t>Lecture 49</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anchor="b">
            <a:prstTxWarp prst="textNoShape">
              <a:avLst/>
            </a:prstTxWarp>
          </a:bodyPr>
          <a:lstStyle/>
          <a:p>
            <a:pPr algn="r"/>
            <a:fld id="{165EDCB9-D758-6649-AF69-331A164FC4CB}" type="slidenum">
              <a:rPr lang="en-US" sz="1200"/>
              <a:pPr algn="r"/>
              <a:t>14</a:t>
            </a:fld>
            <a:endParaRPr lang="en-US" sz="1200"/>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no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
        <p:nvSpPr>
          <p:cNvPr id="93189" name="Footer Placeholder 4"/>
          <p:cNvSpPr>
            <a:spLocks noGrp="1"/>
          </p:cNvSpPr>
          <p:nvPr>
            <p:ph type="ftr" sz="quarter" idx="4"/>
          </p:nvPr>
        </p:nvSpPr>
        <p:spPr>
          <a:noFill/>
        </p:spPr>
        <p:txBody>
          <a:bodyPr/>
          <a:lstStyle/>
          <a:p>
            <a:r>
              <a:rPr lang="en-US"/>
              <a:t>Lecture 49</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01896CD1-24FA-8B43-BB28-F9F07CC8C226}" type="slidenum">
              <a:rPr lang="en-US"/>
              <a:pPr/>
              <a:t>15</a:t>
            </a:fld>
            <a:endParaRPr 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
        <p:nvSpPr>
          <p:cNvPr id="95237" name="Footer Placeholder 4"/>
          <p:cNvSpPr>
            <a:spLocks noGrp="1"/>
          </p:cNvSpPr>
          <p:nvPr>
            <p:ph type="ftr" sz="quarter" idx="4"/>
          </p:nvPr>
        </p:nvSpPr>
        <p:spPr>
          <a:noFill/>
        </p:spPr>
        <p:txBody>
          <a:bodyPr/>
          <a:lstStyle/>
          <a:p>
            <a:r>
              <a:rPr lang="en-US"/>
              <a:t>Lecture 49</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anchor="b">
            <a:prstTxWarp prst="textNoShape">
              <a:avLst/>
            </a:prstTxWarp>
          </a:bodyPr>
          <a:lstStyle/>
          <a:p>
            <a:pPr algn="r"/>
            <a:fld id="{2DA7B30D-EEE3-5A44-B6D0-23685CEFD81A}" type="slidenum">
              <a:rPr lang="en-US" sz="1200"/>
              <a:pPr algn="r"/>
              <a:t>16</a:t>
            </a:fld>
            <a:endParaRPr lang="en-US" sz="1200"/>
          </a:p>
        </p:txBody>
      </p:sp>
      <p:sp>
        <p:nvSpPr>
          <p:cNvPr id="97283" name="Rectangle 2"/>
          <p:cNvSpPr>
            <a:spLocks noGrp="1" noRot="1" noChangeAspect="1" noChangeArrowheads="1" noTextEdit="1"/>
          </p:cNvSpPr>
          <p:nvPr>
            <p:ph type="sldImg"/>
          </p:nvPr>
        </p:nvSpPr>
        <p:spPr>
          <a:solidFill>
            <a:srgbClr val="FFFFFF"/>
          </a:solidFill>
          <a:ln/>
        </p:spPr>
      </p:sp>
      <p:sp>
        <p:nvSpPr>
          <p:cNvPr id="97284" name="Rectangle 3"/>
          <p:cNvSpPr>
            <a:spLocks noGrp="1" noChangeArrowheads="1"/>
          </p:cNvSpPr>
          <p:nvPr>
            <p:ph type="body" idx="1"/>
          </p:nvPr>
        </p:nvSpPr>
        <p:spPr>
          <a:no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
        <p:nvSpPr>
          <p:cNvPr id="97285" name="Footer Placeholder 4"/>
          <p:cNvSpPr>
            <a:spLocks noGrp="1"/>
          </p:cNvSpPr>
          <p:nvPr>
            <p:ph type="ftr" sz="quarter" idx="4"/>
          </p:nvPr>
        </p:nvSpPr>
        <p:spPr>
          <a:noFill/>
        </p:spPr>
        <p:txBody>
          <a:bodyPr/>
          <a:lstStyle/>
          <a:p>
            <a:r>
              <a:rPr lang="en-US"/>
              <a:t>Lecture 49</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anchor="b">
            <a:prstTxWarp prst="textNoShape">
              <a:avLst/>
            </a:prstTxWarp>
          </a:bodyPr>
          <a:lstStyle/>
          <a:p>
            <a:pPr algn="r"/>
            <a:fld id="{4C1AC0EB-6590-604D-ABBE-C6BF7DE187A9}" type="slidenum">
              <a:rPr lang="en-US" sz="1200"/>
              <a:pPr algn="r"/>
              <a:t>17</a:t>
            </a:fld>
            <a:endParaRPr lang="en-US" sz="1200"/>
          </a:p>
        </p:txBody>
      </p:sp>
      <p:sp>
        <p:nvSpPr>
          <p:cNvPr id="99331" name="Rectangle 2"/>
          <p:cNvSpPr>
            <a:spLocks noGrp="1" noRot="1" noChangeAspect="1" noChangeArrowheads="1" noTextEdit="1"/>
          </p:cNvSpPr>
          <p:nvPr>
            <p:ph type="sldImg"/>
          </p:nvPr>
        </p:nvSpPr>
        <p:spPr>
          <a:solidFill>
            <a:srgbClr val="FFFFFF"/>
          </a:solidFill>
          <a:ln/>
        </p:spPr>
      </p:sp>
      <p:sp>
        <p:nvSpPr>
          <p:cNvPr id="99332" name="Rectangle 3"/>
          <p:cNvSpPr>
            <a:spLocks noGrp="1" noChangeArrowheads="1"/>
          </p:cNvSpPr>
          <p:nvPr>
            <p:ph type="body" idx="1"/>
          </p:nvPr>
        </p:nvSpPr>
        <p:spPr>
          <a:no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
        <p:nvSpPr>
          <p:cNvPr id="99333" name="Footer Placeholder 4"/>
          <p:cNvSpPr>
            <a:spLocks noGrp="1"/>
          </p:cNvSpPr>
          <p:nvPr>
            <p:ph type="ftr" sz="quarter" idx="4"/>
          </p:nvPr>
        </p:nvSpPr>
        <p:spPr>
          <a:noFill/>
        </p:spPr>
        <p:txBody>
          <a:bodyPr/>
          <a:lstStyle/>
          <a:p>
            <a:r>
              <a:rPr lang="en-US"/>
              <a:t>Lecture 49</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anchor="b">
            <a:prstTxWarp prst="textNoShape">
              <a:avLst/>
            </a:prstTxWarp>
          </a:bodyPr>
          <a:lstStyle/>
          <a:p>
            <a:pPr algn="r"/>
            <a:fld id="{4EFBA3E7-27A8-D145-9263-F1B4054BDD87}" type="slidenum">
              <a:rPr lang="en-US" sz="1200"/>
              <a:pPr algn="r"/>
              <a:t>18</a:t>
            </a:fld>
            <a:endParaRPr lang="en-US" sz="1200"/>
          </a:p>
        </p:txBody>
      </p:sp>
      <p:sp>
        <p:nvSpPr>
          <p:cNvPr id="101379" name="Rectangle 2"/>
          <p:cNvSpPr>
            <a:spLocks noGrp="1" noRot="1" noChangeAspect="1" noChangeArrowheads="1" noTextEdit="1"/>
          </p:cNvSpPr>
          <p:nvPr>
            <p:ph type="sldImg"/>
          </p:nvPr>
        </p:nvSpPr>
        <p:spPr>
          <a:solidFill>
            <a:srgbClr val="FFFFFF"/>
          </a:solidFill>
          <a:ln/>
        </p:spPr>
      </p:sp>
      <p:sp>
        <p:nvSpPr>
          <p:cNvPr id="101380" name="Rectangle 3"/>
          <p:cNvSpPr>
            <a:spLocks noGrp="1" noChangeArrowheads="1"/>
          </p:cNvSpPr>
          <p:nvPr>
            <p:ph type="body" idx="1"/>
          </p:nvPr>
        </p:nvSpPr>
        <p:spPr>
          <a:no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
        <p:nvSpPr>
          <p:cNvPr id="101381" name="Footer Placeholder 4"/>
          <p:cNvSpPr>
            <a:spLocks noGrp="1"/>
          </p:cNvSpPr>
          <p:nvPr>
            <p:ph type="ftr" sz="quarter" idx="4"/>
          </p:nvPr>
        </p:nvSpPr>
        <p:spPr>
          <a:noFill/>
        </p:spPr>
        <p:txBody>
          <a:bodyPr/>
          <a:lstStyle/>
          <a:p>
            <a:r>
              <a:rPr lang="en-US"/>
              <a:t>Lecture 49</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741060D-2F97-CC45-A9FF-55C1773747B4}" type="slidenum">
              <a:rPr lang="en-US"/>
              <a:pPr/>
              <a:t>19</a:t>
            </a:fld>
            <a:endParaRPr 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
        <p:nvSpPr>
          <p:cNvPr id="103429" name="Footer Placeholder 4"/>
          <p:cNvSpPr>
            <a:spLocks noGrp="1"/>
          </p:cNvSpPr>
          <p:nvPr>
            <p:ph type="ftr" sz="quarter" idx="4"/>
          </p:nvPr>
        </p:nvSpPr>
        <p:spPr>
          <a:noFill/>
        </p:spPr>
        <p:txBody>
          <a:bodyPr/>
          <a:lstStyle/>
          <a:p>
            <a:r>
              <a:rPr lang="en-US"/>
              <a:t>Lecture 49</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A400C022-D105-5640-AF9B-1A33F2B09729}" type="slidenum">
              <a:rPr lang="en-US"/>
              <a:pPr/>
              <a:t>21</a:t>
            </a:fld>
            <a:endParaRPr 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
        <p:nvSpPr>
          <p:cNvPr id="107525" name="Footer Placeholder 4"/>
          <p:cNvSpPr>
            <a:spLocks noGrp="1"/>
          </p:cNvSpPr>
          <p:nvPr>
            <p:ph type="ftr" sz="quarter" idx="4"/>
          </p:nvPr>
        </p:nvSpPr>
        <p:spPr>
          <a:noFill/>
        </p:spPr>
        <p:txBody>
          <a:bodyPr/>
          <a:lstStyle/>
          <a:p>
            <a:r>
              <a:rPr lang="en-US"/>
              <a:t>Lecture 49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901843A-A36E-7D44-A74A-6956D9C44C24}" type="slidenum">
              <a:rPr lang="en-US"/>
              <a:pPr/>
              <a:t>3</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
        <p:nvSpPr>
          <p:cNvPr id="75781" name="Footer Placeholder 4"/>
          <p:cNvSpPr>
            <a:spLocks noGrp="1"/>
          </p:cNvSpPr>
          <p:nvPr>
            <p:ph type="ftr" sz="quarter" idx="4"/>
          </p:nvPr>
        </p:nvSpPr>
        <p:spPr>
          <a:noFill/>
        </p:spPr>
        <p:txBody>
          <a:bodyPr/>
          <a:lstStyle/>
          <a:p>
            <a:r>
              <a:rPr lang="en-US"/>
              <a:t>Lecture 49</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E824B513-4DA7-C441-ABC9-AF678D4E2E8B}" type="slidenum">
              <a:rPr lang="en-US"/>
              <a:pPr/>
              <a:t>22</a:t>
            </a:fld>
            <a:endParaRPr 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
        <p:nvSpPr>
          <p:cNvPr id="109573" name="Footer Placeholder 4"/>
          <p:cNvSpPr>
            <a:spLocks noGrp="1"/>
          </p:cNvSpPr>
          <p:nvPr>
            <p:ph type="ftr" sz="quarter" idx="4"/>
          </p:nvPr>
        </p:nvSpPr>
        <p:spPr>
          <a:noFill/>
        </p:spPr>
        <p:txBody>
          <a:bodyPr/>
          <a:lstStyle/>
          <a:p>
            <a:r>
              <a:rPr lang="en-US"/>
              <a:t>Lecture 49</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4F45FE78-EE81-5741-A290-B243E646F670}" type="slidenum">
              <a:rPr lang="en-US"/>
              <a:pPr/>
              <a:t>25</a:t>
            </a:fld>
            <a:endParaRPr lang="en-US"/>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
        <p:nvSpPr>
          <p:cNvPr id="115717" name="Footer Placeholder 4"/>
          <p:cNvSpPr>
            <a:spLocks noGrp="1"/>
          </p:cNvSpPr>
          <p:nvPr>
            <p:ph type="ftr" sz="quarter" idx="4"/>
          </p:nvPr>
        </p:nvSpPr>
        <p:spPr>
          <a:noFill/>
        </p:spPr>
        <p:txBody>
          <a:bodyPr/>
          <a:lstStyle/>
          <a:p>
            <a:r>
              <a:rPr lang="en-US"/>
              <a:t>Lecture 49</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341ABBF2-41DE-A647-8A35-10B9161482C6}" type="slidenum">
              <a:rPr lang="en-US"/>
              <a:pPr/>
              <a:t>26</a:t>
            </a:fld>
            <a:endParaRPr lang="en-US"/>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
        <p:nvSpPr>
          <p:cNvPr id="117765" name="Footer Placeholder 4"/>
          <p:cNvSpPr>
            <a:spLocks noGrp="1"/>
          </p:cNvSpPr>
          <p:nvPr>
            <p:ph type="ftr" sz="quarter" idx="4"/>
          </p:nvPr>
        </p:nvSpPr>
        <p:spPr>
          <a:noFill/>
        </p:spPr>
        <p:txBody>
          <a:bodyPr/>
          <a:lstStyle/>
          <a:p>
            <a:r>
              <a:rPr lang="en-US"/>
              <a:t>Lecture 49</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B789240-0A63-5E4C-B832-68CDB94A2C5C}" type="slidenum">
              <a:rPr lang="en-US" sz="1200"/>
              <a:pPr/>
              <a:t>27</a:t>
            </a:fld>
            <a:endParaRPr lang="en-US" sz="1200"/>
          </a:p>
        </p:txBody>
      </p:sp>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a typeface="ＭＳ Ｐゴシック" charset="0"/>
              <a:cs typeface="ＭＳ Ｐゴシック" charset="0"/>
            </a:endParaRPr>
          </a:p>
        </p:txBody>
      </p:sp>
      <p:sp>
        <p:nvSpPr>
          <p:cNvPr id="100356"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Lecture 49</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22621C6-9E49-2543-AE47-722C61AACA40}" type="slidenum">
              <a:rPr lang="en-US" sz="1200"/>
              <a:pPr/>
              <a:t>29</a:t>
            </a:fld>
            <a:endParaRPr lang="en-US" sz="1200"/>
          </a:p>
        </p:txBody>
      </p:sp>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a typeface="ＭＳ Ｐゴシック" charset="0"/>
              <a:cs typeface="ＭＳ Ｐゴシック" charset="0"/>
            </a:endParaRPr>
          </a:p>
        </p:txBody>
      </p:sp>
      <p:sp>
        <p:nvSpPr>
          <p:cNvPr id="103428" name="Footer Placeholder 4"/>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200"/>
              <a:t>Lecture 49</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A12589C-DC9C-E042-B5B1-B2146C800D66}" type="slidenum">
              <a:rPr/>
              <a:pPr/>
              <a:t>30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577A32C8-9E0C-BA48-8844-6A6B082F5C9F}" type="slidenum">
              <a:rPr lang="en-US"/>
              <a:pPr/>
              <a:t>4</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
        <p:nvSpPr>
          <p:cNvPr id="77829" name="Footer Placeholder 4"/>
          <p:cNvSpPr>
            <a:spLocks noGrp="1"/>
          </p:cNvSpPr>
          <p:nvPr>
            <p:ph type="ftr" sz="quarter" idx="4"/>
          </p:nvPr>
        </p:nvSpPr>
        <p:spPr>
          <a:noFill/>
        </p:spPr>
        <p:txBody>
          <a:bodyPr/>
          <a:lstStyle/>
          <a:p>
            <a:r>
              <a:rPr lang="en-US"/>
              <a:t>Lecture 49</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anchor="b">
            <a:prstTxWarp prst="textNoShape">
              <a:avLst/>
            </a:prstTxWarp>
          </a:bodyPr>
          <a:lstStyle/>
          <a:p>
            <a:pPr algn="r"/>
            <a:fld id="{FB0980F9-37F0-7F46-9C14-3ADFFE4D4956}" type="slidenum">
              <a:rPr lang="en-US" sz="1200"/>
              <a:pPr algn="r"/>
              <a:t>5</a:t>
            </a:fld>
            <a:endParaRPr lang="en-US" sz="1200"/>
          </a:p>
        </p:txBody>
      </p:sp>
      <p:sp>
        <p:nvSpPr>
          <p:cNvPr id="79875"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anchor="b">
            <a:prstTxWarp prst="textNoShape">
              <a:avLst/>
            </a:prstTxWarp>
          </a:bodyPr>
          <a:lstStyle/>
          <a:p>
            <a:pPr algn="r"/>
            <a:fld id="{3C049881-1AF9-BB4B-88F0-D2F1BEEF31B8}" type="slidenum">
              <a:rPr lang="en-US" sz="1200"/>
              <a:pPr algn="r"/>
              <a:t>5</a:t>
            </a:fld>
            <a:endParaRPr lang="en-US" sz="1200"/>
          </a:p>
        </p:txBody>
      </p:sp>
      <p:sp>
        <p:nvSpPr>
          <p:cNvPr id="79876" name="Rectangle 2"/>
          <p:cNvSpPr>
            <a:spLocks noGrp="1" noRot="1" noChangeAspect="1" noChangeArrowheads="1" noTextEdit="1"/>
          </p:cNvSpPr>
          <p:nvPr>
            <p:ph type="sldImg"/>
          </p:nvPr>
        </p:nvSpPr>
        <p:spPr>
          <a:solidFill>
            <a:srgbClr val="FFFFFF"/>
          </a:solidFill>
          <a:ln/>
        </p:spPr>
      </p:sp>
      <p:sp>
        <p:nvSpPr>
          <p:cNvPr id="79877" name="Rectangle 3"/>
          <p:cNvSpPr>
            <a:spLocks noGrp="1" noChangeArrowheads="1"/>
          </p:cNvSpPr>
          <p:nvPr>
            <p:ph type="body" idx="1"/>
          </p:nvPr>
        </p:nvSpPr>
        <p:spPr>
          <a:no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3115D14-BE32-1E41-A32F-CB224EF87D73}" type="slidenum">
              <a:rPr lang="en-US"/>
              <a:pPr/>
              <a:t>6</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
        <p:nvSpPr>
          <p:cNvPr id="81925" name="Footer Placeholder 4"/>
          <p:cNvSpPr>
            <a:spLocks noGrp="1"/>
          </p:cNvSpPr>
          <p:nvPr>
            <p:ph type="ftr" sz="quarter" idx="4"/>
          </p:nvPr>
        </p:nvSpPr>
        <p:spPr>
          <a:noFill/>
        </p:spPr>
        <p:txBody>
          <a:bodyPr/>
          <a:lstStyle/>
          <a:p>
            <a:r>
              <a:rPr lang="en-US"/>
              <a:t>Lecture 49</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B095F79C-492A-1947-A7C1-14303685D670}" type="slidenum">
              <a:rPr lang="en-US"/>
              <a:pPr/>
              <a:t>7</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en-US">
              <a:latin typeface="Times" charset="0"/>
              <a:ea typeface="ＭＳ Ｐゴシック" charset="-128"/>
              <a:cs typeface="ＭＳ Ｐゴシック" charset="-128"/>
            </a:endParaRPr>
          </a:p>
        </p:txBody>
      </p:sp>
      <p:sp>
        <p:nvSpPr>
          <p:cNvPr id="83973" name="Footer Placeholder 4"/>
          <p:cNvSpPr>
            <a:spLocks noGrp="1"/>
          </p:cNvSpPr>
          <p:nvPr>
            <p:ph type="ftr" sz="quarter" idx="4"/>
          </p:nvPr>
        </p:nvSpPr>
        <p:spPr>
          <a:noFill/>
        </p:spPr>
        <p:txBody>
          <a:bodyPr/>
          <a:lstStyle/>
          <a:p>
            <a:r>
              <a:rPr lang="en-US"/>
              <a:t>Lecture 49</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en-US">
              <a:latin typeface="Times" charset="0"/>
              <a:ea typeface="ＭＳ Ｐゴシック" charset="-128"/>
              <a:cs typeface="ＭＳ Ｐゴシック" charset="-128"/>
            </a:endParaRPr>
          </a:p>
        </p:txBody>
      </p:sp>
      <p:sp>
        <p:nvSpPr>
          <p:cNvPr id="86020" name="Footer Placeholder 3"/>
          <p:cNvSpPr>
            <a:spLocks noGrp="1"/>
          </p:cNvSpPr>
          <p:nvPr>
            <p:ph type="ftr" sz="quarter" idx="4"/>
          </p:nvPr>
        </p:nvSpPr>
        <p:spPr>
          <a:noFill/>
        </p:spPr>
        <p:txBody>
          <a:bodyPr/>
          <a:lstStyle/>
          <a:p>
            <a:r>
              <a:rPr lang="en-US"/>
              <a:t>Lecture 49</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3906" name="Text Box 2"/>
          <p:cNvSpPr txBox="1">
            <a:spLocks noChangeArrowheads="1"/>
          </p:cNvSpPr>
          <p:nvPr/>
        </p:nvSpPr>
        <p:spPr bwMode="auto">
          <a:xfrm>
            <a:off x="1866901" y="685800"/>
            <a:ext cx="5407025" cy="2351088"/>
          </a:xfrm>
          <a:prstGeom prst="rect">
            <a:avLst/>
          </a:prstGeom>
          <a:solidFill>
            <a:srgbClr val="FFFFFF"/>
          </a:solidFill>
          <a:ln w="9525">
            <a:solidFill>
              <a:srgbClr val="000000"/>
            </a:solidFill>
            <a:miter lim="800000"/>
            <a:headEnd/>
            <a:tailEnd/>
          </a:ln>
          <a:effectLst/>
        </p:spPr>
        <p:txBody>
          <a:bodyPr wrap="none" anchor="ctr">
            <a:prstTxWarp prst="textNoShape">
              <a:avLst/>
            </a:prstTxWarp>
          </a:bodyPr>
          <a:lstStyle/>
          <a:p>
            <a:endParaRPr lang="en-US"/>
          </a:p>
        </p:txBody>
      </p:sp>
      <p:sp>
        <p:nvSpPr>
          <p:cNvPr id="123907" name="Text Box 3"/>
          <p:cNvSpPr txBox="1">
            <a:spLocks noGrp="1" noChangeArrowheads="1"/>
          </p:cNvSpPr>
          <p:nvPr>
            <p:ph type="body"/>
          </p:nvPr>
        </p:nvSpPr>
        <p:spPr bwMode="auto">
          <a:xfrm>
            <a:off x="1395413" y="3263900"/>
            <a:ext cx="6361112" cy="2609850"/>
          </a:xfrm>
          <a:prstGeom prst="rect">
            <a:avLst/>
          </a:prstGeom>
          <a:noFill/>
          <a:ln>
            <a:round/>
            <a:headEnd/>
            <a:tailEnd/>
          </a:ln>
        </p:spPr>
        <p:txBody>
          <a:bodyPr lIns="0" tIns="0" rIns="0" bIns="0">
            <a:prstTxWarp prst="textNoShape">
              <a:avLst/>
            </a:prstTxWarp>
          </a:bodyPr>
          <a:lstStyle/>
          <a:p>
            <a:pPr marL="85725" indent="-85725" defTabSz="457200" eaLnBrk="1">
              <a:lnSpc>
                <a:spcPct val="93000"/>
              </a:lnSpc>
              <a:spcBef>
                <a:spcPct val="0"/>
              </a:spcBef>
              <a:buSzPct val="45000"/>
              <a:buFont typeface="Wingdings" charset="2"/>
              <a:buNone/>
              <a:tabLst>
                <a:tab pos="723900" algn="l"/>
                <a:tab pos="1447800" algn="l"/>
                <a:tab pos="2171700" algn="l"/>
                <a:tab pos="2895600" algn="l"/>
                <a:tab pos="3619500" algn="l"/>
                <a:tab pos="4343400" algn="l"/>
                <a:tab pos="5067300" algn="l"/>
              </a:tabLst>
            </a:pPr>
            <a:r>
              <a:rPr lang="en-GB">
                <a:latin typeface="Arial" charset="0"/>
                <a:ea typeface="msgothic" charset="0"/>
                <a:cs typeface="msgothic" charset="0"/>
              </a:rPr>
              <a:t>Fig. 1: Clinical manifestations of primary hypertriglyceridemia. A: Eruptive cutaneous xanthomas (here on a patient's knee) are filled with foam cells that appear as yellow morbiliform eruptions 2–5 mm in diameter, often with erythematous areolae. Most often associated with markedly elevated plasma chylomicrons in cases of familial chylomicronemia (hyperlipoproteinemia type 1) or primary mixed dyslipidemia (hyperlipoproteinemia type 5), they usually occur in clusters on the skin of the trunk, buttocks or extremities. B: Lipemic plasma. Whole blood has been allowed to stand at 4°C overnight. The sample on the left comes from a patient whose fasting total cholesterol result was 14.2 mmol/L and triglyceride concentration was 41.8 mmol/L. The sample on the right comes from a normolipidemic subject. C: Lipemia retinalis. A milky appearance of the retinal vessels and pink retina can be seen when plasma triglyceride concentration exceeds 35 mmol/L. D: Tuberous xanthomas, filled with foam cells, appear as reddish or orange, often shiny nodules, up to 3 cm in diameter. They are usually moveable and nontender. In patients with familial dysbetalipoproteinemia (hyperlipoproteinemia type 3), they usually appear on extensor surfaces; these are on a patient's elbows. E: Palmar crease xanthomas are filled with foam cells and appear as yellowish deposits within palmar creases. These skin lesions are pathognomonic for familial dysbetalipoproteinemia (hyperlipoproteinemia type 3). Photo by: Panels A, B and D are courtesy of Robert A. Hegele; panel C is courtesy of Ted M. Montgomery; and panel E is courtesy of Jean Davignon.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txBox="1">
            <a:spLocks noGrp="1" noChangeArrowheads="1"/>
          </p:cNvSpPr>
          <p:nvPr/>
        </p:nvSpPr>
        <p:spPr bwMode="auto">
          <a:xfrm>
            <a:off x="5181600" y="6515100"/>
            <a:ext cx="3962400" cy="342900"/>
          </a:xfrm>
          <a:prstGeom prst="rect">
            <a:avLst/>
          </a:prstGeom>
          <a:noFill/>
          <a:ln w="9525">
            <a:noFill/>
            <a:miter lim="800000"/>
            <a:headEnd/>
            <a:tailEnd/>
          </a:ln>
        </p:spPr>
        <p:txBody>
          <a:bodyPr anchor="b">
            <a:prstTxWarp prst="textNoShape">
              <a:avLst/>
            </a:prstTxWarp>
          </a:bodyPr>
          <a:lstStyle/>
          <a:p>
            <a:pPr algn="r"/>
            <a:fld id="{69F37EFB-3B7E-4C4D-A09A-D10A5AAE8162}" type="slidenum">
              <a:rPr lang="en-US" sz="1200"/>
              <a:pPr algn="r"/>
              <a:t>11</a:t>
            </a:fld>
            <a:endParaRPr lang="en-US" sz="1200"/>
          </a:p>
        </p:txBody>
      </p:sp>
      <p:sp>
        <p:nvSpPr>
          <p:cNvPr id="89091" name="Rectangle 2"/>
          <p:cNvSpPr>
            <a:spLocks noGrp="1" noRot="1" noChangeAspect="1" noChangeArrowheads="1" noTextEdit="1"/>
          </p:cNvSpPr>
          <p:nvPr>
            <p:ph type="sldImg"/>
          </p:nvPr>
        </p:nvSpPr>
        <p:spPr>
          <a:solidFill>
            <a:srgbClr val="FFFFFF"/>
          </a:solidFill>
          <a:ln/>
        </p:spPr>
      </p:sp>
      <p:sp>
        <p:nvSpPr>
          <p:cNvPr id="89092" name="Rectangle 3"/>
          <p:cNvSpPr>
            <a:spLocks noGrp="1" noChangeArrowheads="1"/>
          </p:cNvSpPr>
          <p:nvPr>
            <p:ph type="body" idx="1"/>
          </p:nvPr>
        </p:nvSpPr>
        <p:spPr>
          <a:noFill/>
          <a:ln>
            <a:solidFill>
              <a:srgbClr val="000000"/>
            </a:solidFill>
          </a:ln>
        </p:spPr>
        <p:txBody>
          <a:bodyPr/>
          <a:lstStyle/>
          <a:p>
            <a:pPr eaLnBrk="1" hangingPunct="1"/>
            <a:endParaRPr lang="en-US">
              <a:latin typeface="Times" charset="0"/>
              <a:ea typeface="ＭＳ Ｐゴシック" charset="-128"/>
              <a:cs typeface="ＭＳ Ｐゴシック" charset="-128"/>
            </a:endParaRPr>
          </a:p>
        </p:txBody>
      </p:sp>
      <p:sp>
        <p:nvSpPr>
          <p:cNvPr id="89093" name="Footer Placeholder 4"/>
          <p:cNvSpPr>
            <a:spLocks noGrp="1"/>
          </p:cNvSpPr>
          <p:nvPr>
            <p:ph type="ftr" sz="quarter" idx="4"/>
          </p:nvPr>
        </p:nvSpPr>
        <p:spPr>
          <a:noFill/>
        </p:spPr>
        <p:txBody>
          <a:bodyPr/>
          <a:lstStyle/>
          <a:p>
            <a:r>
              <a:rPr lang="en-US"/>
              <a:t>Lecture 49</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4/29/13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28ADE-1789-334C-8D53-6A8066880BAB}"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4/29/13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28ADE-1789-334C-8D53-6A8066880BAB}"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4/29/13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28ADE-1789-334C-8D53-6A8066880BAB}"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4/29/13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28ADE-1789-334C-8D53-6A8066880BAB}"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4/29/13</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128ADE-1789-334C-8D53-6A8066880BAB}"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4/29/13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28ADE-1789-334C-8D53-6A8066880BAB}"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4/29/13</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128ADE-1789-334C-8D53-6A8066880BAB}"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4/29/13</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128ADE-1789-334C-8D53-6A8066880BAB}"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4/29/13</a:t>
            </a:r>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128ADE-1789-334C-8D53-6A8066880BAB}"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4/29/13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28ADE-1789-334C-8D53-6A8066880BAB}"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4/29/13</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128ADE-1789-334C-8D53-6A8066880BAB}"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4/29/13</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128ADE-1789-334C-8D53-6A8066880BAB}" type="slidenum">
              <a: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emf"/><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22.emf"/><Relationship Id="rId11" Type="http://schemas.openxmlformats.org/officeDocument/2006/relationships/image" Target="../media/image27.emf"/><Relationship Id="rId5" Type="http://schemas.openxmlformats.org/officeDocument/2006/relationships/image" Target="../media/image21.emf"/><Relationship Id="rId10" Type="http://schemas.openxmlformats.org/officeDocument/2006/relationships/image" Target="../media/image26.emf"/><Relationship Id="rId4" Type="http://schemas.openxmlformats.org/officeDocument/2006/relationships/image" Target="../media/image20.emf"/><Relationship Id="rId9"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30.emf"/></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11"/>
          <p:cNvSpPr>
            <a:spLocks noChangeArrowheads="1"/>
          </p:cNvSpPr>
          <p:nvPr/>
        </p:nvSpPr>
        <p:spPr bwMode="auto">
          <a:xfrm>
            <a:off x="457200" y="1828800"/>
            <a:ext cx="8229600" cy="579438"/>
          </a:xfrm>
          <a:prstGeom prst="rect">
            <a:avLst/>
          </a:prstGeom>
          <a:noFill/>
          <a:ln w="9525">
            <a:noFill/>
            <a:miter lim="800000"/>
            <a:headEnd/>
            <a:tailEnd/>
          </a:ln>
        </p:spPr>
        <p:txBody>
          <a:bodyPr>
            <a:prstTxWarp prst="textNoShape">
              <a:avLst/>
            </a:prstTxWarp>
            <a:spAutoFit/>
          </a:bodyPr>
          <a:lstStyle/>
          <a:p>
            <a:pPr algn="ctr"/>
            <a:r>
              <a:rPr lang="en-US" sz="3200" b="1">
                <a:latin typeface="Arial" charset="0"/>
                <a:ea typeface="Arial" charset="0"/>
                <a:cs typeface="Arial" charset="0"/>
              </a:rPr>
              <a:t>Cholesterol transport and uptake</a:t>
            </a:r>
          </a:p>
        </p:txBody>
      </p:sp>
      <p:sp>
        <p:nvSpPr>
          <p:cNvPr id="72708" name="Rectangle 4"/>
          <p:cNvSpPr>
            <a:spLocks noChangeArrowheads="1"/>
          </p:cNvSpPr>
          <p:nvPr/>
        </p:nvSpPr>
        <p:spPr bwMode="auto">
          <a:xfrm>
            <a:off x="2671763" y="3214688"/>
            <a:ext cx="3800475" cy="519112"/>
          </a:xfrm>
          <a:prstGeom prst="rect">
            <a:avLst/>
          </a:prstGeom>
          <a:noFill/>
          <a:ln w="9525">
            <a:noFill/>
            <a:miter lim="800000"/>
            <a:headEnd/>
            <a:tailEnd/>
          </a:ln>
        </p:spPr>
        <p:txBody>
          <a:bodyPr wrap="none">
            <a:prstTxWarp prst="textNoShape">
              <a:avLst/>
            </a:prstTxWarp>
            <a:spAutoFit/>
          </a:bodyPr>
          <a:lstStyle/>
          <a:p>
            <a:pPr algn="ctr"/>
            <a:r>
              <a:rPr lang="en-US" sz="2800" b="1">
                <a:latin typeface="Arial" charset="0"/>
                <a:ea typeface="Arial" charset="0"/>
                <a:cs typeface="Arial" charset="0"/>
              </a:rPr>
              <a:t>Dr. Carolyn K. Suzuki</a:t>
            </a:r>
          </a:p>
        </p:txBody>
      </p:sp>
      <p:sp>
        <p:nvSpPr>
          <p:cNvPr id="5" name="Slide Number Placeholder 4"/>
          <p:cNvSpPr>
            <a:spLocks noGrp="1"/>
          </p:cNvSpPr>
          <p:nvPr>
            <p:ph type="sldNum" sz="quarter" idx="12"/>
          </p:nvPr>
        </p:nvSpPr>
        <p:spPr/>
        <p:txBody>
          <a:bodyPr/>
          <a:lstStyle/>
          <a:p>
            <a:fld id="{F8128ADE-1789-334C-8D53-6A8066880BAB}" type="slidenum">
              <a: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p:cNvPicPr>
            <a:picLocks noChangeAspect="1" noChangeArrowheads="1"/>
          </p:cNvPicPr>
          <p:nvPr/>
        </p:nvPicPr>
        <p:blipFill>
          <a:blip r:embed="rId3"/>
          <a:srcRect/>
          <a:stretch>
            <a:fillRect/>
          </a:stretch>
        </p:blipFill>
        <p:spPr bwMode="auto">
          <a:xfrm>
            <a:off x="2155031" y="533400"/>
            <a:ext cx="5214938" cy="4351308"/>
          </a:xfrm>
          <a:prstGeom prst="rect">
            <a:avLst/>
          </a:prstGeom>
          <a:noFill/>
          <a:ln w="9525">
            <a:noFill/>
            <a:round/>
            <a:headEnd/>
            <a:tailEnd/>
          </a:ln>
          <a:effectLst/>
        </p:spPr>
      </p:pic>
      <p:sp>
        <p:nvSpPr>
          <p:cNvPr id="122883" name="Text Box 3"/>
          <p:cNvSpPr txBox="1">
            <a:spLocks noChangeArrowheads="1"/>
          </p:cNvSpPr>
          <p:nvPr/>
        </p:nvSpPr>
        <p:spPr bwMode="auto">
          <a:xfrm>
            <a:off x="1535313" y="69850"/>
            <a:ext cx="6454375" cy="402561"/>
          </a:xfrm>
          <a:prstGeom prst="rect">
            <a:avLst/>
          </a:prstGeom>
          <a:noFill/>
          <a:ln w="9525">
            <a:noFill/>
            <a:miter lim="800000"/>
            <a:headEnd/>
            <a:tailEnd/>
          </a:ln>
          <a:effectLst/>
        </p:spPr>
        <p:txBody>
          <a:bodyPr wrap="none" lIns="82945" tIns="41473" rIns="82945" bIns="41473">
            <a:prstTxWarp prst="textNoShape">
              <a:avLst/>
            </a:prstTxWarp>
            <a:spAutoFit/>
          </a:bodyPr>
          <a:lstStyle/>
          <a:p>
            <a:pPr defTabSz="828675" eaLnBrk="1">
              <a:lnSpc>
                <a:spcPct val="93000"/>
              </a:lnSpc>
              <a:buClr>
                <a:srgbClr val="000000"/>
              </a:buClr>
              <a:buSzPct val="45000"/>
              <a:buFont typeface="Wingdings" charset="2"/>
              <a:buNone/>
            </a:pPr>
            <a:r>
              <a:rPr lang="en-GB" sz="2200" b="1">
                <a:solidFill>
                  <a:srgbClr val="000000"/>
                </a:solidFill>
                <a:latin typeface="Arial" charset="0"/>
                <a:ea typeface="msgothic" charset="0"/>
                <a:cs typeface="msgothic" charset="0"/>
              </a:rPr>
              <a:t>Some clinical manifestations of hyperlipidemia </a:t>
            </a:r>
            <a:endParaRPr lang="en-US" sz="2200" b="1">
              <a:solidFill>
                <a:srgbClr val="000000"/>
              </a:solidFill>
              <a:latin typeface="Arial" charset="0"/>
              <a:ea typeface="msgothic" charset="0"/>
              <a:cs typeface="msgothic" charset="0"/>
            </a:endParaRPr>
          </a:p>
        </p:txBody>
      </p:sp>
      <p:sp>
        <p:nvSpPr>
          <p:cNvPr id="122885" name="Rectangle 5"/>
          <p:cNvSpPr>
            <a:spLocks noChangeArrowheads="1"/>
          </p:cNvSpPr>
          <p:nvPr/>
        </p:nvSpPr>
        <p:spPr bwMode="auto">
          <a:xfrm>
            <a:off x="381000" y="4876800"/>
            <a:ext cx="8763000" cy="1375033"/>
          </a:xfrm>
          <a:prstGeom prst="rect">
            <a:avLst/>
          </a:prstGeom>
          <a:noFill/>
          <a:ln w="9525">
            <a:noFill/>
            <a:miter lim="800000"/>
            <a:headEnd/>
            <a:tailEnd/>
          </a:ln>
          <a:effectLst/>
        </p:spPr>
        <p:txBody>
          <a:bodyPr wrap="square" lIns="82945" tIns="41473" rIns="82945" bIns="41473">
            <a:prstTxWarp prst="textNoShape">
              <a:avLst/>
            </a:prstTxWarp>
            <a:spAutoFit/>
          </a:bodyPr>
          <a:lstStyle/>
          <a:p>
            <a:pPr defTabSz="828675" eaLnBrk="1">
              <a:lnSpc>
                <a:spcPct val="93000"/>
              </a:lnSpc>
              <a:buClr>
                <a:srgbClr val="000000"/>
              </a:buClr>
              <a:buSzPct val="45000"/>
              <a:buFont typeface="Wingdings" charset="2"/>
              <a:buNone/>
            </a:pPr>
            <a:r>
              <a:rPr lang="en-GB" b="1">
                <a:solidFill>
                  <a:srgbClr val="000000"/>
                </a:solidFill>
                <a:latin typeface="Arial" charset="0"/>
                <a:ea typeface="msgothic" charset="0"/>
                <a:cs typeface="msgothic" charset="0"/>
              </a:rPr>
              <a:t>A.  Cutaneous xanthomas linked to elevated plasma chylomicrons and/or LDL. </a:t>
            </a:r>
          </a:p>
          <a:p>
            <a:pPr defTabSz="828675" eaLnBrk="1">
              <a:lnSpc>
                <a:spcPct val="93000"/>
              </a:lnSpc>
              <a:buClr>
                <a:srgbClr val="000000"/>
              </a:buClr>
              <a:buSzPct val="45000"/>
              <a:buFont typeface="Wingdings" charset="2"/>
              <a:buNone/>
            </a:pPr>
            <a:r>
              <a:rPr lang="en-GB" b="1">
                <a:solidFill>
                  <a:srgbClr val="000000"/>
                </a:solidFill>
                <a:latin typeface="Arial" charset="0"/>
                <a:ea typeface="msgothic" charset="0"/>
                <a:cs typeface="msgothic" charset="0"/>
              </a:rPr>
              <a:t>B.  Lipemic plasma (left), normal plasma (right).</a:t>
            </a:r>
          </a:p>
          <a:p>
            <a:pPr defTabSz="828675" eaLnBrk="1">
              <a:lnSpc>
                <a:spcPct val="93000"/>
              </a:lnSpc>
              <a:buClr>
                <a:srgbClr val="000000"/>
              </a:buClr>
              <a:buSzPct val="45000"/>
              <a:buFont typeface="Wingdings" charset="2"/>
              <a:buNone/>
            </a:pPr>
            <a:r>
              <a:rPr lang="en-GB" b="1">
                <a:solidFill>
                  <a:srgbClr val="000000"/>
                </a:solidFill>
                <a:latin typeface="Arial" charset="0"/>
                <a:ea typeface="msgothic" charset="0"/>
                <a:cs typeface="msgothic" charset="0"/>
              </a:rPr>
              <a:t>C.  Lipemia retinalis, elevated plasma triglyceride.</a:t>
            </a:r>
          </a:p>
          <a:p>
            <a:pPr defTabSz="828675" eaLnBrk="1">
              <a:lnSpc>
                <a:spcPct val="93000"/>
              </a:lnSpc>
              <a:buClr>
                <a:srgbClr val="000000"/>
              </a:buClr>
              <a:buSzPct val="45000"/>
              <a:buFont typeface="Wingdings" charset="2"/>
              <a:buNone/>
            </a:pPr>
            <a:r>
              <a:rPr lang="en-GB" b="1">
                <a:solidFill>
                  <a:srgbClr val="000000"/>
                </a:solidFill>
                <a:latin typeface="Arial" charset="0"/>
                <a:ea typeface="msgothic" charset="0"/>
                <a:cs typeface="msgothic" charset="0"/>
              </a:rPr>
              <a:t>D.  Tuberous xanthomas, usually on extensor surfaces.</a:t>
            </a:r>
          </a:p>
          <a:p>
            <a:pPr defTabSz="828675" eaLnBrk="1">
              <a:lnSpc>
                <a:spcPct val="93000"/>
              </a:lnSpc>
              <a:buClr>
                <a:srgbClr val="000000"/>
              </a:buClr>
              <a:buSzPct val="45000"/>
              <a:buFont typeface="Wingdings" charset="2"/>
              <a:buNone/>
            </a:pPr>
            <a:r>
              <a:rPr lang="en-GB" b="1">
                <a:solidFill>
                  <a:srgbClr val="000000"/>
                </a:solidFill>
                <a:latin typeface="Arial" charset="0"/>
                <a:ea typeface="msgothic" charset="0"/>
                <a:cs typeface="msgothic" charset="0"/>
              </a:rPr>
              <a:t>E.  Palmar crease xanthomas.</a:t>
            </a:r>
            <a:endParaRPr lang="en-US" b="1">
              <a:latin typeface="Times New Roman" charset="0"/>
            </a:endParaRPr>
          </a:p>
        </p:txBody>
      </p:sp>
      <p:sp>
        <p:nvSpPr>
          <p:cNvPr id="5" name="Slide Number Placeholder 4"/>
          <p:cNvSpPr>
            <a:spLocks noGrp="1"/>
          </p:cNvSpPr>
          <p:nvPr>
            <p:ph type="sldNum" sz="quarter" idx="12"/>
          </p:nvPr>
        </p:nvSpPr>
        <p:spPr/>
        <p:txBody>
          <a:bodyPr/>
          <a:lstStyle/>
          <a:p>
            <a:fld id="{F8128ADE-1789-334C-8D53-6A8066880BAB}" type="slidenum">
              <a:rPr/>
              <a:pPr/>
              <a:t>10</a:t>
            </a:fld>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10" name="Oval 10"/>
          <p:cNvSpPr>
            <a:spLocks noChangeAspect="1" noChangeArrowheads="1"/>
          </p:cNvSpPr>
          <p:nvPr/>
        </p:nvSpPr>
        <p:spPr bwMode="auto">
          <a:xfrm>
            <a:off x="5326063" y="2470150"/>
            <a:ext cx="3055937" cy="719138"/>
          </a:xfrm>
          <a:prstGeom prst="ellipse">
            <a:avLst/>
          </a:prstGeom>
          <a:solidFill>
            <a:srgbClr val="FFFF00"/>
          </a:solidFill>
          <a:ln w="38100">
            <a:solidFill>
              <a:srgbClr val="000000"/>
            </a:solidFill>
            <a:round/>
            <a:headEnd/>
            <a:tailEnd/>
          </a:ln>
          <a:effectLst>
            <a:outerShdw blurRad="63500" dist="107763" dir="18900000" algn="ctr" rotWithShape="0">
              <a:srgbClr val="000000">
                <a:alpha val="50000"/>
              </a:srgbClr>
            </a:outerShdw>
          </a:effectLst>
        </p:spPr>
        <p:txBody>
          <a:bodyPr lIns="18288" tIns="18288" rIns="18288" bIns="18288">
            <a:prstTxWarp prst="textNoShape">
              <a:avLst/>
            </a:prstTxWarp>
          </a:bodyPr>
          <a:lstStyle/>
          <a:p>
            <a:pPr algn="ctr" eaLnBrk="1" hangingPunct="1">
              <a:defRPr/>
            </a:pPr>
            <a:r>
              <a:rPr lang="en-US" sz="1600" b="1">
                <a:solidFill>
                  <a:srgbClr val="FF3300"/>
                </a:solidFill>
                <a:latin typeface="Helvetica" charset="0"/>
              </a:rPr>
              <a:t>non-hepatic tissues</a:t>
            </a:r>
            <a:endParaRPr lang="en-US" sz="1800" b="1">
              <a:solidFill>
                <a:srgbClr val="FF3300"/>
              </a:solidFill>
              <a:latin typeface="Helvetica" charset="0"/>
            </a:endParaRPr>
          </a:p>
        </p:txBody>
      </p:sp>
      <p:grpSp>
        <p:nvGrpSpPr>
          <p:cNvPr id="2" name="Group 124"/>
          <p:cNvGrpSpPr>
            <a:grpSpLocks/>
          </p:cNvGrpSpPr>
          <p:nvPr/>
        </p:nvGrpSpPr>
        <p:grpSpPr bwMode="auto">
          <a:xfrm>
            <a:off x="190500" y="76200"/>
            <a:ext cx="8763000" cy="6553200"/>
            <a:chOff x="120" y="48"/>
            <a:chExt cx="5520" cy="4128"/>
          </a:xfrm>
        </p:grpSpPr>
        <p:grpSp>
          <p:nvGrpSpPr>
            <p:cNvPr id="3" name="Group 86"/>
            <p:cNvGrpSpPr>
              <a:grpSpLocks/>
            </p:cNvGrpSpPr>
            <p:nvPr/>
          </p:nvGrpSpPr>
          <p:grpSpPr bwMode="auto">
            <a:xfrm>
              <a:off x="2112" y="3456"/>
              <a:ext cx="2307" cy="720"/>
              <a:chOff x="1968" y="3504"/>
              <a:chExt cx="2307" cy="720"/>
            </a:xfrm>
          </p:grpSpPr>
          <p:grpSp>
            <p:nvGrpSpPr>
              <p:cNvPr id="4" name="Group 87"/>
              <p:cNvGrpSpPr>
                <a:grpSpLocks/>
              </p:cNvGrpSpPr>
              <p:nvPr/>
            </p:nvGrpSpPr>
            <p:grpSpPr bwMode="auto">
              <a:xfrm>
                <a:off x="1968" y="4032"/>
                <a:ext cx="478" cy="192"/>
                <a:chOff x="1155" y="4080"/>
                <a:chExt cx="478" cy="192"/>
              </a:xfrm>
            </p:grpSpPr>
            <p:sp>
              <p:nvSpPr>
                <p:cNvPr id="88182" name="AutoShape 88"/>
                <p:cNvSpPr>
                  <a:spLocks noChangeAspect="1" noChangeArrowheads="1"/>
                </p:cNvSpPr>
                <p:nvPr/>
              </p:nvSpPr>
              <p:spPr bwMode="auto">
                <a:xfrm rot="-5400000">
                  <a:off x="1155" y="4128"/>
                  <a:ext cx="88" cy="87"/>
                </a:xfrm>
                <a:prstGeom prst="chevron">
                  <a:avLst>
                    <a:gd name="adj" fmla="val 25287"/>
                  </a:avLst>
                </a:prstGeom>
                <a:solidFill>
                  <a:srgbClr val="FFC1C1"/>
                </a:solidFill>
                <a:ln w="9525">
                  <a:solidFill>
                    <a:srgbClr val="000000"/>
                  </a:solidFill>
                  <a:miter lim="800000"/>
                  <a:headEnd/>
                  <a:tailEnd/>
                </a:ln>
              </p:spPr>
              <p:txBody>
                <a:bodyPr>
                  <a:prstTxWarp prst="textNoShape">
                    <a:avLst/>
                  </a:prstTxWarp>
                </a:bodyPr>
                <a:lstStyle/>
                <a:p>
                  <a:endParaRPr lang="en-US"/>
                </a:p>
              </p:txBody>
            </p:sp>
            <p:sp>
              <p:nvSpPr>
                <p:cNvPr id="88183" name="Text Box 89"/>
                <p:cNvSpPr txBox="1">
                  <a:spLocks noChangeArrowheads="1"/>
                </p:cNvSpPr>
                <p:nvPr/>
              </p:nvSpPr>
              <p:spPr bwMode="auto">
                <a:xfrm>
                  <a:off x="1299" y="4080"/>
                  <a:ext cx="334"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LDL</a:t>
                  </a:r>
                </a:p>
              </p:txBody>
            </p:sp>
          </p:grpSp>
          <p:grpSp>
            <p:nvGrpSpPr>
              <p:cNvPr id="5" name="Group 90"/>
              <p:cNvGrpSpPr>
                <a:grpSpLocks/>
              </p:cNvGrpSpPr>
              <p:nvPr/>
            </p:nvGrpSpPr>
            <p:grpSpPr bwMode="auto">
              <a:xfrm>
                <a:off x="2544" y="3840"/>
                <a:ext cx="432" cy="192"/>
                <a:chOff x="144" y="3744"/>
                <a:chExt cx="432" cy="192"/>
              </a:xfrm>
            </p:grpSpPr>
            <p:sp>
              <p:nvSpPr>
                <p:cNvPr id="88180" name="AutoShape 91"/>
                <p:cNvSpPr>
                  <a:spLocks noChangeAspect="1" noChangeArrowheads="1"/>
                </p:cNvSpPr>
                <p:nvPr/>
              </p:nvSpPr>
              <p:spPr bwMode="auto">
                <a:xfrm>
                  <a:off x="144" y="3780"/>
                  <a:ext cx="87" cy="88"/>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88181" name="Text Box 92"/>
                <p:cNvSpPr txBox="1">
                  <a:spLocks noChangeArrowheads="1"/>
                </p:cNvSpPr>
                <p:nvPr/>
              </p:nvSpPr>
              <p:spPr bwMode="auto">
                <a:xfrm>
                  <a:off x="230" y="3744"/>
                  <a:ext cx="346"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HDL</a:t>
                  </a:r>
                </a:p>
              </p:txBody>
            </p:sp>
          </p:grpSp>
          <p:sp>
            <p:nvSpPr>
              <p:cNvPr id="88167" name="Text Box 93"/>
              <p:cNvSpPr txBox="1">
                <a:spLocks noChangeArrowheads="1"/>
              </p:cNvSpPr>
              <p:nvPr/>
            </p:nvSpPr>
            <p:spPr bwMode="auto">
              <a:xfrm>
                <a:off x="2112" y="3504"/>
                <a:ext cx="782"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chylomicron</a:t>
                </a:r>
              </a:p>
            </p:txBody>
          </p:sp>
          <p:grpSp>
            <p:nvGrpSpPr>
              <p:cNvPr id="6" name="Group 94"/>
              <p:cNvGrpSpPr>
                <a:grpSpLocks/>
              </p:cNvGrpSpPr>
              <p:nvPr/>
            </p:nvGrpSpPr>
            <p:grpSpPr bwMode="auto">
              <a:xfrm>
                <a:off x="2544" y="4032"/>
                <a:ext cx="909" cy="192"/>
                <a:chOff x="144" y="4080"/>
                <a:chExt cx="909" cy="192"/>
              </a:xfrm>
            </p:grpSpPr>
            <p:sp>
              <p:nvSpPr>
                <p:cNvPr id="88178" name="AutoShape 95"/>
                <p:cNvSpPr>
                  <a:spLocks noChangeAspect="1" noChangeArrowheads="1"/>
                </p:cNvSpPr>
                <p:nvPr/>
              </p:nvSpPr>
              <p:spPr bwMode="auto">
                <a:xfrm rot="-5400000">
                  <a:off x="144" y="4128"/>
                  <a:ext cx="88" cy="87"/>
                </a:xfrm>
                <a:prstGeom prst="homePlate">
                  <a:avLst>
                    <a:gd name="adj" fmla="val 25287"/>
                  </a:avLst>
                </a:prstGeom>
                <a:solidFill>
                  <a:srgbClr val="006600"/>
                </a:solidFill>
                <a:ln w="9525">
                  <a:solidFill>
                    <a:srgbClr val="000000"/>
                  </a:solidFill>
                  <a:miter lim="800000"/>
                  <a:headEnd/>
                  <a:tailEnd/>
                </a:ln>
              </p:spPr>
              <p:txBody>
                <a:bodyPr>
                  <a:prstTxWarp prst="textNoShape">
                    <a:avLst/>
                  </a:prstTxWarp>
                </a:bodyPr>
                <a:lstStyle/>
                <a:p>
                  <a:endParaRPr lang="en-US"/>
                </a:p>
              </p:txBody>
            </p:sp>
            <p:sp>
              <p:nvSpPr>
                <p:cNvPr id="88179" name="Text Box 96"/>
                <p:cNvSpPr txBox="1">
                  <a:spLocks noChangeArrowheads="1"/>
                </p:cNvSpPr>
                <p:nvPr/>
              </p:nvSpPr>
              <p:spPr bwMode="auto">
                <a:xfrm>
                  <a:off x="240" y="4080"/>
                  <a:ext cx="813"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LDL receptor</a:t>
                  </a:r>
                </a:p>
              </p:txBody>
            </p:sp>
          </p:grpSp>
          <p:grpSp>
            <p:nvGrpSpPr>
              <p:cNvPr id="7" name="Group 97"/>
              <p:cNvGrpSpPr>
                <a:grpSpLocks/>
              </p:cNvGrpSpPr>
              <p:nvPr/>
            </p:nvGrpSpPr>
            <p:grpSpPr bwMode="auto">
              <a:xfrm>
                <a:off x="3456" y="4032"/>
                <a:ext cx="819" cy="192"/>
                <a:chOff x="1728" y="4080"/>
                <a:chExt cx="819" cy="192"/>
              </a:xfrm>
            </p:grpSpPr>
            <p:sp>
              <p:nvSpPr>
                <p:cNvPr id="88176" name="AutoShape 98"/>
                <p:cNvSpPr>
                  <a:spLocks noChangeAspect="1" noChangeArrowheads="1"/>
                </p:cNvSpPr>
                <p:nvPr/>
              </p:nvSpPr>
              <p:spPr bwMode="auto">
                <a:xfrm>
                  <a:off x="1728" y="4128"/>
                  <a:ext cx="87" cy="88"/>
                </a:xfrm>
                <a:prstGeom prst="plus">
                  <a:avLst>
                    <a:gd name="adj" fmla="val 25000"/>
                  </a:avLst>
                </a:prstGeom>
                <a:solidFill>
                  <a:srgbClr val="CC0099"/>
                </a:solidFill>
                <a:ln w="9525">
                  <a:solidFill>
                    <a:srgbClr val="000000"/>
                  </a:solidFill>
                  <a:miter lim="800000"/>
                  <a:headEnd/>
                  <a:tailEnd/>
                </a:ln>
              </p:spPr>
              <p:txBody>
                <a:bodyPr>
                  <a:prstTxWarp prst="textNoShape">
                    <a:avLst/>
                  </a:prstTxWarp>
                </a:bodyPr>
                <a:lstStyle/>
                <a:p>
                  <a:endParaRPr lang="en-US"/>
                </a:p>
              </p:txBody>
            </p:sp>
            <p:sp>
              <p:nvSpPr>
                <p:cNvPr id="88177" name="Text Box 99"/>
                <p:cNvSpPr txBox="1">
                  <a:spLocks noChangeArrowheads="1"/>
                </p:cNvSpPr>
                <p:nvPr/>
              </p:nvSpPr>
              <p:spPr bwMode="auto">
                <a:xfrm>
                  <a:off x="1833" y="4080"/>
                  <a:ext cx="714"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cholesterol</a:t>
                  </a:r>
                </a:p>
              </p:txBody>
            </p:sp>
          </p:grpSp>
          <p:grpSp>
            <p:nvGrpSpPr>
              <p:cNvPr id="8" name="Group 100"/>
              <p:cNvGrpSpPr>
                <a:grpSpLocks/>
              </p:cNvGrpSpPr>
              <p:nvPr/>
            </p:nvGrpSpPr>
            <p:grpSpPr bwMode="auto">
              <a:xfrm>
                <a:off x="1968" y="3840"/>
                <a:ext cx="462" cy="192"/>
                <a:chOff x="768" y="3888"/>
                <a:chExt cx="462" cy="192"/>
              </a:xfrm>
            </p:grpSpPr>
            <p:sp>
              <p:nvSpPr>
                <p:cNvPr id="88174" name="AutoShape 101"/>
                <p:cNvSpPr>
                  <a:spLocks noChangeAspect="1" noChangeArrowheads="1"/>
                </p:cNvSpPr>
                <p:nvPr/>
              </p:nvSpPr>
              <p:spPr bwMode="auto">
                <a:xfrm rot="5400000">
                  <a:off x="768" y="3936"/>
                  <a:ext cx="87" cy="87"/>
                </a:xfrm>
                <a:prstGeom prst="flowChartOnlineStorage">
                  <a:avLst/>
                </a:prstGeom>
                <a:solidFill>
                  <a:schemeClr val="accent1"/>
                </a:solidFill>
                <a:ln w="9525">
                  <a:solidFill>
                    <a:srgbClr val="000000"/>
                  </a:solidFill>
                  <a:miter lim="800000"/>
                  <a:headEnd/>
                  <a:tailEnd/>
                </a:ln>
              </p:spPr>
              <p:txBody>
                <a:bodyPr>
                  <a:prstTxWarp prst="textNoShape">
                    <a:avLst/>
                  </a:prstTxWarp>
                </a:bodyPr>
                <a:lstStyle/>
                <a:p>
                  <a:endParaRPr lang="en-US"/>
                </a:p>
              </p:txBody>
            </p:sp>
            <p:sp>
              <p:nvSpPr>
                <p:cNvPr id="88175" name="Text Box 102"/>
                <p:cNvSpPr txBox="1">
                  <a:spLocks noChangeArrowheads="1"/>
                </p:cNvSpPr>
                <p:nvPr/>
              </p:nvSpPr>
              <p:spPr bwMode="auto">
                <a:xfrm>
                  <a:off x="902" y="3888"/>
                  <a:ext cx="328"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LPL</a:t>
                  </a:r>
                </a:p>
              </p:txBody>
            </p:sp>
          </p:grpSp>
          <p:sp>
            <p:nvSpPr>
              <p:cNvPr id="88171" name="AutoShape 103" descr="Small grid"/>
              <p:cNvSpPr>
                <a:spLocks noChangeAspect="1" noChangeArrowheads="1"/>
              </p:cNvSpPr>
              <p:nvPr/>
            </p:nvSpPr>
            <p:spPr bwMode="auto">
              <a:xfrm>
                <a:off x="1968" y="3696"/>
                <a:ext cx="144" cy="144"/>
              </a:xfrm>
              <a:prstGeom prst="flowChartDecision">
                <a:avLst/>
              </a:prstGeom>
              <a:pattFill prst="smGrid">
                <a:fgClr>
                  <a:srgbClr val="FF0000"/>
                </a:fgClr>
                <a:bgClr>
                  <a:srgbClr val="FFFFFF"/>
                </a:bgClr>
              </a:pattFill>
              <a:ln w="9525">
                <a:solidFill>
                  <a:srgbClr val="000000"/>
                </a:solidFill>
                <a:miter lim="800000"/>
                <a:headEnd/>
                <a:tailEnd/>
              </a:ln>
            </p:spPr>
            <p:txBody>
              <a:bodyPr>
                <a:prstTxWarp prst="textNoShape">
                  <a:avLst/>
                </a:prstTxWarp>
              </a:bodyPr>
              <a:lstStyle/>
              <a:p>
                <a:endParaRPr lang="en-US"/>
              </a:p>
            </p:txBody>
          </p:sp>
          <p:sp>
            <p:nvSpPr>
              <p:cNvPr id="88172" name="Text Box 104"/>
              <p:cNvSpPr txBox="1">
                <a:spLocks noChangeArrowheads="1"/>
              </p:cNvSpPr>
              <p:nvPr/>
            </p:nvSpPr>
            <p:spPr bwMode="auto">
              <a:xfrm>
                <a:off x="2112" y="3648"/>
                <a:ext cx="334"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FFA</a:t>
                </a:r>
                <a:endParaRPr lang="en-US"/>
              </a:p>
            </p:txBody>
          </p:sp>
          <p:sp>
            <p:nvSpPr>
              <p:cNvPr id="88173" name="AutoShape 105"/>
              <p:cNvSpPr>
                <a:spLocks noChangeAspect="1" noChangeArrowheads="1"/>
              </p:cNvSpPr>
              <p:nvPr/>
            </p:nvSpPr>
            <p:spPr bwMode="auto">
              <a:xfrm>
                <a:off x="1968" y="3552"/>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grpSp>
          <p:nvGrpSpPr>
            <p:cNvPr id="9" name="Group 121"/>
            <p:cNvGrpSpPr>
              <a:grpSpLocks/>
            </p:cNvGrpSpPr>
            <p:nvPr/>
          </p:nvGrpSpPr>
          <p:grpSpPr bwMode="auto">
            <a:xfrm>
              <a:off x="120" y="48"/>
              <a:ext cx="5520" cy="3921"/>
              <a:chOff x="144" y="71"/>
              <a:chExt cx="5520" cy="3921"/>
            </a:xfrm>
          </p:grpSpPr>
          <p:grpSp>
            <p:nvGrpSpPr>
              <p:cNvPr id="10" name="Group 117"/>
              <p:cNvGrpSpPr>
                <a:grpSpLocks/>
              </p:cNvGrpSpPr>
              <p:nvPr/>
            </p:nvGrpSpPr>
            <p:grpSpPr bwMode="auto">
              <a:xfrm>
                <a:off x="144" y="71"/>
                <a:ext cx="5520" cy="2473"/>
                <a:chOff x="144" y="71"/>
                <a:chExt cx="5520" cy="2473"/>
              </a:xfrm>
            </p:grpSpPr>
            <p:grpSp>
              <p:nvGrpSpPr>
                <p:cNvPr id="11" name="Group 116"/>
                <p:cNvGrpSpPr>
                  <a:grpSpLocks/>
                </p:cNvGrpSpPr>
                <p:nvPr/>
              </p:nvGrpSpPr>
              <p:grpSpPr bwMode="auto">
                <a:xfrm>
                  <a:off x="384" y="896"/>
                  <a:ext cx="515" cy="1648"/>
                  <a:chOff x="384" y="896"/>
                  <a:chExt cx="515" cy="1648"/>
                </a:xfrm>
              </p:grpSpPr>
              <p:sp>
                <p:nvSpPr>
                  <p:cNvPr id="230407" name="AutoShape 7"/>
                  <p:cNvSpPr>
                    <a:spLocks noChangeAspect="1" noChangeArrowheads="1"/>
                  </p:cNvSpPr>
                  <p:nvPr/>
                </p:nvSpPr>
                <p:spPr bwMode="auto">
                  <a:xfrm>
                    <a:off x="384" y="896"/>
                    <a:ext cx="515" cy="1648"/>
                  </a:xfrm>
                  <a:prstGeom prst="can">
                    <a:avLst>
                      <a:gd name="adj" fmla="val 80000"/>
                    </a:avLst>
                  </a:prstGeom>
                  <a:solidFill>
                    <a:srgbClr val="CCFFCC"/>
                  </a:solidFill>
                  <a:ln w="9525">
                    <a:solidFill>
                      <a:srgbClr val="000000"/>
                    </a:solidFill>
                    <a:round/>
                    <a:headEnd/>
                    <a:tailEnd/>
                  </a:ln>
                  <a:effectLst>
                    <a:outerShdw blurRad="63500" dist="107763" dir="13500000" algn="ctr" rotWithShape="0">
                      <a:srgbClr val="000000">
                        <a:alpha val="50000"/>
                      </a:srgbClr>
                    </a:outerShdw>
                  </a:effectLst>
                </p:spPr>
                <p:txBody>
                  <a:bodyPr>
                    <a:prstTxWarp prst="textNoShape">
                      <a:avLst/>
                    </a:prstTxWarp>
                  </a:bodyPr>
                  <a:lstStyle/>
                  <a:p>
                    <a:pPr>
                      <a:defRPr/>
                    </a:pPr>
                    <a:endParaRPr lang="en-US"/>
                  </a:p>
                </p:txBody>
              </p:sp>
              <p:sp>
                <p:nvSpPr>
                  <p:cNvPr id="88164" name="Text Box 8"/>
                  <p:cNvSpPr txBox="1">
                    <a:spLocks noChangeAspect="1" noChangeArrowheads="1"/>
                  </p:cNvSpPr>
                  <p:nvPr/>
                </p:nvSpPr>
                <p:spPr bwMode="auto">
                  <a:xfrm>
                    <a:off x="576" y="1184"/>
                    <a:ext cx="96" cy="1344"/>
                  </a:xfrm>
                  <a:prstGeom prst="rect">
                    <a:avLst/>
                  </a:prstGeom>
                  <a:noFill/>
                  <a:ln w="9525">
                    <a:noFill/>
                    <a:miter lim="800000"/>
                    <a:headEnd/>
                    <a:tailEnd/>
                  </a:ln>
                </p:spPr>
                <p:txBody>
                  <a:bodyPr lIns="0" tIns="0" rIns="0" bIns="0">
                    <a:prstTxWarp prst="textNoShape">
                      <a:avLst/>
                    </a:prstTxWarp>
                  </a:bodyPr>
                  <a:lstStyle/>
                  <a:p>
                    <a:pPr algn="ctr" eaLnBrk="1" hangingPunct="1">
                      <a:lnSpc>
                        <a:spcPct val="80000"/>
                      </a:lnSpc>
                    </a:pPr>
                    <a:r>
                      <a:rPr lang="en-US" sz="1800" b="1">
                        <a:solidFill>
                          <a:srgbClr val="FF0000"/>
                        </a:solidFill>
                        <a:latin typeface="Helvetica" charset="0"/>
                      </a:rPr>
                      <a:t>INTEST</a:t>
                    </a:r>
                  </a:p>
                  <a:p>
                    <a:pPr algn="ctr" eaLnBrk="1" hangingPunct="1">
                      <a:lnSpc>
                        <a:spcPct val="80000"/>
                      </a:lnSpc>
                    </a:pPr>
                    <a:r>
                      <a:rPr lang="en-US" sz="1800" b="1">
                        <a:solidFill>
                          <a:srgbClr val="FF0000"/>
                        </a:solidFill>
                        <a:latin typeface="Helvetica" charset="0"/>
                      </a:rPr>
                      <a:t>INE</a:t>
                    </a:r>
                  </a:p>
                </p:txBody>
              </p:sp>
            </p:grpSp>
            <p:sp>
              <p:nvSpPr>
                <p:cNvPr id="88162" name="Text Box 9"/>
                <p:cNvSpPr txBox="1">
                  <a:spLocks noChangeArrowheads="1"/>
                </p:cNvSpPr>
                <p:nvPr/>
              </p:nvSpPr>
              <p:spPr bwMode="auto">
                <a:xfrm>
                  <a:off x="144" y="71"/>
                  <a:ext cx="5520" cy="254"/>
                </a:xfrm>
                <a:prstGeom prst="rect">
                  <a:avLst/>
                </a:prstGeom>
                <a:noFill/>
                <a:ln w="9525">
                  <a:noFill/>
                  <a:miter lim="800000"/>
                  <a:headEnd/>
                  <a:tailEnd/>
                </a:ln>
              </p:spPr>
              <p:txBody>
                <a:bodyPr>
                  <a:prstTxWarp prst="textNoShape">
                    <a:avLst/>
                  </a:prstTxWarp>
                  <a:spAutoFit/>
                </a:bodyPr>
                <a:lstStyle/>
                <a:p>
                  <a:pPr algn="ctr" eaLnBrk="1" hangingPunct="1">
                    <a:lnSpc>
                      <a:spcPct val="90000"/>
                    </a:lnSpc>
                  </a:pPr>
                  <a:r>
                    <a:rPr lang="en-US" sz="2200" b="1">
                      <a:solidFill>
                        <a:srgbClr val="0000FF"/>
                      </a:solidFill>
                      <a:latin typeface="Helvetica" charset="0"/>
                      <a:ea typeface="Times New Roman" charset="0"/>
                      <a:cs typeface="Times New Roman" charset="0"/>
                    </a:rPr>
                    <a:t>Chylomicron </a:t>
                  </a:r>
                  <a:r>
                    <a:rPr lang="en-US" sz="2200" b="1">
                      <a:solidFill>
                        <a:srgbClr val="0000FF"/>
                      </a:solidFill>
                      <a:latin typeface="Arial"/>
                      <a:ea typeface="Times New Roman" charset="0"/>
                      <a:cs typeface="Arial"/>
                    </a:rPr>
                    <a:t>metabolism</a:t>
                  </a:r>
                  <a:r>
                    <a:rPr lang="en-US" sz="2200" b="1">
                      <a:solidFill>
                        <a:srgbClr val="0000FF"/>
                      </a:solidFill>
                      <a:latin typeface="Helvetica" charset="0"/>
                      <a:ea typeface="Times New Roman" charset="0"/>
                      <a:cs typeface="Times New Roman" charset="0"/>
                    </a:rPr>
                    <a:t> starts in the intestine-</a:t>
                  </a:r>
                  <a:r>
                    <a:rPr lang="en-US" b="1">
                      <a:solidFill>
                        <a:srgbClr val="0000FF"/>
                      </a:solidFill>
                      <a:latin typeface="Helvetica" charset="0"/>
                      <a:ea typeface="Times New Roman" charset="0"/>
                      <a:cs typeface="Times New Roman" charset="0"/>
                    </a:rPr>
                    <a:t> </a:t>
                  </a:r>
                </a:p>
              </p:txBody>
            </p:sp>
          </p:grpSp>
          <p:grpSp>
            <p:nvGrpSpPr>
              <p:cNvPr id="12" name="Group 120"/>
              <p:cNvGrpSpPr>
                <a:grpSpLocks/>
              </p:cNvGrpSpPr>
              <p:nvPr/>
            </p:nvGrpSpPr>
            <p:grpSpPr bwMode="auto">
              <a:xfrm>
                <a:off x="978" y="2247"/>
                <a:ext cx="947" cy="540"/>
                <a:chOff x="978" y="2247"/>
                <a:chExt cx="947" cy="540"/>
              </a:xfrm>
            </p:grpSpPr>
            <p:sp>
              <p:nvSpPr>
                <p:cNvPr id="88158" name="AutoShape 2"/>
                <p:cNvSpPr>
                  <a:spLocks noChangeAspect="1" noChangeArrowheads="1"/>
                </p:cNvSpPr>
                <p:nvPr/>
              </p:nvSpPr>
              <p:spPr bwMode="auto">
                <a:xfrm rot="1508405">
                  <a:off x="978" y="2247"/>
                  <a:ext cx="332" cy="41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FF"/>
                </a:solidFill>
                <a:ln w="28575">
                  <a:solidFill>
                    <a:srgbClr val="A50021"/>
                  </a:solidFill>
                  <a:miter lim="800000"/>
                  <a:headEnd/>
                  <a:tailEnd/>
                </a:ln>
              </p:spPr>
              <p:txBody>
                <a:bodyPr>
                  <a:prstTxWarp prst="textNoShape">
                    <a:avLst/>
                  </a:prstTxWarp>
                </a:bodyPr>
                <a:lstStyle/>
                <a:p>
                  <a:endParaRPr lang="en-US"/>
                </a:p>
              </p:txBody>
            </p:sp>
            <p:sp>
              <p:nvSpPr>
                <p:cNvPr id="88159" name="AutoShape 46"/>
                <p:cNvSpPr>
                  <a:spLocks noChangeAspect="1" noChangeArrowheads="1"/>
                </p:cNvSpPr>
                <p:nvPr/>
              </p:nvSpPr>
              <p:spPr bwMode="auto">
                <a:xfrm rot="1508405" flipH="1" flipV="1">
                  <a:off x="1214" y="2326"/>
                  <a:ext cx="412" cy="4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3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FF"/>
                </a:solidFill>
                <a:ln w="28575">
                  <a:solidFill>
                    <a:srgbClr val="A50021"/>
                  </a:solidFill>
                  <a:miter lim="800000"/>
                  <a:headEnd/>
                  <a:tailEnd/>
                </a:ln>
              </p:spPr>
              <p:txBody>
                <a:bodyPr>
                  <a:prstTxWarp prst="textNoShape">
                    <a:avLst/>
                  </a:prstTxWarp>
                </a:bodyPr>
                <a:lstStyle/>
                <a:p>
                  <a:endParaRPr lang="en-US"/>
                </a:p>
              </p:txBody>
            </p:sp>
            <p:sp>
              <p:nvSpPr>
                <p:cNvPr id="88160" name="AutoShape 67"/>
                <p:cNvSpPr>
                  <a:spLocks noChangeAspect="1" noChangeArrowheads="1"/>
                </p:cNvSpPr>
                <p:nvPr/>
              </p:nvSpPr>
              <p:spPr bwMode="auto">
                <a:xfrm rot="10800000" flipH="1" flipV="1">
                  <a:off x="1513" y="2373"/>
                  <a:ext cx="412" cy="4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FF"/>
                </a:solidFill>
                <a:ln w="28575">
                  <a:solidFill>
                    <a:srgbClr val="A50021"/>
                  </a:solidFill>
                  <a:miter lim="800000"/>
                  <a:headEnd/>
                  <a:tailEnd/>
                </a:ln>
              </p:spPr>
              <p:txBody>
                <a:bodyPr>
                  <a:prstTxWarp prst="textNoShape">
                    <a:avLst/>
                  </a:prstTxWarp>
                </a:bodyPr>
                <a:lstStyle/>
                <a:p>
                  <a:endParaRPr lang="en-US"/>
                </a:p>
              </p:txBody>
            </p:sp>
          </p:grpSp>
          <p:grpSp>
            <p:nvGrpSpPr>
              <p:cNvPr id="13" name="Group 119"/>
              <p:cNvGrpSpPr>
                <a:grpSpLocks/>
              </p:cNvGrpSpPr>
              <p:nvPr/>
            </p:nvGrpSpPr>
            <p:grpSpPr bwMode="auto">
              <a:xfrm>
                <a:off x="1930" y="2038"/>
                <a:ext cx="3636" cy="1954"/>
                <a:chOff x="1930" y="2038"/>
                <a:chExt cx="3636" cy="1954"/>
              </a:xfrm>
            </p:grpSpPr>
            <p:grpSp>
              <p:nvGrpSpPr>
                <p:cNvPr id="14" name="Group 118"/>
                <p:cNvGrpSpPr>
                  <a:grpSpLocks/>
                </p:cNvGrpSpPr>
                <p:nvPr/>
              </p:nvGrpSpPr>
              <p:grpSpPr bwMode="auto">
                <a:xfrm>
                  <a:off x="1930" y="2038"/>
                  <a:ext cx="3636" cy="1954"/>
                  <a:chOff x="1930" y="2038"/>
                  <a:chExt cx="3636" cy="1954"/>
                </a:xfrm>
              </p:grpSpPr>
              <p:sp>
                <p:nvSpPr>
                  <p:cNvPr id="88153" name="Freeform 3"/>
                  <p:cNvSpPr>
                    <a:spLocks noChangeAspect="1"/>
                  </p:cNvSpPr>
                  <p:nvPr/>
                </p:nvSpPr>
                <p:spPr bwMode="auto">
                  <a:xfrm>
                    <a:off x="1930" y="2038"/>
                    <a:ext cx="2369" cy="514"/>
                  </a:xfrm>
                  <a:custGeom>
                    <a:avLst/>
                    <a:gdLst>
                      <a:gd name="T0" fmla="*/ 0 w 3570"/>
                      <a:gd name="T1" fmla="*/ 1 h 990"/>
                      <a:gd name="T2" fmla="*/ 1 w 3570"/>
                      <a:gd name="T3" fmla="*/ 1 h 990"/>
                      <a:gd name="T4" fmla="*/ 1 w 3570"/>
                      <a:gd name="T5" fmla="*/ 1 h 990"/>
                      <a:gd name="T6" fmla="*/ 2 w 3570"/>
                      <a:gd name="T7" fmla="*/ 1 h 990"/>
                      <a:gd name="T8" fmla="*/ 3 w 3570"/>
                      <a:gd name="T9" fmla="*/ 1 h 990"/>
                      <a:gd name="T10" fmla="*/ 3 w 3570"/>
                      <a:gd name="T11" fmla="*/ 1 h 990"/>
                      <a:gd name="T12" fmla="*/ 0 60000 65536"/>
                      <a:gd name="T13" fmla="*/ 0 60000 65536"/>
                      <a:gd name="T14" fmla="*/ 0 60000 65536"/>
                      <a:gd name="T15" fmla="*/ 0 60000 65536"/>
                      <a:gd name="T16" fmla="*/ 0 60000 65536"/>
                      <a:gd name="T17" fmla="*/ 0 60000 65536"/>
                      <a:gd name="T18" fmla="*/ 0 w 3570"/>
                      <a:gd name="T19" fmla="*/ 0 h 990"/>
                      <a:gd name="T20" fmla="*/ 3570 w 3570"/>
                      <a:gd name="T21" fmla="*/ 990 h 990"/>
                    </a:gdLst>
                    <a:ahLst/>
                    <a:cxnLst>
                      <a:cxn ang="T12">
                        <a:pos x="T0" y="T1"/>
                      </a:cxn>
                      <a:cxn ang="T13">
                        <a:pos x="T2" y="T3"/>
                      </a:cxn>
                      <a:cxn ang="T14">
                        <a:pos x="T4" y="T5"/>
                      </a:cxn>
                      <a:cxn ang="T15">
                        <a:pos x="T6" y="T7"/>
                      </a:cxn>
                      <a:cxn ang="T16">
                        <a:pos x="T8" y="T9"/>
                      </a:cxn>
                      <a:cxn ang="T17">
                        <a:pos x="T10" y="T11"/>
                      </a:cxn>
                    </a:cxnLst>
                    <a:rect l="T18" t="T19" r="T20" b="T21"/>
                    <a:pathLst>
                      <a:path w="3570" h="990">
                        <a:moveTo>
                          <a:pt x="0" y="990"/>
                        </a:moveTo>
                        <a:cubicBezTo>
                          <a:pt x="225" y="840"/>
                          <a:pt x="450" y="690"/>
                          <a:pt x="720" y="630"/>
                        </a:cubicBezTo>
                        <a:cubicBezTo>
                          <a:pt x="990" y="570"/>
                          <a:pt x="1350" y="720"/>
                          <a:pt x="1620" y="630"/>
                        </a:cubicBezTo>
                        <a:cubicBezTo>
                          <a:pt x="1890" y="540"/>
                          <a:pt x="2040" y="180"/>
                          <a:pt x="2340" y="90"/>
                        </a:cubicBezTo>
                        <a:cubicBezTo>
                          <a:pt x="2640" y="0"/>
                          <a:pt x="3270" y="90"/>
                          <a:pt x="3420" y="90"/>
                        </a:cubicBezTo>
                        <a:cubicBezTo>
                          <a:pt x="3570" y="90"/>
                          <a:pt x="3405" y="90"/>
                          <a:pt x="3240" y="90"/>
                        </a:cubicBezTo>
                      </a:path>
                    </a:pathLst>
                  </a:custGeom>
                  <a:noFill/>
                  <a:ln w="38100">
                    <a:solidFill>
                      <a:srgbClr val="996633"/>
                    </a:solidFill>
                    <a:round/>
                    <a:headEnd/>
                    <a:tailEnd/>
                  </a:ln>
                </p:spPr>
                <p:txBody>
                  <a:bodyPr>
                    <a:prstTxWarp prst="textNoShape">
                      <a:avLst/>
                    </a:prstTxWarp>
                  </a:bodyPr>
                  <a:lstStyle/>
                  <a:p>
                    <a:endParaRPr lang="en-US"/>
                  </a:p>
                </p:txBody>
              </p:sp>
              <p:sp>
                <p:nvSpPr>
                  <p:cNvPr id="88154" name="Freeform 4"/>
                  <p:cNvSpPr>
                    <a:spLocks noChangeAspect="1"/>
                  </p:cNvSpPr>
                  <p:nvPr/>
                </p:nvSpPr>
                <p:spPr bwMode="auto">
                  <a:xfrm>
                    <a:off x="2136" y="2346"/>
                    <a:ext cx="2163" cy="566"/>
                  </a:xfrm>
                  <a:custGeom>
                    <a:avLst/>
                    <a:gdLst>
                      <a:gd name="T0" fmla="*/ 0 w 3570"/>
                      <a:gd name="T1" fmla="*/ 1 h 990"/>
                      <a:gd name="T2" fmla="*/ 1 w 3570"/>
                      <a:gd name="T3" fmla="*/ 1 h 990"/>
                      <a:gd name="T4" fmla="*/ 1 w 3570"/>
                      <a:gd name="T5" fmla="*/ 1 h 990"/>
                      <a:gd name="T6" fmla="*/ 1 w 3570"/>
                      <a:gd name="T7" fmla="*/ 1 h 990"/>
                      <a:gd name="T8" fmla="*/ 1 w 3570"/>
                      <a:gd name="T9" fmla="*/ 1 h 990"/>
                      <a:gd name="T10" fmla="*/ 1 w 3570"/>
                      <a:gd name="T11" fmla="*/ 1 h 990"/>
                      <a:gd name="T12" fmla="*/ 0 60000 65536"/>
                      <a:gd name="T13" fmla="*/ 0 60000 65536"/>
                      <a:gd name="T14" fmla="*/ 0 60000 65536"/>
                      <a:gd name="T15" fmla="*/ 0 60000 65536"/>
                      <a:gd name="T16" fmla="*/ 0 60000 65536"/>
                      <a:gd name="T17" fmla="*/ 0 60000 65536"/>
                      <a:gd name="T18" fmla="*/ 0 w 3570"/>
                      <a:gd name="T19" fmla="*/ 0 h 990"/>
                      <a:gd name="T20" fmla="*/ 3570 w 3570"/>
                      <a:gd name="T21" fmla="*/ 990 h 990"/>
                    </a:gdLst>
                    <a:ahLst/>
                    <a:cxnLst>
                      <a:cxn ang="T12">
                        <a:pos x="T0" y="T1"/>
                      </a:cxn>
                      <a:cxn ang="T13">
                        <a:pos x="T2" y="T3"/>
                      </a:cxn>
                      <a:cxn ang="T14">
                        <a:pos x="T4" y="T5"/>
                      </a:cxn>
                      <a:cxn ang="T15">
                        <a:pos x="T6" y="T7"/>
                      </a:cxn>
                      <a:cxn ang="T16">
                        <a:pos x="T8" y="T9"/>
                      </a:cxn>
                      <a:cxn ang="T17">
                        <a:pos x="T10" y="T11"/>
                      </a:cxn>
                    </a:cxnLst>
                    <a:rect l="T18" t="T19" r="T20" b="T21"/>
                    <a:pathLst>
                      <a:path w="3570" h="990">
                        <a:moveTo>
                          <a:pt x="0" y="990"/>
                        </a:moveTo>
                        <a:cubicBezTo>
                          <a:pt x="225" y="840"/>
                          <a:pt x="450" y="690"/>
                          <a:pt x="720" y="630"/>
                        </a:cubicBezTo>
                        <a:cubicBezTo>
                          <a:pt x="990" y="570"/>
                          <a:pt x="1350" y="720"/>
                          <a:pt x="1620" y="630"/>
                        </a:cubicBezTo>
                        <a:cubicBezTo>
                          <a:pt x="1890" y="540"/>
                          <a:pt x="2040" y="180"/>
                          <a:pt x="2340" y="90"/>
                        </a:cubicBezTo>
                        <a:cubicBezTo>
                          <a:pt x="2640" y="0"/>
                          <a:pt x="3270" y="90"/>
                          <a:pt x="3420" y="90"/>
                        </a:cubicBezTo>
                        <a:cubicBezTo>
                          <a:pt x="3570" y="90"/>
                          <a:pt x="3405" y="90"/>
                          <a:pt x="3240" y="90"/>
                        </a:cubicBezTo>
                      </a:path>
                    </a:pathLst>
                  </a:custGeom>
                  <a:noFill/>
                  <a:ln w="38100">
                    <a:solidFill>
                      <a:srgbClr val="996633"/>
                    </a:solidFill>
                    <a:round/>
                    <a:headEnd/>
                    <a:tailEnd/>
                  </a:ln>
                </p:spPr>
                <p:txBody>
                  <a:bodyPr>
                    <a:prstTxWarp prst="textNoShape">
                      <a:avLst/>
                    </a:prstTxWarp>
                  </a:bodyPr>
                  <a:lstStyle/>
                  <a:p>
                    <a:endParaRPr lang="en-US"/>
                  </a:p>
                </p:txBody>
              </p:sp>
              <p:sp>
                <p:nvSpPr>
                  <p:cNvPr id="88155" name="Freeform 5"/>
                  <p:cNvSpPr>
                    <a:spLocks noChangeAspect="1"/>
                  </p:cNvSpPr>
                  <p:nvPr/>
                </p:nvSpPr>
                <p:spPr bwMode="auto">
                  <a:xfrm>
                    <a:off x="4224" y="2064"/>
                    <a:ext cx="1078" cy="1168"/>
                  </a:xfrm>
                  <a:custGeom>
                    <a:avLst/>
                    <a:gdLst>
                      <a:gd name="T0" fmla="*/ 0 w 1290"/>
                      <a:gd name="T1" fmla="*/ 1 h 2040"/>
                      <a:gd name="T2" fmla="*/ 26 w 1290"/>
                      <a:gd name="T3" fmla="*/ 1 h 2040"/>
                      <a:gd name="T4" fmla="*/ 51 w 1290"/>
                      <a:gd name="T5" fmla="*/ 1 h 2040"/>
                      <a:gd name="T6" fmla="*/ 59 w 1290"/>
                      <a:gd name="T7" fmla="*/ 1 h 2040"/>
                      <a:gd name="T8" fmla="*/ 59 w 1290"/>
                      <a:gd name="T9" fmla="*/ 1 h 2040"/>
                      <a:gd name="T10" fmla="*/ 0 60000 65536"/>
                      <a:gd name="T11" fmla="*/ 0 60000 65536"/>
                      <a:gd name="T12" fmla="*/ 0 60000 65536"/>
                      <a:gd name="T13" fmla="*/ 0 60000 65536"/>
                      <a:gd name="T14" fmla="*/ 0 60000 65536"/>
                      <a:gd name="T15" fmla="*/ 0 w 1290"/>
                      <a:gd name="T16" fmla="*/ 0 h 2040"/>
                      <a:gd name="T17" fmla="*/ 1290 w 1290"/>
                      <a:gd name="T18" fmla="*/ 2040 h 2040"/>
                    </a:gdLst>
                    <a:ahLst/>
                    <a:cxnLst>
                      <a:cxn ang="T10">
                        <a:pos x="T0" y="T1"/>
                      </a:cxn>
                      <a:cxn ang="T11">
                        <a:pos x="T2" y="T3"/>
                      </a:cxn>
                      <a:cxn ang="T12">
                        <a:pos x="T4" y="T5"/>
                      </a:cxn>
                      <a:cxn ang="T13">
                        <a:pos x="T6" y="T7"/>
                      </a:cxn>
                      <a:cxn ang="T14">
                        <a:pos x="T8" y="T9"/>
                      </a:cxn>
                    </a:cxnLst>
                    <a:rect l="T15" t="T16" r="T17" b="T18"/>
                    <a:pathLst>
                      <a:path w="1290" h="2040">
                        <a:moveTo>
                          <a:pt x="0" y="60"/>
                        </a:moveTo>
                        <a:cubicBezTo>
                          <a:pt x="180" y="30"/>
                          <a:pt x="360" y="0"/>
                          <a:pt x="540" y="60"/>
                        </a:cubicBezTo>
                        <a:cubicBezTo>
                          <a:pt x="720" y="120"/>
                          <a:pt x="960" y="210"/>
                          <a:pt x="1080" y="420"/>
                        </a:cubicBezTo>
                        <a:cubicBezTo>
                          <a:pt x="1200" y="630"/>
                          <a:pt x="1230" y="1050"/>
                          <a:pt x="1260" y="1320"/>
                        </a:cubicBezTo>
                        <a:cubicBezTo>
                          <a:pt x="1290" y="1590"/>
                          <a:pt x="1260" y="1950"/>
                          <a:pt x="1260" y="2040"/>
                        </a:cubicBezTo>
                      </a:path>
                    </a:pathLst>
                  </a:custGeom>
                  <a:noFill/>
                  <a:ln w="38100">
                    <a:solidFill>
                      <a:srgbClr val="996633"/>
                    </a:solidFill>
                    <a:round/>
                    <a:headEnd/>
                    <a:tailEnd/>
                  </a:ln>
                </p:spPr>
                <p:txBody>
                  <a:bodyPr>
                    <a:prstTxWarp prst="textNoShape">
                      <a:avLst/>
                    </a:prstTxWarp>
                  </a:bodyPr>
                  <a:lstStyle/>
                  <a:p>
                    <a:endParaRPr lang="en-US"/>
                  </a:p>
                </p:txBody>
              </p:sp>
              <p:sp>
                <p:nvSpPr>
                  <p:cNvPr id="88156" name="Freeform 6"/>
                  <p:cNvSpPr>
                    <a:spLocks noChangeAspect="1"/>
                  </p:cNvSpPr>
                  <p:nvPr/>
                </p:nvSpPr>
                <p:spPr bwMode="auto">
                  <a:xfrm>
                    <a:off x="4196" y="2346"/>
                    <a:ext cx="413" cy="927"/>
                  </a:xfrm>
                  <a:custGeom>
                    <a:avLst/>
                    <a:gdLst>
                      <a:gd name="T0" fmla="*/ 0 w 750"/>
                      <a:gd name="T1" fmla="*/ 1 h 1350"/>
                      <a:gd name="T2" fmla="*/ 1 w 750"/>
                      <a:gd name="T3" fmla="*/ 1 h 1350"/>
                      <a:gd name="T4" fmla="*/ 1 w 750"/>
                      <a:gd name="T5" fmla="*/ 1 h 1350"/>
                      <a:gd name="T6" fmla="*/ 1 w 750"/>
                      <a:gd name="T7" fmla="*/ 2 h 1350"/>
                      <a:gd name="T8" fmla="*/ 0 60000 65536"/>
                      <a:gd name="T9" fmla="*/ 0 60000 65536"/>
                      <a:gd name="T10" fmla="*/ 0 60000 65536"/>
                      <a:gd name="T11" fmla="*/ 0 60000 65536"/>
                      <a:gd name="T12" fmla="*/ 0 w 750"/>
                      <a:gd name="T13" fmla="*/ 0 h 1350"/>
                      <a:gd name="T14" fmla="*/ 750 w 750"/>
                      <a:gd name="T15" fmla="*/ 1350 h 1350"/>
                    </a:gdLst>
                    <a:ahLst/>
                    <a:cxnLst>
                      <a:cxn ang="T8">
                        <a:pos x="T0" y="T1"/>
                      </a:cxn>
                      <a:cxn ang="T9">
                        <a:pos x="T2" y="T3"/>
                      </a:cxn>
                      <a:cxn ang="T10">
                        <a:pos x="T4" y="T5"/>
                      </a:cxn>
                      <a:cxn ang="T11">
                        <a:pos x="T6" y="T7"/>
                      </a:cxn>
                    </a:cxnLst>
                    <a:rect l="T12" t="T13" r="T14" b="T15"/>
                    <a:pathLst>
                      <a:path w="750" h="1350">
                        <a:moveTo>
                          <a:pt x="0" y="90"/>
                        </a:moveTo>
                        <a:cubicBezTo>
                          <a:pt x="210" y="45"/>
                          <a:pt x="420" y="0"/>
                          <a:pt x="540" y="90"/>
                        </a:cubicBezTo>
                        <a:cubicBezTo>
                          <a:pt x="660" y="180"/>
                          <a:pt x="690" y="420"/>
                          <a:pt x="720" y="630"/>
                        </a:cubicBezTo>
                        <a:cubicBezTo>
                          <a:pt x="750" y="840"/>
                          <a:pt x="720" y="1230"/>
                          <a:pt x="720" y="1350"/>
                        </a:cubicBezTo>
                      </a:path>
                    </a:pathLst>
                  </a:custGeom>
                  <a:noFill/>
                  <a:ln w="38100">
                    <a:solidFill>
                      <a:srgbClr val="996633"/>
                    </a:solidFill>
                    <a:round/>
                    <a:headEnd/>
                    <a:tailEnd/>
                  </a:ln>
                </p:spPr>
                <p:txBody>
                  <a:bodyPr>
                    <a:prstTxWarp prst="textNoShape">
                      <a:avLst/>
                    </a:prstTxWarp>
                  </a:bodyPr>
                  <a:lstStyle/>
                  <a:p>
                    <a:endParaRPr lang="en-US"/>
                  </a:p>
                </p:txBody>
              </p:sp>
              <p:sp>
                <p:nvSpPr>
                  <p:cNvPr id="230506" name="AutoShape 106"/>
                  <p:cNvSpPr>
                    <a:spLocks noChangeAspect="1" noChangeArrowheads="1"/>
                  </p:cNvSpPr>
                  <p:nvPr/>
                </p:nvSpPr>
                <p:spPr bwMode="auto">
                  <a:xfrm>
                    <a:off x="4330" y="2962"/>
                    <a:ext cx="1236" cy="1030"/>
                  </a:xfrm>
                  <a:custGeom>
                    <a:avLst/>
                    <a:gdLst>
                      <a:gd name="T0" fmla="*/ 1082 w 21600"/>
                      <a:gd name="T1" fmla="*/ 515 h 21600"/>
                      <a:gd name="T2" fmla="*/ 618 w 21600"/>
                      <a:gd name="T3" fmla="*/ 1030 h 21600"/>
                      <a:gd name="T4" fmla="*/ 155 w 21600"/>
                      <a:gd name="T5" fmla="*/ 515 h 21600"/>
                      <a:gd name="T6" fmla="*/ 618 w 21600"/>
                      <a:gd name="T7" fmla="*/ 0 h 21600"/>
                      <a:gd name="T8" fmla="*/ 0 60000 65536"/>
                      <a:gd name="T9" fmla="*/ 0 60000 65536"/>
                      <a:gd name="T10" fmla="*/ 0 60000 65536"/>
                      <a:gd name="T11" fmla="*/ 0 60000 65536"/>
                      <a:gd name="T12" fmla="*/ 4509 w 21600"/>
                      <a:gd name="T13" fmla="*/ 4509 h 21600"/>
                      <a:gd name="T14" fmla="*/ 17109 w 21600"/>
                      <a:gd name="T15" fmla="*/ 1709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99"/>
                  </a:solidFill>
                  <a:ln w="57150">
                    <a:solidFill>
                      <a:srgbClr val="CC6600"/>
                    </a:solidFill>
                    <a:miter lim="800000"/>
                    <a:headEnd/>
                    <a:tailEnd/>
                  </a:ln>
                  <a:effectLst>
                    <a:outerShdw blurRad="63500" dist="107763" dir="18900000" algn="ctr" rotWithShape="0">
                      <a:srgbClr val="000000">
                        <a:alpha val="50000"/>
                      </a:srgbClr>
                    </a:outerShdw>
                  </a:effectLst>
                </p:spPr>
                <p:txBody>
                  <a:bodyPr>
                    <a:prstTxWarp prst="textNoShape">
                      <a:avLst/>
                    </a:prstTxWarp>
                  </a:bodyPr>
                  <a:lstStyle/>
                  <a:p>
                    <a:pPr>
                      <a:defRPr/>
                    </a:pPr>
                    <a:endParaRPr lang="en-US"/>
                  </a:p>
                </p:txBody>
              </p:sp>
            </p:grpSp>
            <p:sp>
              <p:nvSpPr>
                <p:cNvPr id="88148" name="Text Box 107"/>
                <p:cNvSpPr txBox="1">
                  <a:spLocks noChangeAspect="1" noChangeArrowheads="1"/>
                </p:cNvSpPr>
                <p:nvPr/>
              </p:nvSpPr>
              <p:spPr bwMode="auto">
                <a:xfrm>
                  <a:off x="4656" y="3388"/>
                  <a:ext cx="618" cy="233"/>
                </a:xfrm>
                <a:prstGeom prst="rect">
                  <a:avLst/>
                </a:prstGeom>
                <a:solidFill>
                  <a:srgbClr val="FFFFFF"/>
                </a:solidFill>
                <a:ln w="28575">
                  <a:solidFill>
                    <a:srgbClr val="CC6600"/>
                  </a:solidFill>
                  <a:miter lim="800000"/>
                  <a:headEnd/>
                  <a:tailEnd/>
                </a:ln>
              </p:spPr>
              <p:txBody>
                <a:bodyPr>
                  <a:prstTxWarp prst="textNoShape">
                    <a:avLst/>
                  </a:prstTxWarp>
                </a:bodyPr>
                <a:lstStyle/>
                <a:p>
                  <a:pPr algn="ctr" eaLnBrk="1" hangingPunct="1"/>
                  <a:r>
                    <a:rPr lang="en-US" sz="1800" b="1">
                      <a:solidFill>
                        <a:srgbClr val="FF0000"/>
                      </a:solidFill>
                      <a:latin typeface="Helvetica" charset="0"/>
                    </a:rPr>
                    <a:t>LIVER</a:t>
                  </a:r>
                </a:p>
              </p:txBody>
            </p:sp>
            <p:grpSp>
              <p:nvGrpSpPr>
                <p:cNvPr id="15" name="Group 108"/>
                <p:cNvGrpSpPr>
                  <a:grpSpLocks/>
                </p:cNvGrpSpPr>
                <p:nvPr/>
              </p:nvGrpSpPr>
              <p:grpSpPr bwMode="auto">
                <a:xfrm>
                  <a:off x="4656" y="2928"/>
                  <a:ext cx="413" cy="103"/>
                  <a:chOff x="4647" y="3689"/>
                  <a:chExt cx="413" cy="103"/>
                </a:xfrm>
              </p:grpSpPr>
              <p:sp>
                <p:nvSpPr>
                  <p:cNvPr id="88150" name="AutoShape 109"/>
                  <p:cNvSpPr>
                    <a:spLocks noChangeAspect="1" noChangeArrowheads="1"/>
                  </p:cNvSpPr>
                  <p:nvPr/>
                </p:nvSpPr>
                <p:spPr bwMode="auto">
                  <a:xfrm flipV="1">
                    <a:off x="4647" y="3689"/>
                    <a:ext cx="104" cy="1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59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3333"/>
                  </a:solidFill>
                  <a:ln w="9525">
                    <a:solidFill>
                      <a:srgbClr val="000000"/>
                    </a:solidFill>
                    <a:miter lim="800000"/>
                    <a:headEnd/>
                    <a:tailEnd/>
                  </a:ln>
                </p:spPr>
                <p:txBody>
                  <a:bodyPr>
                    <a:prstTxWarp prst="textNoShape">
                      <a:avLst/>
                    </a:prstTxWarp>
                  </a:bodyPr>
                  <a:lstStyle/>
                  <a:p>
                    <a:endParaRPr lang="en-US"/>
                  </a:p>
                </p:txBody>
              </p:sp>
              <p:sp>
                <p:nvSpPr>
                  <p:cNvPr id="88151" name="AutoShape 110"/>
                  <p:cNvSpPr>
                    <a:spLocks noChangeAspect="1" noChangeArrowheads="1"/>
                  </p:cNvSpPr>
                  <p:nvPr/>
                </p:nvSpPr>
                <p:spPr bwMode="auto">
                  <a:xfrm flipV="1">
                    <a:off x="4751" y="3689"/>
                    <a:ext cx="103" cy="1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59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3333"/>
                  </a:solidFill>
                  <a:ln w="9525">
                    <a:solidFill>
                      <a:srgbClr val="000000"/>
                    </a:solidFill>
                    <a:miter lim="800000"/>
                    <a:headEnd/>
                    <a:tailEnd/>
                  </a:ln>
                </p:spPr>
                <p:txBody>
                  <a:bodyPr>
                    <a:prstTxWarp prst="textNoShape">
                      <a:avLst/>
                    </a:prstTxWarp>
                  </a:bodyPr>
                  <a:lstStyle/>
                  <a:p>
                    <a:endParaRPr lang="en-US"/>
                  </a:p>
                </p:txBody>
              </p:sp>
              <p:sp>
                <p:nvSpPr>
                  <p:cNvPr id="88152" name="AutoShape 111"/>
                  <p:cNvSpPr>
                    <a:spLocks noChangeAspect="1" noChangeArrowheads="1"/>
                  </p:cNvSpPr>
                  <p:nvPr/>
                </p:nvSpPr>
                <p:spPr bwMode="auto">
                  <a:xfrm flipV="1">
                    <a:off x="4957" y="3689"/>
                    <a:ext cx="103" cy="1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59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3333"/>
                  </a:solidFill>
                  <a:ln w="9525">
                    <a:solidFill>
                      <a:srgbClr val="000000"/>
                    </a:solidFill>
                    <a:miter lim="800000"/>
                    <a:headEnd/>
                    <a:tailEnd/>
                  </a:ln>
                </p:spPr>
                <p:txBody>
                  <a:bodyPr>
                    <a:prstTxWarp prst="textNoShape">
                      <a:avLst/>
                    </a:prstTxWarp>
                  </a:bodyPr>
                  <a:lstStyle/>
                  <a:p>
                    <a:endParaRPr lang="en-US"/>
                  </a:p>
                </p:txBody>
              </p:sp>
            </p:grpSp>
          </p:grpSp>
        </p:grpSp>
      </p:grpSp>
      <p:grpSp>
        <p:nvGrpSpPr>
          <p:cNvPr id="16" name="Group 123"/>
          <p:cNvGrpSpPr>
            <a:grpSpLocks/>
          </p:cNvGrpSpPr>
          <p:nvPr/>
        </p:nvGrpSpPr>
        <p:grpSpPr bwMode="auto">
          <a:xfrm>
            <a:off x="1295400" y="666750"/>
            <a:ext cx="2057400" cy="3263900"/>
            <a:chOff x="816" y="420"/>
            <a:chExt cx="1296" cy="2056"/>
          </a:xfrm>
        </p:grpSpPr>
        <p:sp>
          <p:nvSpPr>
            <p:cNvPr id="88136" name="Line 82"/>
            <p:cNvSpPr>
              <a:spLocks noChangeAspect="1" noChangeShapeType="1"/>
            </p:cNvSpPr>
            <p:nvPr/>
          </p:nvSpPr>
          <p:spPr bwMode="auto">
            <a:xfrm rot="597678" flipH="1">
              <a:off x="1008" y="1296"/>
              <a:ext cx="228" cy="912"/>
            </a:xfrm>
            <a:prstGeom prst="line">
              <a:avLst/>
            </a:prstGeom>
            <a:noFill/>
            <a:ln w="57150">
              <a:solidFill>
                <a:srgbClr val="006600"/>
              </a:solidFill>
              <a:round/>
              <a:headEnd/>
              <a:tailEnd type="triangle" w="med" len="med"/>
            </a:ln>
          </p:spPr>
          <p:txBody>
            <a:bodyPr>
              <a:prstTxWarp prst="textNoShape">
                <a:avLst/>
              </a:prstTxWarp>
            </a:bodyPr>
            <a:lstStyle/>
            <a:p>
              <a:endParaRPr lang="en-US"/>
            </a:p>
          </p:txBody>
        </p:sp>
        <p:grpSp>
          <p:nvGrpSpPr>
            <p:cNvPr id="17" name="Group 122"/>
            <p:cNvGrpSpPr>
              <a:grpSpLocks/>
            </p:cNvGrpSpPr>
            <p:nvPr/>
          </p:nvGrpSpPr>
          <p:grpSpPr bwMode="auto">
            <a:xfrm>
              <a:off x="816" y="2247"/>
              <a:ext cx="192" cy="229"/>
              <a:chOff x="816" y="2247"/>
              <a:chExt cx="192" cy="229"/>
            </a:xfrm>
          </p:grpSpPr>
          <p:sp>
            <p:nvSpPr>
              <p:cNvPr id="88139" name="AutoShape 80"/>
              <p:cNvSpPr>
                <a:spLocks noChangeAspect="1" noChangeArrowheads="1"/>
              </p:cNvSpPr>
              <p:nvPr/>
            </p:nvSpPr>
            <p:spPr bwMode="auto">
              <a:xfrm>
                <a:off x="905" y="2373"/>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40" name="AutoShape 83"/>
              <p:cNvSpPr>
                <a:spLocks noChangeAspect="1" noChangeArrowheads="1"/>
              </p:cNvSpPr>
              <p:nvPr/>
            </p:nvSpPr>
            <p:spPr bwMode="auto">
              <a:xfrm>
                <a:off x="816" y="2247"/>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41" name="AutoShape 84"/>
              <p:cNvSpPr>
                <a:spLocks noChangeAspect="1" noChangeArrowheads="1"/>
              </p:cNvSpPr>
              <p:nvPr/>
            </p:nvSpPr>
            <p:spPr bwMode="auto">
              <a:xfrm>
                <a:off x="816" y="2350"/>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sp>
          <p:nvSpPr>
            <p:cNvPr id="88138" name="Rectangle 85"/>
            <p:cNvSpPr>
              <a:spLocks noChangeArrowheads="1"/>
            </p:cNvSpPr>
            <p:nvPr/>
          </p:nvSpPr>
          <p:spPr bwMode="auto">
            <a:xfrm>
              <a:off x="816" y="420"/>
              <a:ext cx="1296" cy="750"/>
            </a:xfrm>
            <a:prstGeom prst="rect">
              <a:avLst/>
            </a:prstGeom>
            <a:noFill/>
            <a:ln w="9525">
              <a:noFill/>
              <a:miter lim="800000"/>
              <a:headEnd/>
              <a:tailEnd/>
            </a:ln>
          </p:spPr>
          <p:txBody>
            <a:bodyPr>
              <a:prstTxWarp prst="textNoShape">
                <a:avLst/>
              </a:prstTxWarp>
              <a:spAutoFit/>
            </a:bodyPr>
            <a:lstStyle/>
            <a:p>
              <a:pPr marL="3175" indent="-3175" algn="ctr" eaLnBrk="1" hangingPunct="1">
                <a:buFont typeface="Arial" charset="0"/>
                <a:buNone/>
              </a:pPr>
              <a:r>
                <a:rPr lang="en-US" sz="1800" b="1">
                  <a:latin typeface="Helvetica" charset="0"/>
                </a:rPr>
                <a:t>(1) Chylomicrons are assembled in the intestine and contain </a:t>
              </a:r>
              <a:r>
                <a:rPr lang="en-US" sz="1800" b="1">
                  <a:solidFill>
                    <a:srgbClr val="0000FF"/>
                  </a:solidFill>
                  <a:latin typeface="Helvetica" charset="0"/>
                </a:rPr>
                <a:t>apo B48</a:t>
              </a:r>
            </a:p>
          </p:txBody>
        </p:sp>
      </p:grpSp>
      <p:grpSp>
        <p:nvGrpSpPr>
          <p:cNvPr id="18" name="Group 68"/>
          <p:cNvGrpSpPr>
            <a:grpSpLocks/>
          </p:cNvGrpSpPr>
          <p:nvPr/>
        </p:nvGrpSpPr>
        <p:grpSpPr bwMode="auto">
          <a:xfrm>
            <a:off x="1243013" y="3613150"/>
            <a:ext cx="1957387" cy="2971800"/>
            <a:chOff x="783" y="2276"/>
            <a:chExt cx="1233" cy="1872"/>
          </a:xfrm>
        </p:grpSpPr>
        <p:sp>
          <p:nvSpPr>
            <p:cNvPr id="88126" name="Text Box 69"/>
            <p:cNvSpPr txBox="1">
              <a:spLocks noChangeAspect="1" noChangeArrowheads="1"/>
            </p:cNvSpPr>
            <p:nvPr/>
          </p:nvSpPr>
          <p:spPr bwMode="auto">
            <a:xfrm>
              <a:off x="783" y="3524"/>
              <a:ext cx="1233" cy="624"/>
            </a:xfrm>
            <a:prstGeom prst="rect">
              <a:avLst/>
            </a:prstGeom>
            <a:noFill/>
            <a:ln w="9525">
              <a:noFill/>
              <a:miter lim="800000"/>
              <a:headEnd/>
              <a:tailEnd/>
            </a:ln>
          </p:spPr>
          <p:txBody>
            <a:bodyPr lIns="0" tIns="0" rIns="0" bIns="0">
              <a:prstTxWarp prst="textNoShape">
                <a:avLst/>
              </a:prstTxWarp>
            </a:bodyPr>
            <a:lstStyle/>
            <a:p>
              <a:pPr algn="ctr" eaLnBrk="1" hangingPunct="1"/>
              <a:r>
                <a:rPr lang="en-US" b="1">
                  <a:latin typeface="Helvetica" charset="0"/>
                </a:rPr>
                <a:t>(</a:t>
              </a:r>
              <a:r>
                <a:rPr lang="en-US" sz="1800" b="1">
                  <a:latin typeface="Helvetica" charset="0"/>
                </a:rPr>
                <a:t>2) Chylomicrons are released into lymph</a:t>
              </a:r>
            </a:p>
          </p:txBody>
        </p:sp>
        <p:sp>
          <p:nvSpPr>
            <p:cNvPr id="88127" name="Line 70"/>
            <p:cNvSpPr>
              <a:spLocks noChangeAspect="1" noChangeShapeType="1"/>
            </p:cNvSpPr>
            <p:nvPr/>
          </p:nvSpPr>
          <p:spPr bwMode="auto">
            <a:xfrm flipH="1" flipV="1">
              <a:off x="1392" y="2832"/>
              <a:ext cx="0" cy="657"/>
            </a:xfrm>
            <a:prstGeom prst="line">
              <a:avLst/>
            </a:prstGeom>
            <a:noFill/>
            <a:ln w="57150">
              <a:solidFill>
                <a:srgbClr val="006600"/>
              </a:solidFill>
              <a:round/>
              <a:headEnd/>
              <a:tailEnd type="triangle" w="med" len="med"/>
            </a:ln>
          </p:spPr>
          <p:txBody>
            <a:bodyPr>
              <a:prstTxWarp prst="textNoShape">
                <a:avLst/>
              </a:prstTxWarp>
            </a:bodyPr>
            <a:lstStyle/>
            <a:p>
              <a:endParaRPr lang="en-US"/>
            </a:p>
          </p:txBody>
        </p:sp>
        <p:grpSp>
          <p:nvGrpSpPr>
            <p:cNvPr id="19" name="Group 71"/>
            <p:cNvGrpSpPr>
              <a:grpSpLocks/>
            </p:cNvGrpSpPr>
            <p:nvPr/>
          </p:nvGrpSpPr>
          <p:grpSpPr bwMode="auto">
            <a:xfrm>
              <a:off x="1056" y="2276"/>
              <a:ext cx="727" cy="480"/>
              <a:chOff x="1056" y="2276"/>
              <a:chExt cx="727" cy="480"/>
            </a:xfrm>
          </p:grpSpPr>
          <p:sp>
            <p:nvSpPr>
              <p:cNvPr id="88129" name="AutoShape 72"/>
              <p:cNvSpPr>
                <a:spLocks noChangeAspect="1" noChangeArrowheads="1"/>
              </p:cNvSpPr>
              <p:nvPr/>
            </p:nvSpPr>
            <p:spPr bwMode="auto">
              <a:xfrm>
                <a:off x="1200" y="2276"/>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30" name="AutoShape 73"/>
              <p:cNvSpPr>
                <a:spLocks noChangeAspect="1" noChangeArrowheads="1"/>
              </p:cNvSpPr>
              <p:nvPr/>
            </p:nvSpPr>
            <p:spPr bwMode="auto">
              <a:xfrm>
                <a:off x="1248" y="2420"/>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31" name="AutoShape 74"/>
              <p:cNvSpPr>
                <a:spLocks noChangeAspect="1" noChangeArrowheads="1"/>
              </p:cNvSpPr>
              <p:nvPr/>
            </p:nvSpPr>
            <p:spPr bwMode="auto">
              <a:xfrm>
                <a:off x="1056" y="2276"/>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32" name="AutoShape 75"/>
              <p:cNvSpPr>
                <a:spLocks noChangeAspect="1" noChangeArrowheads="1"/>
              </p:cNvSpPr>
              <p:nvPr/>
            </p:nvSpPr>
            <p:spPr bwMode="auto">
              <a:xfrm>
                <a:off x="1248" y="2612"/>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33" name="AutoShape 76"/>
              <p:cNvSpPr>
                <a:spLocks noChangeAspect="1" noChangeArrowheads="1"/>
              </p:cNvSpPr>
              <p:nvPr/>
            </p:nvSpPr>
            <p:spPr bwMode="auto">
              <a:xfrm>
                <a:off x="1392" y="2653"/>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34" name="AutoShape 77"/>
              <p:cNvSpPr>
                <a:spLocks noChangeAspect="1" noChangeArrowheads="1"/>
              </p:cNvSpPr>
              <p:nvPr/>
            </p:nvSpPr>
            <p:spPr bwMode="auto">
              <a:xfrm>
                <a:off x="1536" y="2420"/>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35" name="AutoShape 78"/>
              <p:cNvSpPr>
                <a:spLocks noChangeAspect="1" noChangeArrowheads="1"/>
              </p:cNvSpPr>
              <p:nvPr/>
            </p:nvSpPr>
            <p:spPr bwMode="auto">
              <a:xfrm>
                <a:off x="1680" y="2372"/>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grpSp>
      <p:grpSp>
        <p:nvGrpSpPr>
          <p:cNvPr id="20" name="Group 47"/>
          <p:cNvGrpSpPr>
            <a:grpSpLocks/>
          </p:cNvGrpSpPr>
          <p:nvPr/>
        </p:nvGrpSpPr>
        <p:grpSpPr bwMode="auto">
          <a:xfrm>
            <a:off x="2590800" y="1938338"/>
            <a:ext cx="2449513" cy="2481262"/>
            <a:chOff x="1817" y="1200"/>
            <a:chExt cx="1543" cy="1563"/>
          </a:xfrm>
        </p:grpSpPr>
        <p:sp>
          <p:nvSpPr>
            <p:cNvPr id="88107" name="AutoShape 48"/>
            <p:cNvSpPr>
              <a:spLocks noChangeAspect="1" noChangeArrowheads="1"/>
            </p:cNvSpPr>
            <p:nvPr/>
          </p:nvSpPr>
          <p:spPr bwMode="auto">
            <a:xfrm>
              <a:off x="1872" y="2605"/>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nvGrpSpPr>
            <p:cNvPr id="21" name="Group 49"/>
            <p:cNvGrpSpPr>
              <a:grpSpLocks/>
            </p:cNvGrpSpPr>
            <p:nvPr/>
          </p:nvGrpSpPr>
          <p:grpSpPr bwMode="auto">
            <a:xfrm>
              <a:off x="2548" y="2449"/>
              <a:ext cx="476" cy="206"/>
              <a:chOff x="2548" y="1709"/>
              <a:chExt cx="476" cy="206"/>
            </a:xfrm>
          </p:grpSpPr>
          <p:sp>
            <p:nvSpPr>
              <p:cNvPr id="88121" name="Text Box 50"/>
              <p:cNvSpPr txBox="1">
                <a:spLocks noChangeAspect="1" noChangeArrowheads="1"/>
              </p:cNvSpPr>
              <p:nvPr/>
            </p:nvSpPr>
            <p:spPr bwMode="auto">
              <a:xfrm>
                <a:off x="2646" y="1736"/>
                <a:ext cx="172" cy="109"/>
              </a:xfrm>
              <a:prstGeom prst="rect">
                <a:avLst/>
              </a:prstGeom>
              <a:noFill/>
              <a:ln w="9525">
                <a:noFill/>
                <a:miter lim="800000"/>
                <a:headEnd/>
                <a:tailEnd/>
              </a:ln>
            </p:spPr>
            <p:txBody>
              <a:bodyPr lIns="0" tIns="0" rIns="0" bIns="0">
                <a:prstTxWarp prst="textNoShape">
                  <a:avLst/>
                </a:prstTxWarp>
              </a:bodyPr>
              <a:lstStyle/>
              <a:p>
                <a:pPr eaLnBrk="1" hangingPunct="1"/>
                <a:r>
                  <a:rPr lang="en-US" sz="1400" b="1">
                    <a:solidFill>
                      <a:srgbClr val="000099"/>
                    </a:solidFill>
                    <a:latin typeface="Helvetica" charset="0"/>
                  </a:rPr>
                  <a:t>C E</a:t>
                </a:r>
              </a:p>
            </p:txBody>
          </p:sp>
          <p:sp>
            <p:nvSpPr>
              <p:cNvPr id="88122" name="Text Box 51"/>
              <p:cNvSpPr txBox="1">
                <a:spLocks noChangeAspect="1" noChangeArrowheads="1"/>
              </p:cNvSpPr>
              <p:nvPr/>
            </p:nvSpPr>
            <p:spPr bwMode="auto">
              <a:xfrm>
                <a:off x="2852" y="1736"/>
                <a:ext cx="172" cy="109"/>
              </a:xfrm>
              <a:prstGeom prst="rect">
                <a:avLst/>
              </a:prstGeom>
              <a:noFill/>
              <a:ln w="9525">
                <a:noFill/>
                <a:miter lim="800000"/>
                <a:headEnd/>
                <a:tailEnd/>
              </a:ln>
            </p:spPr>
            <p:txBody>
              <a:bodyPr lIns="0" tIns="0" rIns="0" bIns="0">
                <a:prstTxWarp prst="textNoShape">
                  <a:avLst/>
                </a:prstTxWarp>
              </a:bodyPr>
              <a:lstStyle/>
              <a:p>
                <a:pPr eaLnBrk="1" hangingPunct="1"/>
                <a:r>
                  <a:rPr lang="en-US" sz="1400" b="1">
                    <a:solidFill>
                      <a:srgbClr val="000099"/>
                    </a:solidFill>
                    <a:latin typeface="Helvetica" charset="0"/>
                  </a:rPr>
                  <a:t>C E</a:t>
                </a:r>
              </a:p>
            </p:txBody>
          </p:sp>
          <p:sp>
            <p:nvSpPr>
              <p:cNvPr id="88123" name="AutoShape 52"/>
              <p:cNvSpPr>
                <a:spLocks noChangeAspect="1" noChangeArrowheads="1"/>
              </p:cNvSpPr>
              <p:nvPr/>
            </p:nvSpPr>
            <p:spPr bwMode="auto">
              <a:xfrm>
                <a:off x="2857" y="1812"/>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24" name="AutoShape 53"/>
              <p:cNvSpPr>
                <a:spLocks noChangeAspect="1" noChangeArrowheads="1"/>
              </p:cNvSpPr>
              <p:nvPr/>
            </p:nvSpPr>
            <p:spPr bwMode="auto">
              <a:xfrm>
                <a:off x="2651" y="1812"/>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25" name="AutoShape 54"/>
              <p:cNvSpPr>
                <a:spLocks noChangeAspect="1" noChangeArrowheads="1"/>
              </p:cNvSpPr>
              <p:nvPr/>
            </p:nvSpPr>
            <p:spPr bwMode="auto">
              <a:xfrm>
                <a:off x="2548" y="1709"/>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grpSp>
          <p:nvGrpSpPr>
            <p:cNvPr id="22" name="Group 55"/>
            <p:cNvGrpSpPr>
              <a:grpSpLocks/>
            </p:cNvGrpSpPr>
            <p:nvPr/>
          </p:nvGrpSpPr>
          <p:grpSpPr bwMode="auto">
            <a:xfrm>
              <a:off x="2389" y="2373"/>
              <a:ext cx="309" cy="109"/>
              <a:chOff x="2389" y="1633"/>
              <a:chExt cx="309" cy="109"/>
            </a:xfrm>
          </p:grpSpPr>
          <p:sp>
            <p:nvSpPr>
              <p:cNvPr id="88119" name="Text Box 56"/>
              <p:cNvSpPr txBox="1">
                <a:spLocks noChangeAspect="1" noChangeArrowheads="1"/>
              </p:cNvSpPr>
              <p:nvPr/>
            </p:nvSpPr>
            <p:spPr bwMode="auto">
              <a:xfrm>
                <a:off x="2526" y="1633"/>
                <a:ext cx="172" cy="109"/>
              </a:xfrm>
              <a:prstGeom prst="rect">
                <a:avLst/>
              </a:prstGeom>
              <a:noFill/>
              <a:ln w="9525">
                <a:noFill/>
                <a:miter lim="800000"/>
                <a:headEnd/>
                <a:tailEnd/>
              </a:ln>
            </p:spPr>
            <p:txBody>
              <a:bodyPr lIns="0" tIns="0" rIns="0" bIns="0">
                <a:prstTxWarp prst="textNoShape">
                  <a:avLst/>
                </a:prstTxWarp>
              </a:bodyPr>
              <a:lstStyle/>
              <a:p>
                <a:pPr eaLnBrk="1" hangingPunct="1"/>
                <a:r>
                  <a:rPr lang="en-US" sz="1400" b="1">
                    <a:solidFill>
                      <a:srgbClr val="000099"/>
                    </a:solidFill>
                    <a:latin typeface="Helvetica" charset="0"/>
                  </a:rPr>
                  <a:t>C E</a:t>
                </a:r>
              </a:p>
            </p:txBody>
          </p:sp>
          <p:sp>
            <p:nvSpPr>
              <p:cNvPr id="88120" name="AutoShape 57"/>
              <p:cNvSpPr>
                <a:spLocks noChangeAspect="1" noChangeArrowheads="1"/>
              </p:cNvSpPr>
              <p:nvPr/>
            </p:nvSpPr>
            <p:spPr bwMode="auto">
              <a:xfrm>
                <a:off x="2389" y="1633"/>
                <a:ext cx="103" cy="103"/>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grpSp>
        <p:sp>
          <p:nvSpPr>
            <p:cNvPr id="88110" name="AutoShape 58"/>
            <p:cNvSpPr>
              <a:spLocks noChangeAspect="1" noChangeArrowheads="1"/>
            </p:cNvSpPr>
            <p:nvPr/>
          </p:nvSpPr>
          <p:spPr bwMode="auto">
            <a:xfrm>
              <a:off x="2928" y="2372"/>
              <a:ext cx="103" cy="103"/>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88111" name="AutoShape 59"/>
            <p:cNvSpPr>
              <a:spLocks noChangeAspect="1" noChangeArrowheads="1"/>
            </p:cNvSpPr>
            <p:nvPr/>
          </p:nvSpPr>
          <p:spPr bwMode="auto">
            <a:xfrm>
              <a:off x="2784" y="2372"/>
              <a:ext cx="103" cy="103"/>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grpSp>
          <p:nvGrpSpPr>
            <p:cNvPr id="23" name="Group 60"/>
            <p:cNvGrpSpPr>
              <a:grpSpLocks/>
            </p:cNvGrpSpPr>
            <p:nvPr/>
          </p:nvGrpSpPr>
          <p:grpSpPr bwMode="auto">
            <a:xfrm>
              <a:off x="1920" y="1200"/>
              <a:ext cx="1440" cy="1056"/>
              <a:chOff x="2208" y="384"/>
              <a:chExt cx="1056" cy="1056"/>
            </a:xfrm>
          </p:grpSpPr>
          <p:sp>
            <p:nvSpPr>
              <p:cNvPr id="88117" name="Text Box 61"/>
              <p:cNvSpPr txBox="1">
                <a:spLocks noChangeArrowheads="1"/>
              </p:cNvSpPr>
              <p:nvPr/>
            </p:nvSpPr>
            <p:spPr bwMode="auto">
              <a:xfrm>
                <a:off x="2208" y="384"/>
                <a:ext cx="1056" cy="750"/>
              </a:xfrm>
              <a:prstGeom prst="rect">
                <a:avLst/>
              </a:prstGeom>
              <a:noFill/>
              <a:ln w="9525">
                <a:noFill/>
                <a:miter lim="800000"/>
                <a:headEnd/>
                <a:tailEnd/>
              </a:ln>
            </p:spPr>
            <p:txBody>
              <a:bodyPr>
                <a:prstTxWarp prst="textNoShape">
                  <a:avLst/>
                </a:prstTxWarp>
                <a:spAutoFit/>
              </a:bodyPr>
              <a:lstStyle/>
              <a:p>
                <a:pPr algn="ctr" eaLnBrk="1" hangingPunct="1"/>
                <a:r>
                  <a:rPr lang="en-US" sz="1800" b="1">
                    <a:latin typeface="Helvetica" charset="0"/>
                  </a:rPr>
                  <a:t>(3) Chylomicrons acquire </a:t>
                </a:r>
                <a:r>
                  <a:rPr lang="en-US" sz="1800" b="1">
                    <a:solidFill>
                      <a:srgbClr val="0000FF"/>
                    </a:solidFill>
                    <a:latin typeface="Helvetica" charset="0"/>
                  </a:rPr>
                  <a:t>apo C-II</a:t>
                </a:r>
                <a:r>
                  <a:rPr lang="en-US" sz="1800" b="1">
                    <a:latin typeface="Helvetica" charset="0"/>
                  </a:rPr>
                  <a:t> and </a:t>
                </a:r>
                <a:r>
                  <a:rPr lang="en-US" sz="1800" b="1">
                    <a:solidFill>
                      <a:srgbClr val="0000FF"/>
                    </a:solidFill>
                    <a:latin typeface="Helvetica" charset="0"/>
                  </a:rPr>
                  <a:t>apo E</a:t>
                </a:r>
                <a:r>
                  <a:rPr lang="en-US" sz="1800" b="1">
                    <a:latin typeface="Helvetica" charset="0"/>
                  </a:rPr>
                  <a:t> from HDL in plasma</a:t>
                </a:r>
              </a:p>
            </p:txBody>
          </p:sp>
          <p:sp>
            <p:nvSpPr>
              <p:cNvPr id="88118" name="AutoShape 62"/>
              <p:cNvSpPr>
                <a:spLocks/>
              </p:cNvSpPr>
              <p:nvPr/>
            </p:nvSpPr>
            <p:spPr bwMode="auto">
              <a:xfrm rot="-5400000">
                <a:off x="2664" y="984"/>
                <a:ext cx="144" cy="768"/>
              </a:xfrm>
              <a:prstGeom prst="rightBrace">
                <a:avLst>
                  <a:gd name="adj1" fmla="val 44444"/>
                  <a:gd name="adj2" fmla="val 50000"/>
                </a:avLst>
              </a:prstGeom>
              <a:noFill/>
              <a:ln w="38100">
                <a:solidFill>
                  <a:srgbClr val="006600"/>
                </a:solidFill>
                <a:round/>
                <a:headEnd/>
                <a:tailEnd/>
              </a:ln>
            </p:spPr>
            <p:txBody>
              <a:bodyPr vert="eaVert" wrap="none" anchor="ctr">
                <a:prstTxWarp prst="textNoShape">
                  <a:avLst/>
                </a:prstTxWarp>
              </a:bodyPr>
              <a:lstStyle/>
              <a:p>
                <a:endParaRPr lang="en-US"/>
              </a:p>
            </p:txBody>
          </p:sp>
        </p:grpSp>
        <p:sp>
          <p:nvSpPr>
            <p:cNvPr id="88113" name="AutoShape 63"/>
            <p:cNvSpPr>
              <a:spLocks noChangeAspect="1" noChangeArrowheads="1"/>
            </p:cNvSpPr>
            <p:nvPr/>
          </p:nvSpPr>
          <p:spPr bwMode="auto">
            <a:xfrm>
              <a:off x="2345" y="2516"/>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14" name="AutoShape 64"/>
            <p:cNvSpPr>
              <a:spLocks noChangeAspect="1" noChangeArrowheads="1"/>
            </p:cNvSpPr>
            <p:nvPr/>
          </p:nvSpPr>
          <p:spPr bwMode="auto">
            <a:xfrm>
              <a:off x="2064" y="2660"/>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15" name="AutoShape 65"/>
            <p:cNvSpPr>
              <a:spLocks noChangeAspect="1" noChangeArrowheads="1"/>
            </p:cNvSpPr>
            <p:nvPr/>
          </p:nvSpPr>
          <p:spPr bwMode="auto">
            <a:xfrm>
              <a:off x="2201" y="2612"/>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16" name="AutoShape 66"/>
            <p:cNvSpPr>
              <a:spLocks noChangeAspect="1" noChangeArrowheads="1"/>
            </p:cNvSpPr>
            <p:nvPr/>
          </p:nvSpPr>
          <p:spPr bwMode="auto">
            <a:xfrm>
              <a:off x="1817" y="2468"/>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sp>
        <p:nvSpPr>
          <p:cNvPr id="120" name="Slide Number Placeholder 119"/>
          <p:cNvSpPr>
            <a:spLocks noGrp="1"/>
          </p:cNvSpPr>
          <p:nvPr>
            <p:ph type="sldNum" sz="quarter" idx="12"/>
          </p:nvPr>
        </p:nvSpPr>
        <p:spPr/>
        <p:txBody>
          <a:bodyPr/>
          <a:lstStyle/>
          <a:p>
            <a:fld id="{F8128ADE-1789-334C-8D53-6A8066880BAB}" type="slidenum">
              <a:rPr/>
              <a:pPr/>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10" name="Oval 10"/>
          <p:cNvSpPr>
            <a:spLocks noChangeAspect="1" noChangeArrowheads="1"/>
          </p:cNvSpPr>
          <p:nvPr/>
        </p:nvSpPr>
        <p:spPr bwMode="auto">
          <a:xfrm>
            <a:off x="5326063" y="2470150"/>
            <a:ext cx="3055937" cy="719138"/>
          </a:xfrm>
          <a:prstGeom prst="ellipse">
            <a:avLst/>
          </a:prstGeom>
          <a:solidFill>
            <a:srgbClr val="FFFF00"/>
          </a:solidFill>
          <a:ln w="38100">
            <a:solidFill>
              <a:srgbClr val="000000"/>
            </a:solidFill>
            <a:round/>
            <a:headEnd/>
            <a:tailEnd/>
          </a:ln>
          <a:effectLst>
            <a:outerShdw blurRad="63500" dist="107763" dir="18900000" algn="ctr" rotWithShape="0">
              <a:srgbClr val="000000">
                <a:alpha val="50000"/>
              </a:srgbClr>
            </a:outerShdw>
          </a:effectLst>
        </p:spPr>
        <p:txBody>
          <a:bodyPr lIns="18288" tIns="18288" rIns="18288" bIns="18288">
            <a:prstTxWarp prst="textNoShape">
              <a:avLst/>
            </a:prstTxWarp>
          </a:bodyPr>
          <a:lstStyle/>
          <a:p>
            <a:pPr algn="ctr" eaLnBrk="1" hangingPunct="1">
              <a:defRPr/>
            </a:pPr>
            <a:r>
              <a:rPr lang="en-US" sz="1600" b="1">
                <a:solidFill>
                  <a:srgbClr val="FF3300"/>
                </a:solidFill>
                <a:latin typeface="Helvetica" charset="0"/>
              </a:rPr>
              <a:t>non-hepatic tissues</a:t>
            </a:r>
            <a:endParaRPr lang="en-US" sz="1800" b="1">
              <a:solidFill>
                <a:srgbClr val="FF3300"/>
              </a:solidFill>
              <a:latin typeface="Helvetica" charset="0"/>
            </a:endParaRPr>
          </a:p>
        </p:txBody>
      </p:sp>
      <p:grpSp>
        <p:nvGrpSpPr>
          <p:cNvPr id="2" name="Group 124"/>
          <p:cNvGrpSpPr>
            <a:grpSpLocks/>
          </p:cNvGrpSpPr>
          <p:nvPr/>
        </p:nvGrpSpPr>
        <p:grpSpPr bwMode="auto">
          <a:xfrm>
            <a:off x="190500" y="76200"/>
            <a:ext cx="8763000" cy="6553200"/>
            <a:chOff x="120" y="48"/>
            <a:chExt cx="5520" cy="4128"/>
          </a:xfrm>
        </p:grpSpPr>
        <p:grpSp>
          <p:nvGrpSpPr>
            <p:cNvPr id="3" name="Group 86"/>
            <p:cNvGrpSpPr>
              <a:grpSpLocks/>
            </p:cNvGrpSpPr>
            <p:nvPr/>
          </p:nvGrpSpPr>
          <p:grpSpPr bwMode="auto">
            <a:xfrm>
              <a:off x="2112" y="3456"/>
              <a:ext cx="2307" cy="720"/>
              <a:chOff x="1968" y="3504"/>
              <a:chExt cx="2307" cy="720"/>
            </a:xfrm>
          </p:grpSpPr>
          <p:grpSp>
            <p:nvGrpSpPr>
              <p:cNvPr id="4" name="Group 87"/>
              <p:cNvGrpSpPr>
                <a:grpSpLocks/>
              </p:cNvGrpSpPr>
              <p:nvPr/>
            </p:nvGrpSpPr>
            <p:grpSpPr bwMode="auto">
              <a:xfrm>
                <a:off x="1968" y="4032"/>
                <a:ext cx="478" cy="192"/>
                <a:chOff x="1155" y="4080"/>
                <a:chExt cx="478" cy="192"/>
              </a:xfrm>
            </p:grpSpPr>
            <p:sp>
              <p:nvSpPr>
                <p:cNvPr id="88182" name="AutoShape 88"/>
                <p:cNvSpPr>
                  <a:spLocks noChangeAspect="1" noChangeArrowheads="1"/>
                </p:cNvSpPr>
                <p:nvPr/>
              </p:nvSpPr>
              <p:spPr bwMode="auto">
                <a:xfrm rot="-5400000">
                  <a:off x="1155" y="4128"/>
                  <a:ext cx="88" cy="87"/>
                </a:xfrm>
                <a:prstGeom prst="chevron">
                  <a:avLst>
                    <a:gd name="adj" fmla="val 25287"/>
                  </a:avLst>
                </a:prstGeom>
                <a:solidFill>
                  <a:srgbClr val="FFC1C1"/>
                </a:solidFill>
                <a:ln w="9525">
                  <a:solidFill>
                    <a:srgbClr val="000000"/>
                  </a:solidFill>
                  <a:miter lim="800000"/>
                  <a:headEnd/>
                  <a:tailEnd/>
                </a:ln>
              </p:spPr>
              <p:txBody>
                <a:bodyPr>
                  <a:prstTxWarp prst="textNoShape">
                    <a:avLst/>
                  </a:prstTxWarp>
                </a:bodyPr>
                <a:lstStyle/>
                <a:p>
                  <a:endParaRPr lang="en-US"/>
                </a:p>
              </p:txBody>
            </p:sp>
            <p:sp>
              <p:nvSpPr>
                <p:cNvPr id="88183" name="Text Box 89"/>
                <p:cNvSpPr txBox="1">
                  <a:spLocks noChangeArrowheads="1"/>
                </p:cNvSpPr>
                <p:nvPr/>
              </p:nvSpPr>
              <p:spPr bwMode="auto">
                <a:xfrm>
                  <a:off x="1299" y="4080"/>
                  <a:ext cx="334"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LDL</a:t>
                  </a:r>
                </a:p>
              </p:txBody>
            </p:sp>
          </p:grpSp>
          <p:grpSp>
            <p:nvGrpSpPr>
              <p:cNvPr id="5" name="Group 90"/>
              <p:cNvGrpSpPr>
                <a:grpSpLocks/>
              </p:cNvGrpSpPr>
              <p:nvPr/>
            </p:nvGrpSpPr>
            <p:grpSpPr bwMode="auto">
              <a:xfrm>
                <a:off x="2544" y="3840"/>
                <a:ext cx="432" cy="192"/>
                <a:chOff x="144" y="3744"/>
                <a:chExt cx="432" cy="192"/>
              </a:xfrm>
            </p:grpSpPr>
            <p:sp>
              <p:nvSpPr>
                <p:cNvPr id="88180" name="AutoShape 91"/>
                <p:cNvSpPr>
                  <a:spLocks noChangeAspect="1" noChangeArrowheads="1"/>
                </p:cNvSpPr>
                <p:nvPr/>
              </p:nvSpPr>
              <p:spPr bwMode="auto">
                <a:xfrm>
                  <a:off x="144" y="3780"/>
                  <a:ext cx="87" cy="88"/>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88181" name="Text Box 92"/>
                <p:cNvSpPr txBox="1">
                  <a:spLocks noChangeArrowheads="1"/>
                </p:cNvSpPr>
                <p:nvPr/>
              </p:nvSpPr>
              <p:spPr bwMode="auto">
                <a:xfrm>
                  <a:off x="230" y="3744"/>
                  <a:ext cx="346"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HDL</a:t>
                  </a:r>
                </a:p>
              </p:txBody>
            </p:sp>
          </p:grpSp>
          <p:sp>
            <p:nvSpPr>
              <p:cNvPr id="88167" name="Text Box 93"/>
              <p:cNvSpPr txBox="1">
                <a:spLocks noChangeArrowheads="1"/>
              </p:cNvSpPr>
              <p:nvPr/>
            </p:nvSpPr>
            <p:spPr bwMode="auto">
              <a:xfrm>
                <a:off x="2112" y="3504"/>
                <a:ext cx="782"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chylomicron</a:t>
                </a:r>
              </a:p>
            </p:txBody>
          </p:sp>
          <p:grpSp>
            <p:nvGrpSpPr>
              <p:cNvPr id="6" name="Group 94"/>
              <p:cNvGrpSpPr>
                <a:grpSpLocks/>
              </p:cNvGrpSpPr>
              <p:nvPr/>
            </p:nvGrpSpPr>
            <p:grpSpPr bwMode="auto">
              <a:xfrm>
                <a:off x="2544" y="4032"/>
                <a:ext cx="909" cy="192"/>
                <a:chOff x="144" y="4080"/>
                <a:chExt cx="909" cy="192"/>
              </a:xfrm>
            </p:grpSpPr>
            <p:sp>
              <p:nvSpPr>
                <p:cNvPr id="88178" name="AutoShape 95"/>
                <p:cNvSpPr>
                  <a:spLocks noChangeAspect="1" noChangeArrowheads="1"/>
                </p:cNvSpPr>
                <p:nvPr/>
              </p:nvSpPr>
              <p:spPr bwMode="auto">
                <a:xfrm rot="-5400000">
                  <a:off x="144" y="4128"/>
                  <a:ext cx="88" cy="87"/>
                </a:xfrm>
                <a:prstGeom prst="homePlate">
                  <a:avLst>
                    <a:gd name="adj" fmla="val 25287"/>
                  </a:avLst>
                </a:prstGeom>
                <a:solidFill>
                  <a:srgbClr val="006600"/>
                </a:solidFill>
                <a:ln w="9525">
                  <a:solidFill>
                    <a:srgbClr val="000000"/>
                  </a:solidFill>
                  <a:miter lim="800000"/>
                  <a:headEnd/>
                  <a:tailEnd/>
                </a:ln>
              </p:spPr>
              <p:txBody>
                <a:bodyPr>
                  <a:prstTxWarp prst="textNoShape">
                    <a:avLst/>
                  </a:prstTxWarp>
                </a:bodyPr>
                <a:lstStyle/>
                <a:p>
                  <a:endParaRPr lang="en-US"/>
                </a:p>
              </p:txBody>
            </p:sp>
            <p:sp>
              <p:nvSpPr>
                <p:cNvPr id="88179" name="Text Box 96"/>
                <p:cNvSpPr txBox="1">
                  <a:spLocks noChangeArrowheads="1"/>
                </p:cNvSpPr>
                <p:nvPr/>
              </p:nvSpPr>
              <p:spPr bwMode="auto">
                <a:xfrm>
                  <a:off x="240" y="4080"/>
                  <a:ext cx="813"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LDL receptor</a:t>
                  </a:r>
                </a:p>
              </p:txBody>
            </p:sp>
          </p:grpSp>
          <p:grpSp>
            <p:nvGrpSpPr>
              <p:cNvPr id="7" name="Group 97"/>
              <p:cNvGrpSpPr>
                <a:grpSpLocks/>
              </p:cNvGrpSpPr>
              <p:nvPr/>
            </p:nvGrpSpPr>
            <p:grpSpPr bwMode="auto">
              <a:xfrm>
                <a:off x="3456" y="4032"/>
                <a:ext cx="819" cy="192"/>
                <a:chOff x="1728" y="4080"/>
                <a:chExt cx="819" cy="192"/>
              </a:xfrm>
            </p:grpSpPr>
            <p:sp>
              <p:nvSpPr>
                <p:cNvPr id="88176" name="AutoShape 98"/>
                <p:cNvSpPr>
                  <a:spLocks noChangeAspect="1" noChangeArrowheads="1"/>
                </p:cNvSpPr>
                <p:nvPr/>
              </p:nvSpPr>
              <p:spPr bwMode="auto">
                <a:xfrm>
                  <a:off x="1728" y="4128"/>
                  <a:ext cx="87" cy="88"/>
                </a:xfrm>
                <a:prstGeom prst="plus">
                  <a:avLst>
                    <a:gd name="adj" fmla="val 25000"/>
                  </a:avLst>
                </a:prstGeom>
                <a:solidFill>
                  <a:srgbClr val="CC0099"/>
                </a:solidFill>
                <a:ln w="9525">
                  <a:solidFill>
                    <a:srgbClr val="000000"/>
                  </a:solidFill>
                  <a:miter lim="800000"/>
                  <a:headEnd/>
                  <a:tailEnd/>
                </a:ln>
              </p:spPr>
              <p:txBody>
                <a:bodyPr>
                  <a:prstTxWarp prst="textNoShape">
                    <a:avLst/>
                  </a:prstTxWarp>
                </a:bodyPr>
                <a:lstStyle/>
                <a:p>
                  <a:endParaRPr lang="en-US"/>
                </a:p>
              </p:txBody>
            </p:sp>
            <p:sp>
              <p:nvSpPr>
                <p:cNvPr id="88177" name="Text Box 99"/>
                <p:cNvSpPr txBox="1">
                  <a:spLocks noChangeArrowheads="1"/>
                </p:cNvSpPr>
                <p:nvPr/>
              </p:nvSpPr>
              <p:spPr bwMode="auto">
                <a:xfrm>
                  <a:off x="1833" y="4080"/>
                  <a:ext cx="714"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cholesterol</a:t>
                  </a:r>
                </a:p>
              </p:txBody>
            </p:sp>
          </p:grpSp>
          <p:grpSp>
            <p:nvGrpSpPr>
              <p:cNvPr id="8" name="Group 100"/>
              <p:cNvGrpSpPr>
                <a:grpSpLocks/>
              </p:cNvGrpSpPr>
              <p:nvPr/>
            </p:nvGrpSpPr>
            <p:grpSpPr bwMode="auto">
              <a:xfrm>
                <a:off x="1968" y="3840"/>
                <a:ext cx="462" cy="192"/>
                <a:chOff x="768" y="3888"/>
                <a:chExt cx="462" cy="192"/>
              </a:xfrm>
            </p:grpSpPr>
            <p:sp>
              <p:nvSpPr>
                <p:cNvPr id="88174" name="AutoShape 101"/>
                <p:cNvSpPr>
                  <a:spLocks noChangeAspect="1" noChangeArrowheads="1"/>
                </p:cNvSpPr>
                <p:nvPr/>
              </p:nvSpPr>
              <p:spPr bwMode="auto">
                <a:xfrm rot="5400000">
                  <a:off x="768" y="3936"/>
                  <a:ext cx="87" cy="87"/>
                </a:xfrm>
                <a:prstGeom prst="flowChartOnlineStorage">
                  <a:avLst/>
                </a:prstGeom>
                <a:solidFill>
                  <a:schemeClr val="accent1"/>
                </a:solidFill>
                <a:ln w="9525">
                  <a:solidFill>
                    <a:srgbClr val="000000"/>
                  </a:solidFill>
                  <a:miter lim="800000"/>
                  <a:headEnd/>
                  <a:tailEnd/>
                </a:ln>
              </p:spPr>
              <p:txBody>
                <a:bodyPr>
                  <a:prstTxWarp prst="textNoShape">
                    <a:avLst/>
                  </a:prstTxWarp>
                </a:bodyPr>
                <a:lstStyle/>
                <a:p>
                  <a:endParaRPr lang="en-US"/>
                </a:p>
              </p:txBody>
            </p:sp>
            <p:sp>
              <p:nvSpPr>
                <p:cNvPr id="88175" name="Text Box 102"/>
                <p:cNvSpPr txBox="1">
                  <a:spLocks noChangeArrowheads="1"/>
                </p:cNvSpPr>
                <p:nvPr/>
              </p:nvSpPr>
              <p:spPr bwMode="auto">
                <a:xfrm>
                  <a:off x="902" y="3888"/>
                  <a:ext cx="328"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LPL</a:t>
                  </a:r>
                </a:p>
              </p:txBody>
            </p:sp>
          </p:grpSp>
          <p:sp>
            <p:nvSpPr>
              <p:cNvPr id="88171" name="AutoShape 103" descr="Small grid"/>
              <p:cNvSpPr>
                <a:spLocks noChangeAspect="1" noChangeArrowheads="1"/>
              </p:cNvSpPr>
              <p:nvPr/>
            </p:nvSpPr>
            <p:spPr bwMode="auto">
              <a:xfrm>
                <a:off x="1968" y="3696"/>
                <a:ext cx="144" cy="144"/>
              </a:xfrm>
              <a:prstGeom prst="flowChartDecision">
                <a:avLst/>
              </a:prstGeom>
              <a:pattFill prst="smGrid">
                <a:fgClr>
                  <a:srgbClr val="FF0000"/>
                </a:fgClr>
                <a:bgClr>
                  <a:srgbClr val="FFFFFF"/>
                </a:bgClr>
              </a:pattFill>
              <a:ln w="9525">
                <a:solidFill>
                  <a:srgbClr val="000000"/>
                </a:solidFill>
                <a:miter lim="800000"/>
                <a:headEnd/>
                <a:tailEnd/>
              </a:ln>
            </p:spPr>
            <p:txBody>
              <a:bodyPr>
                <a:prstTxWarp prst="textNoShape">
                  <a:avLst/>
                </a:prstTxWarp>
              </a:bodyPr>
              <a:lstStyle/>
              <a:p>
                <a:endParaRPr lang="en-US"/>
              </a:p>
            </p:txBody>
          </p:sp>
          <p:sp>
            <p:nvSpPr>
              <p:cNvPr id="88172" name="Text Box 104"/>
              <p:cNvSpPr txBox="1">
                <a:spLocks noChangeArrowheads="1"/>
              </p:cNvSpPr>
              <p:nvPr/>
            </p:nvSpPr>
            <p:spPr bwMode="auto">
              <a:xfrm>
                <a:off x="2112" y="3648"/>
                <a:ext cx="334"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FFA</a:t>
                </a:r>
                <a:endParaRPr lang="en-US"/>
              </a:p>
            </p:txBody>
          </p:sp>
          <p:sp>
            <p:nvSpPr>
              <p:cNvPr id="88173" name="AutoShape 105"/>
              <p:cNvSpPr>
                <a:spLocks noChangeAspect="1" noChangeArrowheads="1"/>
              </p:cNvSpPr>
              <p:nvPr/>
            </p:nvSpPr>
            <p:spPr bwMode="auto">
              <a:xfrm>
                <a:off x="1968" y="3552"/>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grpSp>
          <p:nvGrpSpPr>
            <p:cNvPr id="9" name="Group 121"/>
            <p:cNvGrpSpPr>
              <a:grpSpLocks/>
            </p:cNvGrpSpPr>
            <p:nvPr/>
          </p:nvGrpSpPr>
          <p:grpSpPr bwMode="auto">
            <a:xfrm>
              <a:off x="120" y="48"/>
              <a:ext cx="5520" cy="3921"/>
              <a:chOff x="144" y="71"/>
              <a:chExt cx="5520" cy="3921"/>
            </a:xfrm>
          </p:grpSpPr>
          <p:grpSp>
            <p:nvGrpSpPr>
              <p:cNvPr id="10" name="Group 117"/>
              <p:cNvGrpSpPr>
                <a:grpSpLocks/>
              </p:cNvGrpSpPr>
              <p:nvPr/>
            </p:nvGrpSpPr>
            <p:grpSpPr bwMode="auto">
              <a:xfrm>
                <a:off x="144" y="71"/>
                <a:ext cx="5520" cy="2473"/>
                <a:chOff x="144" y="71"/>
                <a:chExt cx="5520" cy="2473"/>
              </a:xfrm>
            </p:grpSpPr>
            <p:grpSp>
              <p:nvGrpSpPr>
                <p:cNvPr id="11" name="Group 116"/>
                <p:cNvGrpSpPr>
                  <a:grpSpLocks/>
                </p:cNvGrpSpPr>
                <p:nvPr/>
              </p:nvGrpSpPr>
              <p:grpSpPr bwMode="auto">
                <a:xfrm>
                  <a:off x="384" y="896"/>
                  <a:ext cx="515" cy="1648"/>
                  <a:chOff x="384" y="896"/>
                  <a:chExt cx="515" cy="1648"/>
                </a:xfrm>
              </p:grpSpPr>
              <p:sp>
                <p:nvSpPr>
                  <p:cNvPr id="230407" name="AutoShape 7"/>
                  <p:cNvSpPr>
                    <a:spLocks noChangeAspect="1" noChangeArrowheads="1"/>
                  </p:cNvSpPr>
                  <p:nvPr/>
                </p:nvSpPr>
                <p:spPr bwMode="auto">
                  <a:xfrm>
                    <a:off x="384" y="896"/>
                    <a:ext cx="515" cy="1648"/>
                  </a:xfrm>
                  <a:prstGeom prst="can">
                    <a:avLst>
                      <a:gd name="adj" fmla="val 80000"/>
                    </a:avLst>
                  </a:prstGeom>
                  <a:solidFill>
                    <a:srgbClr val="CCFFCC"/>
                  </a:solidFill>
                  <a:ln w="9525">
                    <a:solidFill>
                      <a:srgbClr val="000000"/>
                    </a:solidFill>
                    <a:round/>
                    <a:headEnd/>
                    <a:tailEnd/>
                  </a:ln>
                  <a:effectLst>
                    <a:outerShdw blurRad="63500" dist="107763" dir="13500000" algn="ctr" rotWithShape="0">
                      <a:srgbClr val="000000">
                        <a:alpha val="50000"/>
                      </a:srgbClr>
                    </a:outerShdw>
                  </a:effectLst>
                </p:spPr>
                <p:txBody>
                  <a:bodyPr>
                    <a:prstTxWarp prst="textNoShape">
                      <a:avLst/>
                    </a:prstTxWarp>
                  </a:bodyPr>
                  <a:lstStyle/>
                  <a:p>
                    <a:pPr>
                      <a:defRPr/>
                    </a:pPr>
                    <a:endParaRPr lang="en-US"/>
                  </a:p>
                </p:txBody>
              </p:sp>
              <p:sp>
                <p:nvSpPr>
                  <p:cNvPr id="88164" name="Text Box 8"/>
                  <p:cNvSpPr txBox="1">
                    <a:spLocks noChangeAspect="1" noChangeArrowheads="1"/>
                  </p:cNvSpPr>
                  <p:nvPr/>
                </p:nvSpPr>
                <p:spPr bwMode="auto">
                  <a:xfrm>
                    <a:off x="576" y="1184"/>
                    <a:ext cx="96" cy="1344"/>
                  </a:xfrm>
                  <a:prstGeom prst="rect">
                    <a:avLst/>
                  </a:prstGeom>
                  <a:noFill/>
                  <a:ln w="9525">
                    <a:noFill/>
                    <a:miter lim="800000"/>
                    <a:headEnd/>
                    <a:tailEnd/>
                  </a:ln>
                </p:spPr>
                <p:txBody>
                  <a:bodyPr lIns="0" tIns="0" rIns="0" bIns="0">
                    <a:prstTxWarp prst="textNoShape">
                      <a:avLst/>
                    </a:prstTxWarp>
                  </a:bodyPr>
                  <a:lstStyle/>
                  <a:p>
                    <a:pPr algn="ctr" eaLnBrk="1" hangingPunct="1">
                      <a:lnSpc>
                        <a:spcPct val="80000"/>
                      </a:lnSpc>
                    </a:pPr>
                    <a:r>
                      <a:rPr lang="en-US" sz="1800" b="1">
                        <a:solidFill>
                          <a:srgbClr val="FF0000"/>
                        </a:solidFill>
                        <a:latin typeface="Helvetica" charset="0"/>
                      </a:rPr>
                      <a:t>INTEST</a:t>
                    </a:r>
                  </a:p>
                  <a:p>
                    <a:pPr algn="ctr" eaLnBrk="1" hangingPunct="1">
                      <a:lnSpc>
                        <a:spcPct val="80000"/>
                      </a:lnSpc>
                    </a:pPr>
                    <a:r>
                      <a:rPr lang="en-US" sz="1800" b="1">
                        <a:solidFill>
                          <a:srgbClr val="FF0000"/>
                        </a:solidFill>
                        <a:latin typeface="Helvetica" charset="0"/>
                      </a:rPr>
                      <a:t>INE</a:t>
                    </a:r>
                  </a:p>
                </p:txBody>
              </p:sp>
            </p:grpSp>
            <p:sp>
              <p:nvSpPr>
                <p:cNvPr id="88162" name="Text Box 9"/>
                <p:cNvSpPr txBox="1">
                  <a:spLocks noChangeArrowheads="1"/>
                </p:cNvSpPr>
                <p:nvPr/>
              </p:nvSpPr>
              <p:spPr bwMode="auto">
                <a:xfrm>
                  <a:off x="144" y="71"/>
                  <a:ext cx="5520" cy="254"/>
                </a:xfrm>
                <a:prstGeom prst="rect">
                  <a:avLst/>
                </a:prstGeom>
                <a:noFill/>
                <a:ln w="9525">
                  <a:noFill/>
                  <a:miter lim="800000"/>
                  <a:headEnd/>
                  <a:tailEnd/>
                </a:ln>
              </p:spPr>
              <p:txBody>
                <a:bodyPr>
                  <a:prstTxWarp prst="textNoShape">
                    <a:avLst/>
                  </a:prstTxWarp>
                  <a:spAutoFit/>
                </a:bodyPr>
                <a:lstStyle/>
                <a:p>
                  <a:pPr algn="ctr" eaLnBrk="1" hangingPunct="1">
                    <a:lnSpc>
                      <a:spcPct val="90000"/>
                    </a:lnSpc>
                  </a:pPr>
                  <a:r>
                    <a:rPr lang="en-US" sz="2200" b="1">
                      <a:solidFill>
                        <a:srgbClr val="0000FF"/>
                      </a:solidFill>
                      <a:latin typeface="Helvetica" charset="0"/>
                      <a:ea typeface="Times New Roman" charset="0"/>
                      <a:cs typeface="Times New Roman" charset="0"/>
                    </a:rPr>
                    <a:t>Chylomicron </a:t>
                  </a:r>
                  <a:r>
                    <a:rPr lang="en-US" sz="2200" b="1">
                      <a:solidFill>
                        <a:srgbClr val="0000FF"/>
                      </a:solidFill>
                      <a:latin typeface="Arial"/>
                      <a:ea typeface="Times New Roman" charset="0"/>
                      <a:cs typeface="Arial"/>
                    </a:rPr>
                    <a:t>metabolism</a:t>
                  </a:r>
                  <a:r>
                    <a:rPr lang="en-US" sz="2200" b="1">
                      <a:solidFill>
                        <a:srgbClr val="0000FF"/>
                      </a:solidFill>
                      <a:latin typeface="Helvetica" charset="0"/>
                      <a:ea typeface="Times New Roman" charset="0"/>
                      <a:cs typeface="Times New Roman" charset="0"/>
                    </a:rPr>
                    <a:t> starts in the intestine-</a:t>
                  </a:r>
                  <a:r>
                    <a:rPr lang="en-US" b="1">
                      <a:solidFill>
                        <a:srgbClr val="0000FF"/>
                      </a:solidFill>
                      <a:latin typeface="Helvetica" charset="0"/>
                      <a:ea typeface="Times New Roman" charset="0"/>
                      <a:cs typeface="Times New Roman" charset="0"/>
                    </a:rPr>
                    <a:t> </a:t>
                  </a:r>
                </a:p>
              </p:txBody>
            </p:sp>
          </p:grpSp>
          <p:grpSp>
            <p:nvGrpSpPr>
              <p:cNvPr id="12" name="Group 120"/>
              <p:cNvGrpSpPr>
                <a:grpSpLocks/>
              </p:cNvGrpSpPr>
              <p:nvPr/>
            </p:nvGrpSpPr>
            <p:grpSpPr bwMode="auto">
              <a:xfrm>
                <a:off x="978" y="2247"/>
                <a:ext cx="947" cy="540"/>
                <a:chOff x="978" y="2247"/>
                <a:chExt cx="947" cy="540"/>
              </a:xfrm>
            </p:grpSpPr>
            <p:sp>
              <p:nvSpPr>
                <p:cNvPr id="88158" name="AutoShape 2"/>
                <p:cNvSpPr>
                  <a:spLocks noChangeAspect="1" noChangeArrowheads="1"/>
                </p:cNvSpPr>
                <p:nvPr/>
              </p:nvSpPr>
              <p:spPr bwMode="auto">
                <a:xfrm rot="1508405">
                  <a:off x="978" y="2247"/>
                  <a:ext cx="332" cy="41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FF"/>
                </a:solidFill>
                <a:ln w="28575">
                  <a:solidFill>
                    <a:srgbClr val="A50021"/>
                  </a:solidFill>
                  <a:miter lim="800000"/>
                  <a:headEnd/>
                  <a:tailEnd/>
                </a:ln>
              </p:spPr>
              <p:txBody>
                <a:bodyPr>
                  <a:prstTxWarp prst="textNoShape">
                    <a:avLst/>
                  </a:prstTxWarp>
                </a:bodyPr>
                <a:lstStyle/>
                <a:p>
                  <a:endParaRPr lang="en-US"/>
                </a:p>
              </p:txBody>
            </p:sp>
            <p:sp>
              <p:nvSpPr>
                <p:cNvPr id="88159" name="AutoShape 46"/>
                <p:cNvSpPr>
                  <a:spLocks noChangeAspect="1" noChangeArrowheads="1"/>
                </p:cNvSpPr>
                <p:nvPr/>
              </p:nvSpPr>
              <p:spPr bwMode="auto">
                <a:xfrm rot="1508405" flipH="1" flipV="1">
                  <a:off x="1214" y="2326"/>
                  <a:ext cx="412" cy="46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31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FF"/>
                </a:solidFill>
                <a:ln w="28575">
                  <a:solidFill>
                    <a:srgbClr val="A50021"/>
                  </a:solidFill>
                  <a:miter lim="800000"/>
                  <a:headEnd/>
                  <a:tailEnd/>
                </a:ln>
              </p:spPr>
              <p:txBody>
                <a:bodyPr>
                  <a:prstTxWarp prst="textNoShape">
                    <a:avLst/>
                  </a:prstTxWarp>
                </a:bodyPr>
                <a:lstStyle/>
                <a:p>
                  <a:endParaRPr lang="en-US"/>
                </a:p>
              </p:txBody>
            </p:sp>
            <p:sp>
              <p:nvSpPr>
                <p:cNvPr id="88160" name="AutoShape 67"/>
                <p:cNvSpPr>
                  <a:spLocks noChangeAspect="1" noChangeArrowheads="1"/>
                </p:cNvSpPr>
                <p:nvPr/>
              </p:nvSpPr>
              <p:spPr bwMode="auto">
                <a:xfrm rot="10800000" flipH="1" flipV="1">
                  <a:off x="1513" y="2373"/>
                  <a:ext cx="412" cy="4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FF"/>
                </a:solidFill>
                <a:ln w="28575">
                  <a:solidFill>
                    <a:srgbClr val="A50021"/>
                  </a:solidFill>
                  <a:miter lim="800000"/>
                  <a:headEnd/>
                  <a:tailEnd/>
                </a:ln>
              </p:spPr>
              <p:txBody>
                <a:bodyPr>
                  <a:prstTxWarp prst="textNoShape">
                    <a:avLst/>
                  </a:prstTxWarp>
                </a:bodyPr>
                <a:lstStyle/>
                <a:p>
                  <a:endParaRPr lang="en-US"/>
                </a:p>
              </p:txBody>
            </p:sp>
          </p:grpSp>
          <p:grpSp>
            <p:nvGrpSpPr>
              <p:cNvPr id="13" name="Group 119"/>
              <p:cNvGrpSpPr>
                <a:grpSpLocks/>
              </p:cNvGrpSpPr>
              <p:nvPr/>
            </p:nvGrpSpPr>
            <p:grpSpPr bwMode="auto">
              <a:xfrm>
                <a:off x="1930" y="2038"/>
                <a:ext cx="3636" cy="1954"/>
                <a:chOff x="1930" y="2038"/>
                <a:chExt cx="3636" cy="1954"/>
              </a:xfrm>
            </p:grpSpPr>
            <p:grpSp>
              <p:nvGrpSpPr>
                <p:cNvPr id="14" name="Group 118"/>
                <p:cNvGrpSpPr>
                  <a:grpSpLocks/>
                </p:cNvGrpSpPr>
                <p:nvPr/>
              </p:nvGrpSpPr>
              <p:grpSpPr bwMode="auto">
                <a:xfrm>
                  <a:off x="1930" y="2038"/>
                  <a:ext cx="3636" cy="1954"/>
                  <a:chOff x="1930" y="2038"/>
                  <a:chExt cx="3636" cy="1954"/>
                </a:xfrm>
              </p:grpSpPr>
              <p:sp>
                <p:nvSpPr>
                  <p:cNvPr id="88153" name="Freeform 3"/>
                  <p:cNvSpPr>
                    <a:spLocks noChangeAspect="1"/>
                  </p:cNvSpPr>
                  <p:nvPr/>
                </p:nvSpPr>
                <p:spPr bwMode="auto">
                  <a:xfrm>
                    <a:off x="1930" y="2038"/>
                    <a:ext cx="2369" cy="514"/>
                  </a:xfrm>
                  <a:custGeom>
                    <a:avLst/>
                    <a:gdLst>
                      <a:gd name="T0" fmla="*/ 0 w 3570"/>
                      <a:gd name="T1" fmla="*/ 1 h 990"/>
                      <a:gd name="T2" fmla="*/ 1 w 3570"/>
                      <a:gd name="T3" fmla="*/ 1 h 990"/>
                      <a:gd name="T4" fmla="*/ 1 w 3570"/>
                      <a:gd name="T5" fmla="*/ 1 h 990"/>
                      <a:gd name="T6" fmla="*/ 2 w 3570"/>
                      <a:gd name="T7" fmla="*/ 1 h 990"/>
                      <a:gd name="T8" fmla="*/ 3 w 3570"/>
                      <a:gd name="T9" fmla="*/ 1 h 990"/>
                      <a:gd name="T10" fmla="*/ 3 w 3570"/>
                      <a:gd name="T11" fmla="*/ 1 h 990"/>
                      <a:gd name="T12" fmla="*/ 0 60000 65536"/>
                      <a:gd name="T13" fmla="*/ 0 60000 65536"/>
                      <a:gd name="T14" fmla="*/ 0 60000 65536"/>
                      <a:gd name="T15" fmla="*/ 0 60000 65536"/>
                      <a:gd name="T16" fmla="*/ 0 60000 65536"/>
                      <a:gd name="T17" fmla="*/ 0 60000 65536"/>
                      <a:gd name="T18" fmla="*/ 0 w 3570"/>
                      <a:gd name="T19" fmla="*/ 0 h 990"/>
                      <a:gd name="T20" fmla="*/ 3570 w 3570"/>
                      <a:gd name="T21" fmla="*/ 990 h 990"/>
                    </a:gdLst>
                    <a:ahLst/>
                    <a:cxnLst>
                      <a:cxn ang="T12">
                        <a:pos x="T0" y="T1"/>
                      </a:cxn>
                      <a:cxn ang="T13">
                        <a:pos x="T2" y="T3"/>
                      </a:cxn>
                      <a:cxn ang="T14">
                        <a:pos x="T4" y="T5"/>
                      </a:cxn>
                      <a:cxn ang="T15">
                        <a:pos x="T6" y="T7"/>
                      </a:cxn>
                      <a:cxn ang="T16">
                        <a:pos x="T8" y="T9"/>
                      </a:cxn>
                      <a:cxn ang="T17">
                        <a:pos x="T10" y="T11"/>
                      </a:cxn>
                    </a:cxnLst>
                    <a:rect l="T18" t="T19" r="T20" b="T21"/>
                    <a:pathLst>
                      <a:path w="3570" h="990">
                        <a:moveTo>
                          <a:pt x="0" y="990"/>
                        </a:moveTo>
                        <a:cubicBezTo>
                          <a:pt x="225" y="840"/>
                          <a:pt x="450" y="690"/>
                          <a:pt x="720" y="630"/>
                        </a:cubicBezTo>
                        <a:cubicBezTo>
                          <a:pt x="990" y="570"/>
                          <a:pt x="1350" y="720"/>
                          <a:pt x="1620" y="630"/>
                        </a:cubicBezTo>
                        <a:cubicBezTo>
                          <a:pt x="1890" y="540"/>
                          <a:pt x="2040" y="180"/>
                          <a:pt x="2340" y="90"/>
                        </a:cubicBezTo>
                        <a:cubicBezTo>
                          <a:pt x="2640" y="0"/>
                          <a:pt x="3270" y="90"/>
                          <a:pt x="3420" y="90"/>
                        </a:cubicBezTo>
                        <a:cubicBezTo>
                          <a:pt x="3570" y="90"/>
                          <a:pt x="3405" y="90"/>
                          <a:pt x="3240" y="90"/>
                        </a:cubicBezTo>
                      </a:path>
                    </a:pathLst>
                  </a:custGeom>
                  <a:noFill/>
                  <a:ln w="38100">
                    <a:solidFill>
                      <a:srgbClr val="996633"/>
                    </a:solidFill>
                    <a:round/>
                    <a:headEnd/>
                    <a:tailEnd/>
                  </a:ln>
                </p:spPr>
                <p:txBody>
                  <a:bodyPr>
                    <a:prstTxWarp prst="textNoShape">
                      <a:avLst/>
                    </a:prstTxWarp>
                  </a:bodyPr>
                  <a:lstStyle/>
                  <a:p>
                    <a:endParaRPr lang="en-US"/>
                  </a:p>
                </p:txBody>
              </p:sp>
              <p:sp>
                <p:nvSpPr>
                  <p:cNvPr id="88154" name="Freeform 4"/>
                  <p:cNvSpPr>
                    <a:spLocks noChangeAspect="1"/>
                  </p:cNvSpPr>
                  <p:nvPr/>
                </p:nvSpPr>
                <p:spPr bwMode="auto">
                  <a:xfrm>
                    <a:off x="2136" y="2346"/>
                    <a:ext cx="2163" cy="566"/>
                  </a:xfrm>
                  <a:custGeom>
                    <a:avLst/>
                    <a:gdLst>
                      <a:gd name="T0" fmla="*/ 0 w 3570"/>
                      <a:gd name="T1" fmla="*/ 1 h 990"/>
                      <a:gd name="T2" fmla="*/ 1 w 3570"/>
                      <a:gd name="T3" fmla="*/ 1 h 990"/>
                      <a:gd name="T4" fmla="*/ 1 w 3570"/>
                      <a:gd name="T5" fmla="*/ 1 h 990"/>
                      <a:gd name="T6" fmla="*/ 1 w 3570"/>
                      <a:gd name="T7" fmla="*/ 1 h 990"/>
                      <a:gd name="T8" fmla="*/ 1 w 3570"/>
                      <a:gd name="T9" fmla="*/ 1 h 990"/>
                      <a:gd name="T10" fmla="*/ 1 w 3570"/>
                      <a:gd name="T11" fmla="*/ 1 h 990"/>
                      <a:gd name="T12" fmla="*/ 0 60000 65536"/>
                      <a:gd name="T13" fmla="*/ 0 60000 65536"/>
                      <a:gd name="T14" fmla="*/ 0 60000 65536"/>
                      <a:gd name="T15" fmla="*/ 0 60000 65536"/>
                      <a:gd name="T16" fmla="*/ 0 60000 65536"/>
                      <a:gd name="T17" fmla="*/ 0 60000 65536"/>
                      <a:gd name="T18" fmla="*/ 0 w 3570"/>
                      <a:gd name="T19" fmla="*/ 0 h 990"/>
                      <a:gd name="T20" fmla="*/ 3570 w 3570"/>
                      <a:gd name="T21" fmla="*/ 990 h 990"/>
                    </a:gdLst>
                    <a:ahLst/>
                    <a:cxnLst>
                      <a:cxn ang="T12">
                        <a:pos x="T0" y="T1"/>
                      </a:cxn>
                      <a:cxn ang="T13">
                        <a:pos x="T2" y="T3"/>
                      </a:cxn>
                      <a:cxn ang="T14">
                        <a:pos x="T4" y="T5"/>
                      </a:cxn>
                      <a:cxn ang="T15">
                        <a:pos x="T6" y="T7"/>
                      </a:cxn>
                      <a:cxn ang="T16">
                        <a:pos x="T8" y="T9"/>
                      </a:cxn>
                      <a:cxn ang="T17">
                        <a:pos x="T10" y="T11"/>
                      </a:cxn>
                    </a:cxnLst>
                    <a:rect l="T18" t="T19" r="T20" b="T21"/>
                    <a:pathLst>
                      <a:path w="3570" h="990">
                        <a:moveTo>
                          <a:pt x="0" y="990"/>
                        </a:moveTo>
                        <a:cubicBezTo>
                          <a:pt x="225" y="840"/>
                          <a:pt x="450" y="690"/>
                          <a:pt x="720" y="630"/>
                        </a:cubicBezTo>
                        <a:cubicBezTo>
                          <a:pt x="990" y="570"/>
                          <a:pt x="1350" y="720"/>
                          <a:pt x="1620" y="630"/>
                        </a:cubicBezTo>
                        <a:cubicBezTo>
                          <a:pt x="1890" y="540"/>
                          <a:pt x="2040" y="180"/>
                          <a:pt x="2340" y="90"/>
                        </a:cubicBezTo>
                        <a:cubicBezTo>
                          <a:pt x="2640" y="0"/>
                          <a:pt x="3270" y="90"/>
                          <a:pt x="3420" y="90"/>
                        </a:cubicBezTo>
                        <a:cubicBezTo>
                          <a:pt x="3570" y="90"/>
                          <a:pt x="3405" y="90"/>
                          <a:pt x="3240" y="90"/>
                        </a:cubicBezTo>
                      </a:path>
                    </a:pathLst>
                  </a:custGeom>
                  <a:noFill/>
                  <a:ln w="38100">
                    <a:solidFill>
                      <a:srgbClr val="996633"/>
                    </a:solidFill>
                    <a:round/>
                    <a:headEnd/>
                    <a:tailEnd/>
                  </a:ln>
                </p:spPr>
                <p:txBody>
                  <a:bodyPr>
                    <a:prstTxWarp prst="textNoShape">
                      <a:avLst/>
                    </a:prstTxWarp>
                  </a:bodyPr>
                  <a:lstStyle/>
                  <a:p>
                    <a:endParaRPr lang="en-US"/>
                  </a:p>
                </p:txBody>
              </p:sp>
              <p:sp>
                <p:nvSpPr>
                  <p:cNvPr id="88155" name="Freeform 5"/>
                  <p:cNvSpPr>
                    <a:spLocks noChangeAspect="1"/>
                  </p:cNvSpPr>
                  <p:nvPr/>
                </p:nvSpPr>
                <p:spPr bwMode="auto">
                  <a:xfrm>
                    <a:off x="4224" y="2064"/>
                    <a:ext cx="1078" cy="1168"/>
                  </a:xfrm>
                  <a:custGeom>
                    <a:avLst/>
                    <a:gdLst>
                      <a:gd name="T0" fmla="*/ 0 w 1290"/>
                      <a:gd name="T1" fmla="*/ 1 h 2040"/>
                      <a:gd name="T2" fmla="*/ 26 w 1290"/>
                      <a:gd name="T3" fmla="*/ 1 h 2040"/>
                      <a:gd name="T4" fmla="*/ 51 w 1290"/>
                      <a:gd name="T5" fmla="*/ 1 h 2040"/>
                      <a:gd name="T6" fmla="*/ 59 w 1290"/>
                      <a:gd name="T7" fmla="*/ 1 h 2040"/>
                      <a:gd name="T8" fmla="*/ 59 w 1290"/>
                      <a:gd name="T9" fmla="*/ 1 h 2040"/>
                      <a:gd name="T10" fmla="*/ 0 60000 65536"/>
                      <a:gd name="T11" fmla="*/ 0 60000 65536"/>
                      <a:gd name="T12" fmla="*/ 0 60000 65536"/>
                      <a:gd name="T13" fmla="*/ 0 60000 65536"/>
                      <a:gd name="T14" fmla="*/ 0 60000 65536"/>
                      <a:gd name="T15" fmla="*/ 0 w 1290"/>
                      <a:gd name="T16" fmla="*/ 0 h 2040"/>
                      <a:gd name="T17" fmla="*/ 1290 w 1290"/>
                      <a:gd name="T18" fmla="*/ 2040 h 2040"/>
                    </a:gdLst>
                    <a:ahLst/>
                    <a:cxnLst>
                      <a:cxn ang="T10">
                        <a:pos x="T0" y="T1"/>
                      </a:cxn>
                      <a:cxn ang="T11">
                        <a:pos x="T2" y="T3"/>
                      </a:cxn>
                      <a:cxn ang="T12">
                        <a:pos x="T4" y="T5"/>
                      </a:cxn>
                      <a:cxn ang="T13">
                        <a:pos x="T6" y="T7"/>
                      </a:cxn>
                      <a:cxn ang="T14">
                        <a:pos x="T8" y="T9"/>
                      </a:cxn>
                    </a:cxnLst>
                    <a:rect l="T15" t="T16" r="T17" b="T18"/>
                    <a:pathLst>
                      <a:path w="1290" h="2040">
                        <a:moveTo>
                          <a:pt x="0" y="60"/>
                        </a:moveTo>
                        <a:cubicBezTo>
                          <a:pt x="180" y="30"/>
                          <a:pt x="360" y="0"/>
                          <a:pt x="540" y="60"/>
                        </a:cubicBezTo>
                        <a:cubicBezTo>
                          <a:pt x="720" y="120"/>
                          <a:pt x="960" y="210"/>
                          <a:pt x="1080" y="420"/>
                        </a:cubicBezTo>
                        <a:cubicBezTo>
                          <a:pt x="1200" y="630"/>
                          <a:pt x="1230" y="1050"/>
                          <a:pt x="1260" y="1320"/>
                        </a:cubicBezTo>
                        <a:cubicBezTo>
                          <a:pt x="1290" y="1590"/>
                          <a:pt x="1260" y="1950"/>
                          <a:pt x="1260" y="2040"/>
                        </a:cubicBezTo>
                      </a:path>
                    </a:pathLst>
                  </a:custGeom>
                  <a:noFill/>
                  <a:ln w="38100">
                    <a:solidFill>
                      <a:srgbClr val="996633"/>
                    </a:solidFill>
                    <a:round/>
                    <a:headEnd/>
                    <a:tailEnd/>
                  </a:ln>
                </p:spPr>
                <p:txBody>
                  <a:bodyPr>
                    <a:prstTxWarp prst="textNoShape">
                      <a:avLst/>
                    </a:prstTxWarp>
                  </a:bodyPr>
                  <a:lstStyle/>
                  <a:p>
                    <a:endParaRPr lang="en-US"/>
                  </a:p>
                </p:txBody>
              </p:sp>
              <p:sp>
                <p:nvSpPr>
                  <p:cNvPr id="88156" name="Freeform 6"/>
                  <p:cNvSpPr>
                    <a:spLocks noChangeAspect="1"/>
                  </p:cNvSpPr>
                  <p:nvPr/>
                </p:nvSpPr>
                <p:spPr bwMode="auto">
                  <a:xfrm>
                    <a:off x="4196" y="2346"/>
                    <a:ext cx="413" cy="927"/>
                  </a:xfrm>
                  <a:custGeom>
                    <a:avLst/>
                    <a:gdLst>
                      <a:gd name="T0" fmla="*/ 0 w 750"/>
                      <a:gd name="T1" fmla="*/ 1 h 1350"/>
                      <a:gd name="T2" fmla="*/ 1 w 750"/>
                      <a:gd name="T3" fmla="*/ 1 h 1350"/>
                      <a:gd name="T4" fmla="*/ 1 w 750"/>
                      <a:gd name="T5" fmla="*/ 1 h 1350"/>
                      <a:gd name="T6" fmla="*/ 1 w 750"/>
                      <a:gd name="T7" fmla="*/ 2 h 1350"/>
                      <a:gd name="T8" fmla="*/ 0 60000 65536"/>
                      <a:gd name="T9" fmla="*/ 0 60000 65536"/>
                      <a:gd name="T10" fmla="*/ 0 60000 65536"/>
                      <a:gd name="T11" fmla="*/ 0 60000 65536"/>
                      <a:gd name="T12" fmla="*/ 0 w 750"/>
                      <a:gd name="T13" fmla="*/ 0 h 1350"/>
                      <a:gd name="T14" fmla="*/ 750 w 750"/>
                      <a:gd name="T15" fmla="*/ 1350 h 1350"/>
                    </a:gdLst>
                    <a:ahLst/>
                    <a:cxnLst>
                      <a:cxn ang="T8">
                        <a:pos x="T0" y="T1"/>
                      </a:cxn>
                      <a:cxn ang="T9">
                        <a:pos x="T2" y="T3"/>
                      </a:cxn>
                      <a:cxn ang="T10">
                        <a:pos x="T4" y="T5"/>
                      </a:cxn>
                      <a:cxn ang="T11">
                        <a:pos x="T6" y="T7"/>
                      </a:cxn>
                    </a:cxnLst>
                    <a:rect l="T12" t="T13" r="T14" b="T15"/>
                    <a:pathLst>
                      <a:path w="750" h="1350">
                        <a:moveTo>
                          <a:pt x="0" y="90"/>
                        </a:moveTo>
                        <a:cubicBezTo>
                          <a:pt x="210" y="45"/>
                          <a:pt x="420" y="0"/>
                          <a:pt x="540" y="90"/>
                        </a:cubicBezTo>
                        <a:cubicBezTo>
                          <a:pt x="660" y="180"/>
                          <a:pt x="690" y="420"/>
                          <a:pt x="720" y="630"/>
                        </a:cubicBezTo>
                        <a:cubicBezTo>
                          <a:pt x="750" y="840"/>
                          <a:pt x="720" y="1230"/>
                          <a:pt x="720" y="1350"/>
                        </a:cubicBezTo>
                      </a:path>
                    </a:pathLst>
                  </a:custGeom>
                  <a:noFill/>
                  <a:ln w="38100">
                    <a:solidFill>
                      <a:srgbClr val="996633"/>
                    </a:solidFill>
                    <a:round/>
                    <a:headEnd/>
                    <a:tailEnd/>
                  </a:ln>
                </p:spPr>
                <p:txBody>
                  <a:bodyPr>
                    <a:prstTxWarp prst="textNoShape">
                      <a:avLst/>
                    </a:prstTxWarp>
                  </a:bodyPr>
                  <a:lstStyle/>
                  <a:p>
                    <a:endParaRPr lang="en-US"/>
                  </a:p>
                </p:txBody>
              </p:sp>
              <p:sp>
                <p:nvSpPr>
                  <p:cNvPr id="230506" name="AutoShape 106"/>
                  <p:cNvSpPr>
                    <a:spLocks noChangeAspect="1" noChangeArrowheads="1"/>
                  </p:cNvSpPr>
                  <p:nvPr/>
                </p:nvSpPr>
                <p:spPr bwMode="auto">
                  <a:xfrm>
                    <a:off x="4330" y="2962"/>
                    <a:ext cx="1236" cy="1030"/>
                  </a:xfrm>
                  <a:custGeom>
                    <a:avLst/>
                    <a:gdLst>
                      <a:gd name="T0" fmla="*/ 1082 w 21600"/>
                      <a:gd name="T1" fmla="*/ 515 h 21600"/>
                      <a:gd name="T2" fmla="*/ 618 w 21600"/>
                      <a:gd name="T3" fmla="*/ 1030 h 21600"/>
                      <a:gd name="T4" fmla="*/ 155 w 21600"/>
                      <a:gd name="T5" fmla="*/ 515 h 21600"/>
                      <a:gd name="T6" fmla="*/ 618 w 21600"/>
                      <a:gd name="T7" fmla="*/ 0 h 21600"/>
                      <a:gd name="T8" fmla="*/ 0 60000 65536"/>
                      <a:gd name="T9" fmla="*/ 0 60000 65536"/>
                      <a:gd name="T10" fmla="*/ 0 60000 65536"/>
                      <a:gd name="T11" fmla="*/ 0 60000 65536"/>
                      <a:gd name="T12" fmla="*/ 4509 w 21600"/>
                      <a:gd name="T13" fmla="*/ 4509 h 21600"/>
                      <a:gd name="T14" fmla="*/ 17109 w 21600"/>
                      <a:gd name="T15" fmla="*/ 1709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99"/>
                  </a:solidFill>
                  <a:ln w="57150">
                    <a:solidFill>
                      <a:srgbClr val="CC6600"/>
                    </a:solidFill>
                    <a:miter lim="800000"/>
                    <a:headEnd/>
                    <a:tailEnd/>
                  </a:ln>
                  <a:effectLst>
                    <a:outerShdw blurRad="63500" dist="107763" dir="18900000" algn="ctr" rotWithShape="0">
                      <a:srgbClr val="000000">
                        <a:alpha val="50000"/>
                      </a:srgbClr>
                    </a:outerShdw>
                  </a:effectLst>
                </p:spPr>
                <p:txBody>
                  <a:bodyPr>
                    <a:prstTxWarp prst="textNoShape">
                      <a:avLst/>
                    </a:prstTxWarp>
                  </a:bodyPr>
                  <a:lstStyle/>
                  <a:p>
                    <a:pPr>
                      <a:defRPr/>
                    </a:pPr>
                    <a:endParaRPr lang="en-US"/>
                  </a:p>
                </p:txBody>
              </p:sp>
            </p:grpSp>
            <p:sp>
              <p:nvSpPr>
                <p:cNvPr id="88148" name="Text Box 107"/>
                <p:cNvSpPr txBox="1">
                  <a:spLocks noChangeAspect="1" noChangeArrowheads="1"/>
                </p:cNvSpPr>
                <p:nvPr/>
              </p:nvSpPr>
              <p:spPr bwMode="auto">
                <a:xfrm>
                  <a:off x="4656" y="3388"/>
                  <a:ext cx="618" cy="233"/>
                </a:xfrm>
                <a:prstGeom prst="rect">
                  <a:avLst/>
                </a:prstGeom>
                <a:solidFill>
                  <a:srgbClr val="FFFFFF"/>
                </a:solidFill>
                <a:ln w="28575">
                  <a:solidFill>
                    <a:srgbClr val="CC6600"/>
                  </a:solidFill>
                  <a:miter lim="800000"/>
                  <a:headEnd/>
                  <a:tailEnd/>
                </a:ln>
              </p:spPr>
              <p:txBody>
                <a:bodyPr>
                  <a:prstTxWarp prst="textNoShape">
                    <a:avLst/>
                  </a:prstTxWarp>
                </a:bodyPr>
                <a:lstStyle/>
                <a:p>
                  <a:pPr algn="ctr" eaLnBrk="1" hangingPunct="1"/>
                  <a:r>
                    <a:rPr lang="en-US" sz="1800" b="1">
                      <a:solidFill>
                        <a:srgbClr val="FF0000"/>
                      </a:solidFill>
                      <a:latin typeface="Helvetica" charset="0"/>
                    </a:rPr>
                    <a:t>LIVER</a:t>
                  </a:r>
                </a:p>
              </p:txBody>
            </p:sp>
            <p:grpSp>
              <p:nvGrpSpPr>
                <p:cNvPr id="15" name="Group 108"/>
                <p:cNvGrpSpPr>
                  <a:grpSpLocks/>
                </p:cNvGrpSpPr>
                <p:nvPr/>
              </p:nvGrpSpPr>
              <p:grpSpPr bwMode="auto">
                <a:xfrm>
                  <a:off x="4656" y="2928"/>
                  <a:ext cx="413" cy="103"/>
                  <a:chOff x="4647" y="3689"/>
                  <a:chExt cx="413" cy="103"/>
                </a:xfrm>
              </p:grpSpPr>
              <p:sp>
                <p:nvSpPr>
                  <p:cNvPr id="88150" name="AutoShape 109"/>
                  <p:cNvSpPr>
                    <a:spLocks noChangeAspect="1" noChangeArrowheads="1"/>
                  </p:cNvSpPr>
                  <p:nvPr/>
                </p:nvSpPr>
                <p:spPr bwMode="auto">
                  <a:xfrm flipV="1">
                    <a:off x="4647" y="3689"/>
                    <a:ext cx="104" cy="1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59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3333"/>
                  </a:solidFill>
                  <a:ln w="9525">
                    <a:solidFill>
                      <a:srgbClr val="000000"/>
                    </a:solidFill>
                    <a:miter lim="800000"/>
                    <a:headEnd/>
                    <a:tailEnd/>
                  </a:ln>
                </p:spPr>
                <p:txBody>
                  <a:bodyPr>
                    <a:prstTxWarp prst="textNoShape">
                      <a:avLst/>
                    </a:prstTxWarp>
                  </a:bodyPr>
                  <a:lstStyle/>
                  <a:p>
                    <a:endParaRPr lang="en-US"/>
                  </a:p>
                </p:txBody>
              </p:sp>
              <p:sp>
                <p:nvSpPr>
                  <p:cNvPr id="88151" name="AutoShape 110"/>
                  <p:cNvSpPr>
                    <a:spLocks noChangeAspect="1" noChangeArrowheads="1"/>
                  </p:cNvSpPr>
                  <p:nvPr/>
                </p:nvSpPr>
                <p:spPr bwMode="auto">
                  <a:xfrm flipV="1">
                    <a:off x="4751" y="3689"/>
                    <a:ext cx="103" cy="1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59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3333"/>
                  </a:solidFill>
                  <a:ln w="9525">
                    <a:solidFill>
                      <a:srgbClr val="000000"/>
                    </a:solidFill>
                    <a:miter lim="800000"/>
                    <a:headEnd/>
                    <a:tailEnd/>
                  </a:ln>
                </p:spPr>
                <p:txBody>
                  <a:bodyPr>
                    <a:prstTxWarp prst="textNoShape">
                      <a:avLst/>
                    </a:prstTxWarp>
                  </a:bodyPr>
                  <a:lstStyle/>
                  <a:p>
                    <a:endParaRPr lang="en-US"/>
                  </a:p>
                </p:txBody>
              </p:sp>
              <p:sp>
                <p:nvSpPr>
                  <p:cNvPr id="88152" name="AutoShape 111"/>
                  <p:cNvSpPr>
                    <a:spLocks noChangeAspect="1" noChangeArrowheads="1"/>
                  </p:cNvSpPr>
                  <p:nvPr/>
                </p:nvSpPr>
                <p:spPr bwMode="auto">
                  <a:xfrm flipV="1">
                    <a:off x="4957" y="3689"/>
                    <a:ext cx="103" cy="1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59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3333"/>
                  </a:solidFill>
                  <a:ln w="9525">
                    <a:solidFill>
                      <a:srgbClr val="000000"/>
                    </a:solidFill>
                    <a:miter lim="800000"/>
                    <a:headEnd/>
                    <a:tailEnd/>
                  </a:ln>
                </p:spPr>
                <p:txBody>
                  <a:bodyPr>
                    <a:prstTxWarp prst="textNoShape">
                      <a:avLst/>
                    </a:prstTxWarp>
                  </a:bodyPr>
                  <a:lstStyle/>
                  <a:p>
                    <a:endParaRPr lang="en-US"/>
                  </a:p>
                </p:txBody>
              </p:sp>
            </p:grpSp>
          </p:grpSp>
        </p:grpSp>
      </p:grpSp>
      <p:grpSp>
        <p:nvGrpSpPr>
          <p:cNvPr id="16" name="Group 123"/>
          <p:cNvGrpSpPr>
            <a:grpSpLocks/>
          </p:cNvGrpSpPr>
          <p:nvPr/>
        </p:nvGrpSpPr>
        <p:grpSpPr bwMode="auto">
          <a:xfrm>
            <a:off x="1295400" y="666750"/>
            <a:ext cx="2057400" cy="3263900"/>
            <a:chOff x="816" y="420"/>
            <a:chExt cx="1296" cy="2056"/>
          </a:xfrm>
        </p:grpSpPr>
        <p:sp>
          <p:nvSpPr>
            <p:cNvPr id="88136" name="Line 82"/>
            <p:cNvSpPr>
              <a:spLocks noChangeAspect="1" noChangeShapeType="1"/>
            </p:cNvSpPr>
            <p:nvPr/>
          </p:nvSpPr>
          <p:spPr bwMode="auto">
            <a:xfrm rot="597678" flipH="1">
              <a:off x="1008" y="1296"/>
              <a:ext cx="228" cy="912"/>
            </a:xfrm>
            <a:prstGeom prst="line">
              <a:avLst/>
            </a:prstGeom>
            <a:noFill/>
            <a:ln w="57150">
              <a:solidFill>
                <a:srgbClr val="006600"/>
              </a:solidFill>
              <a:round/>
              <a:headEnd/>
              <a:tailEnd type="triangle" w="med" len="med"/>
            </a:ln>
          </p:spPr>
          <p:txBody>
            <a:bodyPr>
              <a:prstTxWarp prst="textNoShape">
                <a:avLst/>
              </a:prstTxWarp>
            </a:bodyPr>
            <a:lstStyle/>
            <a:p>
              <a:endParaRPr lang="en-US"/>
            </a:p>
          </p:txBody>
        </p:sp>
        <p:grpSp>
          <p:nvGrpSpPr>
            <p:cNvPr id="17" name="Group 122"/>
            <p:cNvGrpSpPr>
              <a:grpSpLocks/>
            </p:cNvGrpSpPr>
            <p:nvPr/>
          </p:nvGrpSpPr>
          <p:grpSpPr bwMode="auto">
            <a:xfrm>
              <a:off x="816" y="2247"/>
              <a:ext cx="192" cy="229"/>
              <a:chOff x="816" y="2247"/>
              <a:chExt cx="192" cy="229"/>
            </a:xfrm>
          </p:grpSpPr>
          <p:sp>
            <p:nvSpPr>
              <p:cNvPr id="88139" name="AutoShape 80"/>
              <p:cNvSpPr>
                <a:spLocks noChangeAspect="1" noChangeArrowheads="1"/>
              </p:cNvSpPr>
              <p:nvPr/>
            </p:nvSpPr>
            <p:spPr bwMode="auto">
              <a:xfrm>
                <a:off x="905" y="2373"/>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40" name="AutoShape 83"/>
              <p:cNvSpPr>
                <a:spLocks noChangeAspect="1" noChangeArrowheads="1"/>
              </p:cNvSpPr>
              <p:nvPr/>
            </p:nvSpPr>
            <p:spPr bwMode="auto">
              <a:xfrm>
                <a:off x="816" y="2247"/>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41" name="AutoShape 84"/>
              <p:cNvSpPr>
                <a:spLocks noChangeAspect="1" noChangeArrowheads="1"/>
              </p:cNvSpPr>
              <p:nvPr/>
            </p:nvSpPr>
            <p:spPr bwMode="auto">
              <a:xfrm>
                <a:off x="816" y="2350"/>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sp>
          <p:nvSpPr>
            <p:cNvPr id="88138" name="Rectangle 85"/>
            <p:cNvSpPr>
              <a:spLocks noChangeArrowheads="1"/>
            </p:cNvSpPr>
            <p:nvPr/>
          </p:nvSpPr>
          <p:spPr bwMode="auto">
            <a:xfrm>
              <a:off x="816" y="420"/>
              <a:ext cx="1296" cy="750"/>
            </a:xfrm>
            <a:prstGeom prst="rect">
              <a:avLst/>
            </a:prstGeom>
            <a:noFill/>
            <a:ln w="9525">
              <a:noFill/>
              <a:miter lim="800000"/>
              <a:headEnd/>
              <a:tailEnd/>
            </a:ln>
          </p:spPr>
          <p:txBody>
            <a:bodyPr>
              <a:prstTxWarp prst="textNoShape">
                <a:avLst/>
              </a:prstTxWarp>
              <a:spAutoFit/>
            </a:bodyPr>
            <a:lstStyle/>
            <a:p>
              <a:pPr marL="3175" indent="-3175" algn="ctr" eaLnBrk="1" hangingPunct="1">
                <a:buFont typeface="Arial" charset="0"/>
                <a:buNone/>
              </a:pPr>
              <a:r>
                <a:rPr lang="en-US" sz="1800" b="1">
                  <a:latin typeface="Helvetica" charset="0"/>
                </a:rPr>
                <a:t>(1) Chylomicrons are assembled in the intestine and contain </a:t>
              </a:r>
              <a:r>
                <a:rPr lang="en-US" sz="1800" b="1">
                  <a:solidFill>
                    <a:srgbClr val="0000FF"/>
                  </a:solidFill>
                  <a:latin typeface="Helvetica" charset="0"/>
                </a:rPr>
                <a:t>apo B48</a:t>
              </a:r>
            </a:p>
          </p:txBody>
        </p:sp>
      </p:grpSp>
      <p:grpSp>
        <p:nvGrpSpPr>
          <p:cNvPr id="18" name="Group 68"/>
          <p:cNvGrpSpPr>
            <a:grpSpLocks/>
          </p:cNvGrpSpPr>
          <p:nvPr/>
        </p:nvGrpSpPr>
        <p:grpSpPr bwMode="auto">
          <a:xfrm>
            <a:off x="1243013" y="3613150"/>
            <a:ext cx="1957387" cy="2971800"/>
            <a:chOff x="783" y="2276"/>
            <a:chExt cx="1233" cy="1872"/>
          </a:xfrm>
        </p:grpSpPr>
        <p:sp>
          <p:nvSpPr>
            <p:cNvPr id="88126" name="Text Box 69"/>
            <p:cNvSpPr txBox="1">
              <a:spLocks noChangeAspect="1" noChangeArrowheads="1"/>
            </p:cNvSpPr>
            <p:nvPr/>
          </p:nvSpPr>
          <p:spPr bwMode="auto">
            <a:xfrm>
              <a:off x="783" y="3524"/>
              <a:ext cx="1233" cy="624"/>
            </a:xfrm>
            <a:prstGeom prst="rect">
              <a:avLst/>
            </a:prstGeom>
            <a:noFill/>
            <a:ln w="9525">
              <a:noFill/>
              <a:miter lim="800000"/>
              <a:headEnd/>
              <a:tailEnd/>
            </a:ln>
          </p:spPr>
          <p:txBody>
            <a:bodyPr lIns="0" tIns="0" rIns="0" bIns="0">
              <a:prstTxWarp prst="textNoShape">
                <a:avLst/>
              </a:prstTxWarp>
            </a:bodyPr>
            <a:lstStyle/>
            <a:p>
              <a:pPr algn="ctr" eaLnBrk="1" hangingPunct="1"/>
              <a:r>
                <a:rPr lang="en-US" b="1">
                  <a:latin typeface="Helvetica" charset="0"/>
                </a:rPr>
                <a:t>(</a:t>
              </a:r>
              <a:r>
                <a:rPr lang="en-US" sz="1800" b="1">
                  <a:latin typeface="Helvetica" charset="0"/>
                </a:rPr>
                <a:t>2) Chylomicrons are released into lymph</a:t>
              </a:r>
            </a:p>
          </p:txBody>
        </p:sp>
        <p:sp>
          <p:nvSpPr>
            <p:cNvPr id="88127" name="Line 70"/>
            <p:cNvSpPr>
              <a:spLocks noChangeAspect="1" noChangeShapeType="1"/>
            </p:cNvSpPr>
            <p:nvPr/>
          </p:nvSpPr>
          <p:spPr bwMode="auto">
            <a:xfrm flipH="1" flipV="1">
              <a:off x="1392" y="2832"/>
              <a:ext cx="0" cy="657"/>
            </a:xfrm>
            <a:prstGeom prst="line">
              <a:avLst/>
            </a:prstGeom>
            <a:noFill/>
            <a:ln w="57150">
              <a:solidFill>
                <a:srgbClr val="006600"/>
              </a:solidFill>
              <a:round/>
              <a:headEnd/>
              <a:tailEnd type="triangle" w="med" len="med"/>
            </a:ln>
          </p:spPr>
          <p:txBody>
            <a:bodyPr>
              <a:prstTxWarp prst="textNoShape">
                <a:avLst/>
              </a:prstTxWarp>
            </a:bodyPr>
            <a:lstStyle/>
            <a:p>
              <a:endParaRPr lang="en-US"/>
            </a:p>
          </p:txBody>
        </p:sp>
        <p:grpSp>
          <p:nvGrpSpPr>
            <p:cNvPr id="19" name="Group 71"/>
            <p:cNvGrpSpPr>
              <a:grpSpLocks/>
            </p:cNvGrpSpPr>
            <p:nvPr/>
          </p:nvGrpSpPr>
          <p:grpSpPr bwMode="auto">
            <a:xfrm>
              <a:off x="1056" y="2276"/>
              <a:ext cx="727" cy="480"/>
              <a:chOff x="1056" y="2276"/>
              <a:chExt cx="727" cy="480"/>
            </a:xfrm>
          </p:grpSpPr>
          <p:sp>
            <p:nvSpPr>
              <p:cNvPr id="88129" name="AutoShape 72"/>
              <p:cNvSpPr>
                <a:spLocks noChangeAspect="1" noChangeArrowheads="1"/>
              </p:cNvSpPr>
              <p:nvPr/>
            </p:nvSpPr>
            <p:spPr bwMode="auto">
              <a:xfrm>
                <a:off x="1200" y="2276"/>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30" name="AutoShape 73"/>
              <p:cNvSpPr>
                <a:spLocks noChangeAspect="1" noChangeArrowheads="1"/>
              </p:cNvSpPr>
              <p:nvPr/>
            </p:nvSpPr>
            <p:spPr bwMode="auto">
              <a:xfrm>
                <a:off x="1248" y="2420"/>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31" name="AutoShape 74"/>
              <p:cNvSpPr>
                <a:spLocks noChangeAspect="1" noChangeArrowheads="1"/>
              </p:cNvSpPr>
              <p:nvPr/>
            </p:nvSpPr>
            <p:spPr bwMode="auto">
              <a:xfrm>
                <a:off x="1056" y="2276"/>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32" name="AutoShape 75"/>
              <p:cNvSpPr>
                <a:spLocks noChangeAspect="1" noChangeArrowheads="1"/>
              </p:cNvSpPr>
              <p:nvPr/>
            </p:nvSpPr>
            <p:spPr bwMode="auto">
              <a:xfrm>
                <a:off x="1248" y="2612"/>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33" name="AutoShape 76"/>
              <p:cNvSpPr>
                <a:spLocks noChangeAspect="1" noChangeArrowheads="1"/>
              </p:cNvSpPr>
              <p:nvPr/>
            </p:nvSpPr>
            <p:spPr bwMode="auto">
              <a:xfrm>
                <a:off x="1392" y="2653"/>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34" name="AutoShape 77"/>
              <p:cNvSpPr>
                <a:spLocks noChangeAspect="1" noChangeArrowheads="1"/>
              </p:cNvSpPr>
              <p:nvPr/>
            </p:nvSpPr>
            <p:spPr bwMode="auto">
              <a:xfrm>
                <a:off x="1536" y="2420"/>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35" name="AutoShape 78"/>
              <p:cNvSpPr>
                <a:spLocks noChangeAspect="1" noChangeArrowheads="1"/>
              </p:cNvSpPr>
              <p:nvPr/>
            </p:nvSpPr>
            <p:spPr bwMode="auto">
              <a:xfrm>
                <a:off x="1680" y="2372"/>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grpSp>
      <p:grpSp>
        <p:nvGrpSpPr>
          <p:cNvPr id="20" name="Group 47"/>
          <p:cNvGrpSpPr>
            <a:grpSpLocks/>
          </p:cNvGrpSpPr>
          <p:nvPr/>
        </p:nvGrpSpPr>
        <p:grpSpPr bwMode="auto">
          <a:xfrm>
            <a:off x="2590800" y="1938338"/>
            <a:ext cx="2449513" cy="2481262"/>
            <a:chOff x="1817" y="1200"/>
            <a:chExt cx="1543" cy="1563"/>
          </a:xfrm>
        </p:grpSpPr>
        <p:sp>
          <p:nvSpPr>
            <p:cNvPr id="88107" name="AutoShape 48"/>
            <p:cNvSpPr>
              <a:spLocks noChangeAspect="1" noChangeArrowheads="1"/>
            </p:cNvSpPr>
            <p:nvPr/>
          </p:nvSpPr>
          <p:spPr bwMode="auto">
            <a:xfrm>
              <a:off x="1872" y="2605"/>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nvGrpSpPr>
            <p:cNvPr id="21" name="Group 49"/>
            <p:cNvGrpSpPr>
              <a:grpSpLocks/>
            </p:cNvGrpSpPr>
            <p:nvPr/>
          </p:nvGrpSpPr>
          <p:grpSpPr bwMode="auto">
            <a:xfrm>
              <a:off x="2548" y="2449"/>
              <a:ext cx="476" cy="206"/>
              <a:chOff x="2548" y="1709"/>
              <a:chExt cx="476" cy="206"/>
            </a:xfrm>
          </p:grpSpPr>
          <p:sp>
            <p:nvSpPr>
              <p:cNvPr id="88121" name="Text Box 50"/>
              <p:cNvSpPr txBox="1">
                <a:spLocks noChangeAspect="1" noChangeArrowheads="1"/>
              </p:cNvSpPr>
              <p:nvPr/>
            </p:nvSpPr>
            <p:spPr bwMode="auto">
              <a:xfrm>
                <a:off x="2646" y="1736"/>
                <a:ext cx="172" cy="109"/>
              </a:xfrm>
              <a:prstGeom prst="rect">
                <a:avLst/>
              </a:prstGeom>
              <a:noFill/>
              <a:ln w="9525">
                <a:noFill/>
                <a:miter lim="800000"/>
                <a:headEnd/>
                <a:tailEnd/>
              </a:ln>
            </p:spPr>
            <p:txBody>
              <a:bodyPr lIns="0" tIns="0" rIns="0" bIns="0">
                <a:prstTxWarp prst="textNoShape">
                  <a:avLst/>
                </a:prstTxWarp>
              </a:bodyPr>
              <a:lstStyle/>
              <a:p>
                <a:pPr eaLnBrk="1" hangingPunct="1"/>
                <a:r>
                  <a:rPr lang="en-US" sz="1400" b="1">
                    <a:solidFill>
                      <a:srgbClr val="000099"/>
                    </a:solidFill>
                    <a:latin typeface="Helvetica" charset="0"/>
                  </a:rPr>
                  <a:t>C E</a:t>
                </a:r>
              </a:p>
            </p:txBody>
          </p:sp>
          <p:sp>
            <p:nvSpPr>
              <p:cNvPr id="88122" name="Text Box 51"/>
              <p:cNvSpPr txBox="1">
                <a:spLocks noChangeAspect="1" noChangeArrowheads="1"/>
              </p:cNvSpPr>
              <p:nvPr/>
            </p:nvSpPr>
            <p:spPr bwMode="auto">
              <a:xfrm>
                <a:off x="2852" y="1736"/>
                <a:ext cx="172" cy="109"/>
              </a:xfrm>
              <a:prstGeom prst="rect">
                <a:avLst/>
              </a:prstGeom>
              <a:noFill/>
              <a:ln w="9525">
                <a:noFill/>
                <a:miter lim="800000"/>
                <a:headEnd/>
                <a:tailEnd/>
              </a:ln>
            </p:spPr>
            <p:txBody>
              <a:bodyPr lIns="0" tIns="0" rIns="0" bIns="0">
                <a:prstTxWarp prst="textNoShape">
                  <a:avLst/>
                </a:prstTxWarp>
              </a:bodyPr>
              <a:lstStyle/>
              <a:p>
                <a:pPr eaLnBrk="1" hangingPunct="1"/>
                <a:r>
                  <a:rPr lang="en-US" sz="1400" b="1">
                    <a:solidFill>
                      <a:srgbClr val="000099"/>
                    </a:solidFill>
                    <a:latin typeface="Helvetica" charset="0"/>
                  </a:rPr>
                  <a:t>C E</a:t>
                </a:r>
              </a:p>
            </p:txBody>
          </p:sp>
          <p:sp>
            <p:nvSpPr>
              <p:cNvPr id="88123" name="AutoShape 52"/>
              <p:cNvSpPr>
                <a:spLocks noChangeAspect="1" noChangeArrowheads="1"/>
              </p:cNvSpPr>
              <p:nvPr/>
            </p:nvSpPr>
            <p:spPr bwMode="auto">
              <a:xfrm>
                <a:off x="2857" y="1812"/>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24" name="AutoShape 53"/>
              <p:cNvSpPr>
                <a:spLocks noChangeAspect="1" noChangeArrowheads="1"/>
              </p:cNvSpPr>
              <p:nvPr/>
            </p:nvSpPr>
            <p:spPr bwMode="auto">
              <a:xfrm>
                <a:off x="2651" y="1812"/>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25" name="AutoShape 54"/>
              <p:cNvSpPr>
                <a:spLocks noChangeAspect="1" noChangeArrowheads="1"/>
              </p:cNvSpPr>
              <p:nvPr/>
            </p:nvSpPr>
            <p:spPr bwMode="auto">
              <a:xfrm>
                <a:off x="2548" y="1709"/>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grpSp>
          <p:nvGrpSpPr>
            <p:cNvPr id="22" name="Group 55"/>
            <p:cNvGrpSpPr>
              <a:grpSpLocks/>
            </p:cNvGrpSpPr>
            <p:nvPr/>
          </p:nvGrpSpPr>
          <p:grpSpPr bwMode="auto">
            <a:xfrm>
              <a:off x="2389" y="2373"/>
              <a:ext cx="309" cy="109"/>
              <a:chOff x="2389" y="1633"/>
              <a:chExt cx="309" cy="109"/>
            </a:xfrm>
          </p:grpSpPr>
          <p:sp>
            <p:nvSpPr>
              <p:cNvPr id="88119" name="Text Box 56"/>
              <p:cNvSpPr txBox="1">
                <a:spLocks noChangeAspect="1" noChangeArrowheads="1"/>
              </p:cNvSpPr>
              <p:nvPr/>
            </p:nvSpPr>
            <p:spPr bwMode="auto">
              <a:xfrm>
                <a:off x="2526" y="1633"/>
                <a:ext cx="172" cy="109"/>
              </a:xfrm>
              <a:prstGeom prst="rect">
                <a:avLst/>
              </a:prstGeom>
              <a:noFill/>
              <a:ln w="9525">
                <a:noFill/>
                <a:miter lim="800000"/>
                <a:headEnd/>
                <a:tailEnd/>
              </a:ln>
            </p:spPr>
            <p:txBody>
              <a:bodyPr lIns="0" tIns="0" rIns="0" bIns="0">
                <a:prstTxWarp prst="textNoShape">
                  <a:avLst/>
                </a:prstTxWarp>
              </a:bodyPr>
              <a:lstStyle/>
              <a:p>
                <a:pPr eaLnBrk="1" hangingPunct="1"/>
                <a:r>
                  <a:rPr lang="en-US" sz="1400" b="1">
                    <a:solidFill>
                      <a:srgbClr val="000099"/>
                    </a:solidFill>
                    <a:latin typeface="Helvetica" charset="0"/>
                  </a:rPr>
                  <a:t>C E</a:t>
                </a:r>
              </a:p>
            </p:txBody>
          </p:sp>
          <p:sp>
            <p:nvSpPr>
              <p:cNvPr id="88120" name="AutoShape 57"/>
              <p:cNvSpPr>
                <a:spLocks noChangeAspect="1" noChangeArrowheads="1"/>
              </p:cNvSpPr>
              <p:nvPr/>
            </p:nvSpPr>
            <p:spPr bwMode="auto">
              <a:xfrm>
                <a:off x="2389" y="1633"/>
                <a:ext cx="103" cy="103"/>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grpSp>
        <p:sp>
          <p:nvSpPr>
            <p:cNvPr id="88110" name="AutoShape 58"/>
            <p:cNvSpPr>
              <a:spLocks noChangeAspect="1" noChangeArrowheads="1"/>
            </p:cNvSpPr>
            <p:nvPr/>
          </p:nvSpPr>
          <p:spPr bwMode="auto">
            <a:xfrm>
              <a:off x="2928" y="2372"/>
              <a:ext cx="103" cy="103"/>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88111" name="AutoShape 59"/>
            <p:cNvSpPr>
              <a:spLocks noChangeAspect="1" noChangeArrowheads="1"/>
            </p:cNvSpPr>
            <p:nvPr/>
          </p:nvSpPr>
          <p:spPr bwMode="auto">
            <a:xfrm>
              <a:off x="2784" y="2372"/>
              <a:ext cx="103" cy="103"/>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grpSp>
          <p:nvGrpSpPr>
            <p:cNvPr id="23" name="Group 60"/>
            <p:cNvGrpSpPr>
              <a:grpSpLocks/>
            </p:cNvGrpSpPr>
            <p:nvPr/>
          </p:nvGrpSpPr>
          <p:grpSpPr bwMode="auto">
            <a:xfrm>
              <a:off x="1920" y="1200"/>
              <a:ext cx="1440" cy="1056"/>
              <a:chOff x="2208" y="384"/>
              <a:chExt cx="1056" cy="1056"/>
            </a:xfrm>
          </p:grpSpPr>
          <p:sp>
            <p:nvSpPr>
              <p:cNvPr id="88117" name="Text Box 61"/>
              <p:cNvSpPr txBox="1">
                <a:spLocks noChangeArrowheads="1"/>
              </p:cNvSpPr>
              <p:nvPr/>
            </p:nvSpPr>
            <p:spPr bwMode="auto">
              <a:xfrm>
                <a:off x="2208" y="384"/>
                <a:ext cx="1056" cy="750"/>
              </a:xfrm>
              <a:prstGeom prst="rect">
                <a:avLst/>
              </a:prstGeom>
              <a:noFill/>
              <a:ln w="9525">
                <a:noFill/>
                <a:miter lim="800000"/>
                <a:headEnd/>
                <a:tailEnd/>
              </a:ln>
            </p:spPr>
            <p:txBody>
              <a:bodyPr>
                <a:prstTxWarp prst="textNoShape">
                  <a:avLst/>
                </a:prstTxWarp>
                <a:spAutoFit/>
              </a:bodyPr>
              <a:lstStyle/>
              <a:p>
                <a:pPr algn="ctr" eaLnBrk="1" hangingPunct="1"/>
                <a:r>
                  <a:rPr lang="en-US" sz="1800" b="1">
                    <a:latin typeface="Helvetica" charset="0"/>
                  </a:rPr>
                  <a:t>(3) Chylomicrons acquire </a:t>
                </a:r>
                <a:r>
                  <a:rPr lang="en-US" sz="1800" b="1">
                    <a:solidFill>
                      <a:srgbClr val="0000FF"/>
                    </a:solidFill>
                    <a:latin typeface="Helvetica" charset="0"/>
                  </a:rPr>
                  <a:t>apo C-II</a:t>
                </a:r>
                <a:r>
                  <a:rPr lang="en-US" sz="1800" b="1">
                    <a:latin typeface="Helvetica" charset="0"/>
                  </a:rPr>
                  <a:t> and </a:t>
                </a:r>
                <a:r>
                  <a:rPr lang="en-US" sz="1800" b="1">
                    <a:solidFill>
                      <a:srgbClr val="0000FF"/>
                    </a:solidFill>
                    <a:latin typeface="Helvetica" charset="0"/>
                  </a:rPr>
                  <a:t>apo E</a:t>
                </a:r>
                <a:r>
                  <a:rPr lang="en-US" sz="1800" b="1">
                    <a:latin typeface="Helvetica" charset="0"/>
                  </a:rPr>
                  <a:t> from HDL in plasma</a:t>
                </a:r>
              </a:p>
            </p:txBody>
          </p:sp>
          <p:sp>
            <p:nvSpPr>
              <p:cNvPr id="88118" name="AutoShape 62"/>
              <p:cNvSpPr>
                <a:spLocks/>
              </p:cNvSpPr>
              <p:nvPr/>
            </p:nvSpPr>
            <p:spPr bwMode="auto">
              <a:xfrm rot="-5400000">
                <a:off x="2664" y="984"/>
                <a:ext cx="144" cy="768"/>
              </a:xfrm>
              <a:prstGeom prst="rightBrace">
                <a:avLst>
                  <a:gd name="adj1" fmla="val 44444"/>
                  <a:gd name="adj2" fmla="val 50000"/>
                </a:avLst>
              </a:prstGeom>
              <a:noFill/>
              <a:ln w="38100">
                <a:solidFill>
                  <a:srgbClr val="006600"/>
                </a:solidFill>
                <a:round/>
                <a:headEnd/>
                <a:tailEnd/>
              </a:ln>
            </p:spPr>
            <p:txBody>
              <a:bodyPr vert="eaVert" wrap="none" anchor="ctr">
                <a:prstTxWarp prst="textNoShape">
                  <a:avLst/>
                </a:prstTxWarp>
              </a:bodyPr>
              <a:lstStyle/>
              <a:p>
                <a:endParaRPr lang="en-US"/>
              </a:p>
            </p:txBody>
          </p:sp>
        </p:grpSp>
        <p:sp>
          <p:nvSpPr>
            <p:cNvPr id="88113" name="AutoShape 63"/>
            <p:cNvSpPr>
              <a:spLocks noChangeAspect="1" noChangeArrowheads="1"/>
            </p:cNvSpPr>
            <p:nvPr/>
          </p:nvSpPr>
          <p:spPr bwMode="auto">
            <a:xfrm>
              <a:off x="2345" y="2516"/>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14" name="AutoShape 64"/>
            <p:cNvSpPr>
              <a:spLocks noChangeAspect="1" noChangeArrowheads="1"/>
            </p:cNvSpPr>
            <p:nvPr/>
          </p:nvSpPr>
          <p:spPr bwMode="auto">
            <a:xfrm>
              <a:off x="2064" y="2660"/>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15" name="AutoShape 65"/>
            <p:cNvSpPr>
              <a:spLocks noChangeAspect="1" noChangeArrowheads="1"/>
            </p:cNvSpPr>
            <p:nvPr/>
          </p:nvSpPr>
          <p:spPr bwMode="auto">
            <a:xfrm>
              <a:off x="2201" y="2612"/>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88116" name="AutoShape 66"/>
            <p:cNvSpPr>
              <a:spLocks noChangeAspect="1" noChangeArrowheads="1"/>
            </p:cNvSpPr>
            <p:nvPr/>
          </p:nvSpPr>
          <p:spPr bwMode="auto">
            <a:xfrm>
              <a:off x="1817" y="2468"/>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grpSp>
        <p:nvGrpSpPr>
          <p:cNvPr id="24" name="Group 114"/>
          <p:cNvGrpSpPr>
            <a:grpSpLocks/>
          </p:cNvGrpSpPr>
          <p:nvPr/>
        </p:nvGrpSpPr>
        <p:grpSpPr bwMode="auto">
          <a:xfrm>
            <a:off x="4953000" y="457200"/>
            <a:ext cx="3962400" cy="3657600"/>
            <a:chOff x="3120" y="288"/>
            <a:chExt cx="2496" cy="2304"/>
          </a:xfrm>
        </p:grpSpPr>
        <p:grpSp>
          <p:nvGrpSpPr>
            <p:cNvPr id="25" name="Group 112"/>
            <p:cNvGrpSpPr>
              <a:grpSpLocks/>
            </p:cNvGrpSpPr>
            <p:nvPr/>
          </p:nvGrpSpPr>
          <p:grpSpPr bwMode="auto">
            <a:xfrm>
              <a:off x="3168" y="288"/>
              <a:ext cx="2448" cy="1200"/>
              <a:chOff x="3168" y="288"/>
              <a:chExt cx="2448" cy="1200"/>
            </a:xfrm>
          </p:grpSpPr>
          <p:sp>
            <p:nvSpPr>
              <p:cNvPr id="88105" name="Text Box 36"/>
              <p:cNvSpPr txBox="1">
                <a:spLocks noChangeArrowheads="1"/>
              </p:cNvSpPr>
              <p:nvPr/>
            </p:nvSpPr>
            <p:spPr bwMode="auto">
              <a:xfrm>
                <a:off x="3168" y="288"/>
                <a:ext cx="2448" cy="931"/>
              </a:xfrm>
              <a:prstGeom prst="rect">
                <a:avLst/>
              </a:prstGeom>
              <a:noFill/>
              <a:ln w="9525">
                <a:noFill/>
                <a:miter lim="800000"/>
                <a:headEnd/>
                <a:tailEnd/>
              </a:ln>
            </p:spPr>
            <p:txBody>
              <a:bodyPr>
                <a:prstTxWarp prst="textNoShape">
                  <a:avLst/>
                </a:prstTxWarp>
                <a:spAutoFit/>
              </a:bodyPr>
              <a:lstStyle/>
              <a:p>
                <a:pPr marL="457200" indent="-457200" algn="ctr" eaLnBrk="1" hangingPunct="1">
                  <a:buFont typeface="Arial" charset="0"/>
                  <a:buNone/>
                </a:pPr>
                <a:r>
                  <a:rPr lang="en-US" sz="1800" b="1">
                    <a:latin typeface="Helvetica" charset="0"/>
                  </a:rPr>
                  <a:t>(4</a:t>
                </a:r>
                <a:r>
                  <a:rPr lang="en-US" sz="1600" b="1">
                    <a:latin typeface="Helvetica" charset="0"/>
                  </a:rPr>
                  <a:t>) </a:t>
                </a:r>
                <a:r>
                  <a:rPr lang="en-US" sz="1800" b="1">
                    <a:solidFill>
                      <a:srgbClr val="0000FF"/>
                    </a:solidFill>
                    <a:latin typeface="Helvetica" charset="0"/>
                  </a:rPr>
                  <a:t>Lipoprotein lipase</a:t>
                </a:r>
                <a:r>
                  <a:rPr lang="en-US" sz="1800" b="1">
                    <a:latin typeface="Helvetica" charset="0"/>
                  </a:rPr>
                  <a:t> </a:t>
                </a:r>
              </a:p>
              <a:p>
                <a:pPr marL="457200" indent="-457200" algn="ctr" eaLnBrk="1" hangingPunct="1">
                  <a:buFont typeface="Arial" charset="0"/>
                  <a:buNone/>
                </a:pPr>
                <a:r>
                  <a:rPr lang="en-US" sz="1800" b="1">
                    <a:latin typeface="Helvetica" charset="0"/>
                  </a:rPr>
                  <a:t>on the surface of </a:t>
                </a:r>
              </a:p>
              <a:p>
                <a:pPr marL="457200" indent="-457200" algn="ctr" eaLnBrk="1" hangingPunct="1">
                  <a:buFont typeface="Arial" charset="0"/>
                  <a:buNone/>
                </a:pPr>
                <a:r>
                  <a:rPr lang="en-US" sz="1800" b="1">
                    <a:latin typeface="Helvetica" charset="0"/>
                  </a:rPr>
                  <a:t>non-hepatic tissues, </a:t>
                </a:r>
              </a:p>
              <a:p>
                <a:pPr marL="457200" indent="-457200" algn="ctr" eaLnBrk="1" hangingPunct="1">
                  <a:buFont typeface="Arial" charset="0"/>
                  <a:buNone/>
                </a:pPr>
                <a:r>
                  <a:rPr lang="en-US" sz="1800" b="1">
                    <a:latin typeface="Helvetica" charset="0"/>
                  </a:rPr>
                  <a:t>hydrolyzes triglycerides</a:t>
                </a:r>
              </a:p>
              <a:p>
                <a:pPr marL="457200" indent="-457200" algn="ctr" eaLnBrk="1" hangingPunct="1">
                  <a:buFont typeface="Arial" charset="0"/>
                  <a:buNone/>
                </a:pPr>
                <a:r>
                  <a:rPr lang="en-US" sz="1800" b="1">
                    <a:latin typeface="Helvetica" charset="0"/>
                  </a:rPr>
                  <a:t>(see next slide)</a:t>
                </a:r>
              </a:p>
            </p:txBody>
          </p:sp>
          <p:sp>
            <p:nvSpPr>
              <p:cNvPr id="88106" name="AutoShape 37"/>
              <p:cNvSpPr>
                <a:spLocks/>
              </p:cNvSpPr>
              <p:nvPr/>
            </p:nvSpPr>
            <p:spPr bwMode="auto">
              <a:xfrm rot="-5400000">
                <a:off x="4325" y="916"/>
                <a:ext cx="144" cy="999"/>
              </a:xfrm>
              <a:prstGeom prst="rightBrace">
                <a:avLst>
                  <a:gd name="adj1" fmla="val 57812"/>
                  <a:gd name="adj2" fmla="val 50000"/>
                </a:avLst>
              </a:prstGeom>
              <a:noFill/>
              <a:ln w="38100">
                <a:solidFill>
                  <a:srgbClr val="006600"/>
                </a:solidFill>
                <a:round/>
                <a:headEnd/>
                <a:tailEnd/>
              </a:ln>
            </p:spPr>
            <p:txBody>
              <a:bodyPr vert="eaVert" wrap="none" anchor="ctr">
                <a:prstTxWarp prst="textNoShape">
                  <a:avLst/>
                </a:prstTxWarp>
              </a:bodyPr>
              <a:lstStyle/>
              <a:p>
                <a:endParaRPr lang="en-US"/>
              </a:p>
            </p:txBody>
          </p:sp>
        </p:grpSp>
        <p:grpSp>
          <p:nvGrpSpPr>
            <p:cNvPr id="26" name="Group 113"/>
            <p:cNvGrpSpPr>
              <a:grpSpLocks/>
            </p:cNvGrpSpPr>
            <p:nvPr/>
          </p:nvGrpSpPr>
          <p:grpSpPr bwMode="auto">
            <a:xfrm>
              <a:off x="3120" y="1816"/>
              <a:ext cx="1303" cy="776"/>
              <a:chOff x="3120" y="1816"/>
              <a:chExt cx="1303" cy="776"/>
            </a:xfrm>
          </p:grpSpPr>
          <p:grpSp>
            <p:nvGrpSpPr>
              <p:cNvPr id="27" name="Group 12"/>
              <p:cNvGrpSpPr>
                <a:grpSpLocks/>
              </p:cNvGrpSpPr>
              <p:nvPr/>
            </p:nvGrpSpPr>
            <p:grpSpPr bwMode="auto">
              <a:xfrm>
                <a:off x="3120" y="2216"/>
                <a:ext cx="756" cy="376"/>
                <a:chOff x="3161" y="1436"/>
                <a:chExt cx="756" cy="376"/>
              </a:xfrm>
            </p:grpSpPr>
            <p:sp>
              <p:nvSpPr>
                <p:cNvPr id="88095" name="Text Box 13"/>
                <p:cNvSpPr txBox="1">
                  <a:spLocks noChangeAspect="1" noChangeArrowheads="1"/>
                </p:cNvSpPr>
                <p:nvPr/>
              </p:nvSpPr>
              <p:spPr bwMode="auto">
                <a:xfrm>
                  <a:off x="3333" y="1441"/>
                  <a:ext cx="172" cy="110"/>
                </a:xfrm>
                <a:prstGeom prst="rect">
                  <a:avLst/>
                </a:prstGeom>
                <a:noFill/>
                <a:ln w="9525">
                  <a:noFill/>
                  <a:miter lim="800000"/>
                  <a:headEnd/>
                  <a:tailEnd/>
                </a:ln>
              </p:spPr>
              <p:txBody>
                <a:bodyPr lIns="0" tIns="0" rIns="0" bIns="0">
                  <a:prstTxWarp prst="textNoShape">
                    <a:avLst/>
                  </a:prstTxWarp>
                </a:bodyPr>
                <a:lstStyle/>
                <a:p>
                  <a:pPr eaLnBrk="1" hangingPunct="1"/>
                  <a:r>
                    <a:rPr lang="en-US" sz="1400" b="1">
                      <a:solidFill>
                        <a:srgbClr val="000099"/>
                      </a:solidFill>
                      <a:latin typeface="Helvetica" charset="0"/>
                    </a:rPr>
                    <a:t>C E</a:t>
                  </a:r>
                </a:p>
              </p:txBody>
            </p:sp>
            <p:sp>
              <p:nvSpPr>
                <p:cNvPr id="88096" name="AutoShape 14"/>
                <p:cNvSpPr>
                  <a:spLocks noChangeAspect="1" noChangeArrowheads="1"/>
                </p:cNvSpPr>
                <p:nvPr/>
              </p:nvSpPr>
              <p:spPr bwMode="auto">
                <a:xfrm>
                  <a:off x="3355" y="1517"/>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nvGrpSpPr>
                <p:cNvPr id="28" name="Group 15"/>
                <p:cNvGrpSpPr>
                  <a:grpSpLocks/>
                </p:cNvGrpSpPr>
                <p:nvPr/>
              </p:nvGrpSpPr>
              <p:grpSpPr bwMode="auto">
                <a:xfrm>
                  <a:off x="3540" y="1436"/>
                  <a:ext cx="171" cy="211"/>
                  <a:chOff x="3540" y="1436"/>
                  <a:chExt cx="171" cy="211"/>
                </a:xfrm>
              </p:grpSpPr>
              <p:sp>
                <p:nvSpPr>
                  <p:cNvPr id="88103" name="Text Box 16"/>
                  <p:cNvSpPr txBox="1">
                    <a:spLocks noChangeAspect="1" noChangeArrowheads="1"/>
                  </p:cNvSpPr>
                  <p:nvPr/>
                </p:nvSpPr>
                <p:spPr bwMode="auto">
                  <a:xfrm>
                    <a:off x="3540" y="1538"/>
                    <a:ext cx="171" cy="109"/>
                  </a:xfrm>
                  <a:prstGeom prst="rect">
                    <a:avLst/>
                  </a:prstGeom>
                  <a:noFill/>
                  <a:ln w="9525">
                    <a:noFill/>
                    <a:miter lim="800000"/>
                    <a:headEnd/>
                    <a:tailEnd/>
                  </a:ln>
                </p:spPr>
                <p:txBody>
                  <a:bodyPr lIns="0" tIns="0" rIns="0" bIns="0">
                    <a:prstTxWarp prst="textNoShape">
                      <a:avLst/>
                    </a:prstTxWarp>
                  </a:bodyPr>
                  <a:lstStyle/>
                  <a:p>
                    <a:pPr eaLnBrk="1" hangingPunct="1"/>
                    <a:r>
                      <a:rPr lang="en-US" sz="1400" b="1">
                        <a:solidFill>
                          <a:srgbClr val="000099"/>
                        </a:solidFill>
                        <a:latin typeface="Helvetica" charset="0"/>
                      </a:rPr>
                      <a:t>C E</a:t>
                    </a:r>
                  </a:p>
                </p:txBody>
              </p:sp>
              <p:sp>
                <p:nvSpPr>
                  <p:cNvPr id="88104" name="AutoShape 17"/>
                  <p:cNvSpPr>
                    <a:spLocks noChangeAspect="1" noChangeArrowheads="1"/>
                  </p:cNvSpPr>
                  <p:nvPr/>
                </p:nvSpPr>
                <p:spPr bwMode="auto">
                  <a:xfrm>
                    <a:off x="3562" y="1436"/>
                    <a:ext cx="102" cy="10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6 w 21600"/>
                      <a:gd name="T25" fmla="*/ 3176 h 21600"/>
                      <a:gd name="T26" fmla="*/ 18424 w 21600"/>
                      <a:gd name="T27" fmla="*/ 1842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grpSp>
              <p:nvGrpSpPr>
                <p:cNvPr id="29" name="Group 18"/>
                <p:cNvGrpSpPr>
                  <a:grpSpLocks/>
                </p:cNvGrpSpPr>
                <p:nvPr/>
              </p:nvGrpSpPr>
              <p:grpSpPr bwMode="auto">
                <a:xfrm>
                  <a:off x="3746" y="1436"/>
                  <a:ext cx="171" cy="211"/>
                  <a:chOff x="3746" y="1436"/>
                  <a:chExt cx="171" cy="211"/>
                </a:xfrm>
              </p:grpSpPr>
              <p:sp>
                <p:nvSpPr>
                  <p:cNvPr id="88101" name="Text Box 19"/>
                  <p:cNvSpPr txBox="1">
                    <a:spLocks noChangeAspect="1" noChangeArrowheads="1"/>
                  </p:cNvSpPr>
                  <p:nvPr/>
                </p:nvSpPr>
                <p:spPr bwMode="auto">
                  <a:xfrm>
                    <a:off x="3746" y="1538"/>
                    <a:ext cx="171" cy="109"/>
                  </a:xfrm>
                  <a:prstGeom prst="rect">
                    <a:avLst/>
                  </a:prstGeom>
                  <a:noFill/>
                  <a:ln w="9525">
                    <a:noFill/>
                    <a:miter lim="800000"/>
                    <a:headEnd/>
                    <a:tailEnd/>
                  </a:ln>
                </p:spPr>
                <p:txBody>
                  <a:bodyPr lIns="0" tIns="0" rIns="0" bIns="0">
                    <a:prstTxWarp prst="textNoShape">
                      <a:avLst/>
                    </a:prstTxWarp>
                  </a:bodyPr>
                  <a:lstStyle/>
                  <a:p>
                    <a:pPr eaLnBrk="1" hangingPunct="1"/>
                    <a:r>
                      <a:rPr lang="en-US" sz="1400" b="1">
                        <a:solidFill>
                          <a:srgbClr val="000099"/>
                        </a:solidFill>
                        <a:latin typeface="Helvetica" charset="0"/>
                      </a:rPr>
                      <a:t>C E</a:t>
                    </a:r>
                  </a:p>
                </p:txBody>
              </p:sp>
              <p:sp>
                <p:nvSpPr>
                  <p:cNvPr id="88102" name="AutoShape 20"/>
                  <p:cNvSpPr>
                    <a:spLocks noChangeAspect="1" noChangeArrowheads="1"/>
                  </p:cNvSpPr>
                  <p:nvPr/>
                </p:nvSpPr>
                <p:spPr bwMode="auto">
                  <a:xfrm>
                    <a:off x="3768" y="1436"/>
                    <a:ext cx="102" cy="10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6 w 21600"/>
                      <a:gd name="T25" fmla="*/ 3176 h 21600"/>
                      <a:gd name="T26" fmla="*/ 18424 w 21600"/>
                      <a:gd name="T27" fmla="*/ 1842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sp>
              <p:nvSpPr>
                <p:cNvPr id="88099" name="Text Box 21"/>
                <p:cNvSpPr txBox="1">
                  <a:spLocks noChangeAspect="1" noChangeArrowheads="1"/>
                </p:cNvSpPr>
                <p:nvPr/>
              </p:nvSpPr>
              <p:spPr bwMode="auto">
                <a:xfrm>
                  <a:off x="3161" y="1633"/>
                  <a:ext cx="172" cy="109"/>
                </a:xfrm>
                <a:prstGeom prst="rect">
                  <a:avLst/>
                </a:prstGeom>
                <a:noFill/>
                <a:ln w="9525">
                  <a:noFill/>
                  <a:miter lim="800000"/>
                  <a:headEnd/>
                  <a:tailEnd/>
                </a:ln>
              </p:spPr>
              <p:txBody>
                <a:bodyPr lIns="0" tIns="0" rIns="0" bIns="0">
                  <a:prstTxWarp prst="textNoShape">
                    <a:avLst/>
                  </a:prstTxWarp>
                </a:bodyPr>
                <a:lstStyle/>
                <a:p>
                  <a:pPr eaLnBrk="1" hangingPunct="1"/>
                  <a:r>
                    <a:rPr lang="en-US" sz="1400" b="1">
                      <a:solidFill>
                        <a:srgbClr val="000099"/>
                      </a:solidFill>
                      <a:latin typeface="Helvetica" charset="0"/>
                    </a:rPr>
                    <a:t>C E</a:t>
                  </a:r>
                </a:p>
              </p:txBody>
            </p:sp>
            <p:sp>
              <p:nvSpPr>
                <p:cNvPr id="88100" name="AutoShape 22"/>
                <p:cNvSpPr>
                  <a:spLocks noChangeAspect="1" noChangeArrowheads="1"/>
                </p:cNvSpPr>
                <p:nvPr/>
              </p:nvSpPr>
              <p:spPr bwMode="auto">
                <a:xfrm>
                  <a:off x="3166" y="1709"/>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sp>
            <p:nvSpPr>
              <p:cNvPr id="88076" name="AutoShape 24"/>
              <p:cNvSpPr>
                <a:spLocks noChangeAspect="1" noChangeArrowheads="1"/>
              </p:cNvSpPr>
              <p:nvPr/>
            </p:nvSpPr>
            <p:spPr bwMode="auto">
              <a:xfrm rot="5400000">
                <a:off x="3726" y="2091"/>
                <a:ext cx="103" cy="103"/>
              </a:xfrm>
              <a:prstGeom prst="flowChartOnlineStorage">
                <a:avLst/>
              </a:prstGeom>
              <a:solidFill>
                <a:schemeClr val="accent1"/>
              </a:solidFill>
              <a:ln w="9525">
                <a:solidFill>
                  <a:srgbClr val="000000"/>
                </a:solidFill>
                <a:miter lim="800000"/>
                <a:headEnd/>
                <a:tailEnd/>
              </a:ln>
            </p:spPr>
            <p:txBody>
              <a:bodyPr rot="10800000" vert="eaVert">
                <a:prstTxWarp prst="textNoShape">
                  <a:avLst/>
                </a:prstTxWarp>
              </a:bodyPr>
              <a:lstStyle/>
              <a:p>
                <a:endParaRPr lang="en-US"/>
              </a:p>
            </p:txBody>
          </p:sp>
          <p:sp>
            <p:nvSpPr>
              <p:cNvPr id="88077" name="AutoShape 25"/>
              <p:cNvSpPr>
                <a:spLocks noChangeAspect="1" noChangeArrowheads="1"/>
              </p:cNvSpPr>
              <p:nvPr/>
            </p:nvSpPr>
            <p:spPr bwMode="auto">
              <a:xfrm rot="5400000">
                <a:off x="3520" y="2091"/>
                <a:ext cx="103" cy="103"/>
              </a:xfrm>
              <a:prstGeom prst="flowChartOnlineStorage">
                <a:avLst/>
              </a:prstGeom>
              <a:solidFill>
                <a:schemeClr val="accent1"/>
              </a:solidFill>
              <a:ln w="9525">
                <a:solidFill>
                  <a:srgbClr val="000000"/>
                </a:solidFill>
                <a:miter lim="800000"/>
                <a:headEnd/>
                <a:tailEnd/>
              </a:ln>
            </p:spPr>
            <p:txBody>
              <a:bodyPr rot="10800000" vert="eaVert">
                <a:prstTxWarp prst="textNoShape">
                  <a:avLst/>
                </a:prstTxWarp>
              </a:bodyPr>
              <a:lstStyle/>
              <a:p>
                <a:endParaRPr lang="en-US"/>
              </a:p>
            </p:txBody>
          </p:sp>
          <p:sp>
            <p:nvSpPr>
              <p:cNvPr id="88078" name="AutoShape 26"/>
              <p:cNvSpPr>
                <a:spLocks noChangeAspect="1" noChangeArrowheads="1"/>
              </p:cNvSpPr>
              <p:nvPr/>
            </p:nvSpPr>
            <p:spPr bwMode="auto">
              <a:xfrm rot="5400000">
                <a:off x="3932" y="2091"/>
                <a:ext cx="103" cy="103"/>
              </a:xfrm>
              <a:prstGeom prst="flowChartOnlineStorage">
                <a:avLst/>
              </a:prstGeom>
              <a:solidFill>
                <a:schemeClr val="accent1"/>
              </a:solidFill>
              <a:ln w="9525">
                <a:solidFill>
                  <a:srgbClr val="000000"/>
                </a:solidFill>
                <a:miter lim="800000"/>
                <a:headEnd/>
                <a:tailEnd/>
              </a:ln>
            </p:spPr>
            <p:txBody>
              <a:bodyPr rot="10800000" vert="eaVert">
                <a:prstTxWarp prst="textNoShape">
                  <a:avLst/>
                </a:prstTxWarp>
              </a:bodyPr>
              <a:lstStyle/>
              <a:p>
                <a:endParaRPr lang="en-US"/>
              </a:p>
            </p:txBody>
          </p:sp>
          <p:sp>
            <p:nvSpPr>
              <p:cNvPr id="88079" name="AutoShape 27"/>
              <p:cNvSpPr>
                <a:spLocks noChangeAspect="1" noChangeArrowheads="1"/>
              </p:cNvSpPr>
              <p:nvPr/>
            </p:nvSpPr>
            <p:spPr bwMode="auto">
              <a:xfrm rot="5400000">
                <a:off x="4138" y="2091"/>
                <a:ext cx="103" cy="103"/>
              </a:xfrm>
              <a:prstGeom prst="flowChartOnlineStorage">
                <a:avLst/>
              </a:prstGeom>
              <a:solidFill>
                <a:schemeClr val="accent1"/>
              </a:solidFill>
              <a:ln w="9525">
                <a:solidFill>
                  <a:srgbClr val="000000"/>
                </a:solidFill>
                <a:miter lim="800000"/>
                <a:headEnd/>
                <a:tailEnd/>
              </a:ln>
            </p:spPr>
            <p:txBody>
              <a:bodyPr rot="10800000" vert="eaVert">
                <a:prstTxWarp prst="textNoShape">
                  <a:avLst/>
                </a:prstTxWarp>
              </a:bodyPr>
              <a:lstStyle/>
              <a:p>
                <a:endParaRPr lang="en-US"/>
              </a:p>
            </p:txBody>
          </p:sp>
          <p:grpSp>
            <p:nvGrpSpPr>
              <p:cNvPr id="30" name="Group 28"/>
              <p:cNvGrpSpPr>
                <a:grpSpLocks/>
              </p:cNvGrpSpPr>
              <p:nvPr/>
            </p:nvGrpSpPr>
            <p:grpSpPr bwMode="auto">
              <a:xfrm>
                <a:off x="3911" y="2118"/>
                <a:ext cx="395" cy="213"/>
                <a:chOff x="3952" y="1338"/>
                <a:chExt cx="395" cy="213"/>
              </a:xfrm>
            </p:grpSpPr>
            <p:grpSp>
              <p:nvGrpSpPr>
                <p:cNvPr id="31" name="Group 29"/>
                <p:cNvGrpSpPr>
                  <a:grpSpLocks/>
                </p:cNvGrpSpPr>
                <p:nvPr/>
              </p:nvGrpSpPr>
              <p:grpSpPr bwMode="auto">
                <a:xfrm>
                  <a:off x="3952" y="1338"/>
                  <a:ext cx="171" cy="213"/>
                  <a:chOff x="3952" y="1338"/>
                  <a:chExt cx="171" cy="213"/>
                </a:xfrm>
              </p:grpSpPr>
              <p:sp>
                <p:nvSpPr>
                  <p:cNvPr id="88093" name="Text Box 30"/>
                  <p:cNvSpPr txBox="1">
                    <a:spLocks noChangeAspect="1" noChangeArrowheads="1"/>
                  </p:cNvSpPr>
                  <p:nvPr/>
                </p:nvSpPr>
                <p:spPr bwMode="auto">
                  <a:xfrm>
                    <a:off x="3952" y="1441"/>
                    <a:ext cx="171" cy="110"/>
                  </a:xfrm>
                  <a:prstGeom prst="rect">
                    <a:avLst/>
                  </a:prstGeom>
                  <a:noFill/>
                  <a:ln w="9525">
                    <a:noFill/>
                    <a:miter lim="800000"/>
                    <a:headEnd/>
                    <a:tailEnd/>
                  </a:ln>
                </p:spPr>
                <p:txBody>
                  <a:bodyPr lIns="0" tIns="0" rIns="0" bIns="0">
                    <a:prstTxWarp prst="textNoShape">
                      <a:avLst/>
                    </a:prstTxWarp>
                  </a:bodyPr>
                  <a:lstStyle/>
                  <a:p>
                    <a:pPr eaLnBrk="1" hangingPunct="1"/>
                    <a:r>
                      <a:rPr lang="en-US" sz="1400" b="1">
                        <a:solidFill>
                          <a:srgbClr val="000099"/>
                        </a:solidFill>
                        <a:latin typeface="Helvetica" charset="0"/>
                      </a:rPr>
                      <a:t>C E</a:t>
                    </a:r>
                  </a:p>
                </p:txBody>
              </p:sp>
              <p:sp>
                <p:nvSpPr>
                  <p:cNvPr id="88094" name="AutoShape 31"/>
                  <p:cNvSpPr>
                    <a:spLocks noChangeAspect="1" noChangeArrowheads="1"/>
                  </p:cNvSpPr>
                  <p:nvPr/>
                </p:nvSpPr>
                <p:spPr bwMode="auto">
                  <a:xfrm>
                    <a:off x="3974" y="1338"/>
                    <a:ext cx="102"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6 w 21600"/>
                      <a:gd name="T25" fmla="*/ 3146 h 21600"/>
                      <a:gd name="T26" fmla="*/ 1842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grpSp>
              <p:nvGrpSpPr>
                <p:cNvPr id="230496" name="Group 32"/>
                <p:cNvGrpSpPr>
                  <a:grpSpLocks/>
                </p:cNvGrpSpPr>
                <p:nvPr/>
              </p:nvGrpSpPr>
              <p:grpSpPr bwMode="auto">
                <a:xfrm>
                  <a:off x="4175" y="1338"/>
                  <a:ext cx="172" cy="213"/>
                  <a:chOff x="4175" y="1338"/>
                  <a:chExt cx="172" cy="213"/>
                </a:xfrm>
              </p:grpSpPr>
              <p:sp>
                <p:nvSpPr>
                  <p:cNvPr id="88091" name="Text Box 33"/>
                  <p:cNvSpPr txBox="1">
                    <a:spLocks noChangeAspect="1" noChangeArrowheads="1"/>
                  </p:cNvSpPr>
                  <p:nvPr/>
                </p:nvSpPr>
                <p:spPr bwMode="auto">
                  <a:xfrm>
                    <a:off x="4175" y="1441"/>
                    <a:ext cx="172" cy="110"/>
                  </a:xfrm>
                  <a:prstGeom prst="rect">
                    <a:avLst/>
                  </a:prstGeom>
                  <a:noFill/>
                  <a:ln w="9525">
                    <a:noFill/>
                    <a:miter lim="800000"/>
                    <a:headEnd/>
                    <a:tailEnd/>
                  </a:ln>
                </p:spPr>
                <p:txBody>
                  <a:bodyPr lIns="0" tIns="0" rIns="0" bIns="0">
                    <a:prstTxWarp prst="textNoShape">
                      <a:avLst/>
                    </a:prstTxWarp>
                  </a:bodyPr>
                  <a:lstStyle/>
                  <a:p>
                    <a:pPr eaLnBrk="1" hangingPunct="1"/>
                    <a:r>
                      <a:rPr lang="en-US" sz="1400" b="1">
                        <a:solidFill>
                          <a:srgbClr val="000099"/>
                        </a:solidFill>
                        <a:latin typeface="Helvetica" charset="0"/>
                      </a:rPr>
                      <a:t>CE</a:t>
                    </a:r>
                  </a:p>
                </p:txBody>
              </p:sp>
              <p:sp>
                <p:nvSpPr>
                  <p:cNvPr id="88092" name="AutoShape 34"/>
                  <p:cNvSpPr>
                    <a:spLocks noChangeAspect="1" noChangeArrowheads="1"/>
                  </p:cNvSpPr>
                  <p:nvPr/>
                </p:nvSpPr>
                <p:spPr bwMode="auto">
                  <a:xfrm>
                    <a:off x="4197" y="1338"/>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grpSp>
          <p:grpSp>
            <p:nvGrpSpPr>
              <p:cNvPr id="230497" name="Group 38"/>
              <p:cNvGrpSpPr>
                <a:grpSpLocks/>
              </p:cNvGrpSpPr>
              <p:nvPr/>
            </p:nvGrpSpPr>
            <p:grpSpPr bwMode="auto">
              <a:xfrm>
                <a:off x="3829" y="1816"/>
                <a:ext cx="594" cy="316"/>
                <a:chOff x="3870" y="1776"/>
                <a:chExt cx="594" cy="316"/>
              </a:xfrm>
            </p:grpSpPr>
            <p:grpSp>
              <p:nvGrpSpPr>
                <p:cNvPr id="230498" name="Group 39"/>
                <p:cNvGrpSpPr>
                  <a:grpSpLocks noChangeAspect="1"/>
                </p:cNvGrpSpPr>
                <p:nvPr/>
              </p:nvGrpSpPr>
              <p:grpSpPr bwMode="auto">
                <a:xfrm>
                  <a:off x="3870" y="1948"/>
                  <a:ext cx="432" cy="144"/>
                  <a:chOff x="3870" y="1208"/>
                  <a:chExt cx="309" cy="103"/>
                </a:xfrm>
              </p:grpSpPr>
              <p:sp>
                <p:nvSpPr>
                  <p:cNvPr id="88086" name="AutoShape 40" descr="Small grid"/>
                  <p:cNvSpPr>
                    <a:spLocks noChangeAspect="1" noChangeArrowheads="1"/>
                  </p:cNvSpPr>
                  <p:nvPr/>
                </p:nvSpPr>
                <p:spPr bwMode="auto">
                  <a:xfrm>
                    <a:off x="4076" y="1208"/>
                    <a:ext cx="103" cy="103"/>
                  </a:xfrm>
                  <a:prstGeom prst="flowChartDecision">
                    <a:avLst/>
                  </a:prstGeom>
                  <a:pattFill prst="smGrid">
                    <a:fgClr>
                      <a:srgbClr val="FF0000"/>
                    </a:fgClr>
                    <a:bgClr>
                      <a:srgbClr val="FFFFFF"/>
                    </a:bgClr>
                  </a:pattFill>
                  <a:ln w="9525">
                    <a:solidFill>
                      <a:srgbClr val="000000"/>
                    </a:solidFill>
                    <a:miter lim="800000"/>
                    <a:headEnd/>
                    <a:tailEnd/>
                  </a:ln>
                </p:spPr>
                <p:txBody>
                  <a:bodyPr>
                    <a:prstTxWarp prst="textNoShape">
                      <a:avLst/>
                    </a:prstTxWarp>
                  </a:bodyPr>
                  <a:lstStyle/>
                  <a:p>
                    <a:endParaRPr lang="en-US"/>
                  </a:p>
                </p:txBody>
              </p:sp>
              <p:sp>
                <p:nvSpPr>
                  <p:cNvPr id="88087" name="AutoShape 41" descr="Small grid"/>
                  <p:cNvSpPr>
                    <a:spLocks noChangeAspect="1" noChangeArrowheads="1"/>
                  </p:cNvSpPr>
                  <p:nvPr/>
                </p:nvSpPr>
                <p:spPr bwMode="auto">
                  <a:xfrm>
                    <a:off x="3973" y="1208"/>
                    <a:ext cx="103" cy="103"/>
                  </a:xfrm>
                  <a:prstGeom prst="flowChartDecision">
                    <a:avLst/>
                  </a:prstGeom>
                  <a:pattFill prst="smGrid">
                    <a:fgClr>
                      <a:srgbClr val="FF0000"/>
                    </a:fgClr>
                    <a:bgClr>
                      <a:srgbClr val="FFFFFF"/>
                    </a:bgClr>
                  </a:pattFill>
                  <a:ln w="9525">
                    <a:solidFill>
                      <a:srgbClr val="000000"/>
                    </a:solidFill>
                    <a:miter lim="800000"/>
                    <a:headEnd/>
                    <a:tailEnd/>
                  </a:ln>
                </p:spPr>
                <p:txBody>
                  <a:bodyPr>
                    <a:prstTxWarp prst="textNoShape">
                      <a:avLst/>
                    </a:prstTxWarp>
                  </a:bodyPr>
                  <a:lstStyle/>
                  <a:p>
                    <a:endParaRPr lang="en-US"/>
                  </a:p>
                </p:txBody>
              </p:sp>
              <p:sp>
                <p:nvSpPr>
                  <p:cNvPr id="88088" name="AutoShape 42" descr="Small grid"/>
                  <p:cNvSpPr>
                    <a:spLocks noChangeAspect="1" noChangeArrowheads="1"/>
                  </p:cNvSpPr>
                  <p:nvPr/>
                </p:nvSpPr>
                <p:spPr bwMode="auto">
                  <a:xfrm>
                    <a:off x="3870" y="1208"/>
                    <a:ext cx="103" cy="103"/>
                  </a:xfrm>
                  <a:prstGeom prst="flowChartDecision">
                    <a:avLst/>
                  </a:prstGeom>
                  <a:pattFill prst="smGrid">
                    <a:fgClr>
                      <a:srgbClr val="FF0000"/>
                    </a:fgClr>
                    <a:bgClr>
                      <a:srgbClr val="FFFFFF"/>
                    </a:bgClr>
                  </a:pattFill>
                  <a:ln w="9525">
                    <a:solidFill>
                      <a:srgbClr val="000000"/>
                    </a:solidFill>
                    <a:miter lim="800000"/>
                    <a:headEnd/>
                    <a:tailEnd/>
                  </a:ln>
                </p:spPr>
                <p:txBody>
                  <a:bodyPr>
                    <a:prstTxWarp prst="textNoShape">
                      <a:avLst/>
                    </a:prstTxWarp>
                  </a:bodyPr>
                  <a:lstStyle/>
                  <a:p>
                    <a:endParaRPr lang="en-US"/>
                  </a:p>
                </p:txBody>
              </p:sp>
            </p:grpSp>
            <p:sp>
              <p:nvSpPr>
                <p:cNvPr id="88083" name="AutoShape 43" descr="Small grid"/>
                <p:cNvSpPr>
                  <a:spLocks noChangeAspect="1" noChangeArrowheads="1"/>
                </p:cNvSpPr>
                <p:nvPr/>
              </p:nvSpPr>
              <p:spPr bwMode="auto">
                <a:xfrm>
                  <a:off x="4320" y="1776"/>
                  <a:ext cx="144" cy="144"/>
                </a:xfrm>
                <a:prstGeom prst="flowChartDecision">
                  <a:avLst/>
                </a:prstGeom>
                <a:pattFill prst="smGrid">
                  <a:fgClr>
                    <a:srgbClr val="FF0000"/>
                  </a:fgClr>
                  <a:bgClr>
                    <a:srgbClr val="FFFFFF"/>
                  </a:bgClr>
                </a:pattFill>
                <a:ln w="9525">
                  <a:solidFill>
                    <a:srgbClr val="000000"/>
                  </a:solidFill>
                  <a:miter lim="800000"/>
                  <a:headEnd/>
                  <a:tailEnd/>
                </a:ln>
              </p:spPr>
              <p:txBody>
                <a:bodyPr>
                  <a:prstTxWarp prst="textNoShape">
                    <a:avLst/>
                  </a:prstTxWarp>
                </a:bodyPr>
                <a:lstStyle/>
                <a:p>
                  <a:endParaRPr lang="en-US"/>
                </a:p>
              </p:txBody>
            </p:sp>
            <p:sp>
              <p:nvSpPr>
                <p:cNvPr id="88084" name="AutoShape 44" descr="Small grid"/>
                <p:cNvSpPr>
                  <a:spLocks noChangeAspect="1" noChangeArrowheads="1"/>
                </p:cNvSpPr>
                <p:nvPr/>
              </p:nvSpPr>
              <p:spPr bwMode="auto">
                <a:xfrm>
                  <a:off x="4110" y="1776"/>
                  <a:ext cx="144" cy="144"/>
                </a:xfrm>
                <a:prstGeom prst="flowChartDecision">
                  <a:avLst/>
                </a:prstGeom>
                <a:pattFill prst="smGrid">
                  <a:fgClr>
                    <a:srgbClr val="FF0000"/>
                  </a:fgClr>
                  <a:bgClr>
                    <a:srgbClr val="FFFFFF"/>
                  </a:bgClr>
                </a:pattFill>
                <a:ln w="9525">
                  <a:solidFill>
                    <a:srgbClr val="000000"/>
                  </a:solidFill>
                  <a:miter lim="800000"/>
                  <a:headEnd/>
                  <a:tailEnd/>
                </a:ln>
              </p:spPr>
              <p:txBody>
                <a:bodyPr>
                  <a:prstTxWarp prst="textNoShape">
                    <a:avLst/>
                  </a:prstTxWarp>
                </a:bodyPr>
                <a:lstStyle/>
                <a:p>
                  <a:endParaRPr lang="en-US"/>
                </a:p>
              </p:txBody>
            </p:sp>
            <p:sp>
              <p:nvSpPr>
                <p:cNvPr id="88085" name="AutoShape 45" descr="Small grid"/>
                <p:cNvSpPr>
                  <a:spLocks noChangeAspect="1" noChangeArrowheads="1"/>
                </p:cNvSpPr>
                <p:nvPr/>
              </p:nvSpPr>
              <p:spPr bwMode="auto">
                <a:xfrm>
                  <a:off x="3888" y="1776"/>
                  <a:ext cx="144" cy="144"/>
                </a:xfrm>
                <a:prstGeom prst="flowChartDecision">
                  <a:avLst/>
                </a:prstGeom>
                <a:pattFill prst="smGrid">
                  <a:fgClr>
                    <a:srgbClr val="FF0000"/>
                  </a:fgClr>
                  <a:bgClr>
                    <a:srgbClr val="FFFFFF"/>
                  </a:bgClr>
                </a:pattFill>
                <a:ln w="9525">
                  <a:solidFill>
                    <a:srgbClr val="000000"/>
                  </a:solidFill>
                  <a:miter lim="800000"/>
                  <a:headEnd/>
                  <a:tailEnd/>
                </a:ln>
              </p:spPr>
              <p:txBody>
                <a:bodyPr>
                  <a:prstTxWarp prst="textNoShape">
                    <a:avLst/>
                  </a:prstTxWarp>
                </a:bodyPr>
                <a:lstStyle/>
                <a:p>
                  <a:endParaRPr lang="en-US"/>
                </a:p>
              </p:txBody>
            </p:sp>
          </p:grpSp>
        </p:grpSp>
      </p:grpSp>
      <p:sp>
        <p:nvSpPr>
          <p:cNvPr id="119" name="Slide Number Placeholder 118"/>
          <p:cNvSpPr>
            <a:spLocks noGrp="1"/>
          </p:cNvSpPr>
          <p:nvPr>
            <p:ph type="sldNum" sz="quarter" idx="12"/>
          </p:nvPr>
        </p:nvSpPr>
        <p:spPr/>
        <p:txBody>
          <a:bodyPr/>
          <a:lstStyle/>
          <a:p>
            <a:fld id="{F8128ADE-1789-334C-8D53-6A8066880BAB}" type="slidenum">
              <a:rPr/>
              <a:pPr/>
              <a:t>12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1506538" y="228600"/>
            <a:ext cx="7527925" cy="5761038"/>
            <a:chOff x="1045" y="144"/>
            <a:chExt cx="4742" cy="3629"/>
          </a:xfrm>
        </p:grpSpPr>
        <p:sp>
          <p:nvSpPr>
            <p:cNvPr id="90219" name="Rectangle 217"/>
            <p:cNvSpPr>
              <a:spLocks noChangeArrowheads="1"/>
            </p:cNvSpPr>
            <p:nvPr/>
          </p:nvSpPr>
          <p:spPr bwMode="auto">
            <a:xfrm>
              <a:off x="1045" y="144"/>
              <a:ext cx="3881" cy="480"/>
            </a:xfrm>
            <a:prstGeom prst="rect">
              <a:avLst/>
            </a:prstGeom>
            <a:noFill/>
            <a:ln w="9525">
              <a:noFill/>
              <a:miter lim="800000"/>
              <a:headEnd/>
              <a:tailEnd/>
            </a:ln>
          </p:spPr>
          <p:txBody>
            <a:bodyPr wrap="none">
              <a:prstTxWarp prst="textNoShape">
                <a:avLst/>
              </a:prstTxWarp>
              <a:spAutoFit/>
            </a:bodyPr>
            <a:lstStyle/>
            <a:p>
              <a:pPr algn="ctr"/>
              <a:r>
                <a:rPr lang="en-US" sz="2200" b="1">
                  <a:solidFill>
                    <a:srgbClr val="0000FF"/>
                  </a:solidFill>
                  <a:latin typeface="Arial"/>
                  <a:ea typeface="Times New Roman" charset="0"/>
                  <a:cs typeface="Arial"/>
                </a:rPr>
                <a:t>Lipoprotein lipase metabolizes chylomicrons</a:t>
              </a:r>
            </a:p>
            <a:p>
              <a:pPr algn="ctr"/>
              <a:r>
                <a:rPr lang="en-US" sz="2200" b="1">
                  <a:solidFill>
                    <a:srgbClr val="0000FF"/>
                  </a:solidFill>
                  <a:latin typeface="Arial"/>
                  <a:ea typeface="Times New Roman" charset="0"/>
                  <a:cs typeface="Arial"/>
                </a:rPr>
                <a:t> on the cell surface of non-hepatic tissues</a:t>
              </a:r>
              <a:endParaRPr lang="en-US" b="1">
                <a:solidFill>
                  <a:srgbClr val="0000FF"/>
                </a:solidFill>
                <a:latin typeface="Arial"/>
                <a:ea typeface="Times New Roman" charset="0"/>
                <a:cs typeface="Arial"/>
              </a:endParaRPr>
            </a:p>
          </p:txBody>
        </p:sp>
        <p:grpSp>
          <p:nvGrpSpPr>
            <p:cNvPr id="3" name="Group 262"/>
            <p:cNvGrpSpPr>
              <a:grpSpLocks/>
            </p:cNvGrpSpPr>
            <p:nvPr/>
          </p:nvGrpSpPr>
          <p:grpSpPr bwMode="auto">
            <a:xfrm>
              <a:off x="1915" y="1152"/>
              <a:ext cx="1518" cy="1504"/>
              <a:chOff x="1831" y="1152"/>
              <a:chExt cx="1518" cy="1504"/>
            </a:xfrm>
          </p:grpSpPr>
          <p:sp>
            <p:nvSpPr>
              <p:cNvPr id="90234" name="Oval 75"/>
              <p:cNvSpPr>
                <a:spLocks noChangeAspect="1" noChangeArrowheads="1"/>
              </p:cNvSpPr>
              <p:nvPr/>
            </p:nvSpPr>
            <p:spPr bwMode="auto">
              <a:xfrm>
                <a:off x="1971" y="1278"/>
                <a:ext cx="446" cy="446"/>
              </a:xfrm>
              <a:prstGeom prst="ellipse">
                <a:avLst/>
              </a:prstGeom>
              <a:solidFill>
                <a:srgbClr val="F8F8F8"/>
              </a:solidFill>
              <a:ln w="9525">
                <a:noFill/>
                <a:round/>
                <a:headEnd/>
                <a:tailEnd/>
              </a:ln>
            </p:spPr>
            <p:txBody>
              <a:bodyPr>
                <a:prstTxWarp prst="textNoShape">
                  <a:avLst/>
                </a:prstTxWarp>
              </a:bodyPr>
              <a:lstStyle/>
              <a:p>
                <a:endParaRPr lang="en-US"/>
              </a:p>
            </p:txBody>
          </p:sp>
          <p:sp>
            <p:nvSpPr>
              <p:cNvPr id="90235" name="Oval 76"/>
              <p:cNvSpPr>
                <a:spLocks noChangeAspect="1" noChangeArrowheads="1"/>
              </p:cNvSpPr>
              <p:nvPr/>
            </p:nvSpPr>
            <p:spPr bwMode="auto">
              <a:xfrm>
                <a:off x="2087" y="1394"/>
                <a:ext cx="223" cy="223"/>
              </a:xfrm>
              <a:prstGeom prst="ellipse">
                <a:avLst/>
              </a:prstGeom>
              <a:solidFill>
                <a:srgbClr val="FCFCFC"/>
              </a:solidFill>
              <a:ln w="28575">
                <a:solidFill>
                  <a:srgbClr val="000000"/>
                </a:solidFill>
                <a:round/>
                <a:headEnd/>
                <a:tailEnd/>
              </a:ln>
            </p:spPr>
            <p:txBody>
              <a:bodyPr>
                <a:prstTxWarp prst="textNoShape">
                  <a:avLst/>
                </a:prstTxWarp>
              </a:bodyPr>
              <a:lstStyle/>
              <a:p>
                <a:endParaRPr lang="en-US"/>
              </a:p>
            </p:txBody>
          </p:sp>
          <p:sp>
            <p:nvSpPr>
              <p:cNvPr id="90236" name="Oval 77"/>
              <p:cNvSpPr>
                <a:spLocks noChangeAspect="1" noChangeArrowheads="1"/>
              </p:cNvSpPr>
              <p:nvPr/>
            </p:nvSpPr>
            <p:spPr bwMode="auto">
              <a:xfrm>
                <a:off x="2106" y="1413"/>
                <a:ext cx="175" cy="175"/>
              </a:xfrm>
              <a:prstGeom prst="ellipse">
                <a:avLst/>
              </a:prstGeom>
              <a:solidFill>
                <a:srgbClr val="FDFDFD"/>
              </a:solidFill>
              <a:ln w="28575">
                <a:solidFill>
                  <a:srgbClr val="000000"/>
                </a:solidFill>
                <a:round/>
                <a:headEnd/>
                <a:tailEnd/>
              </a:ln>
            </p:spPr>
            <p:txBody>
              <a:bodyPr>
                <a:prstTxWarp prst="textNoShape">
                  <a:avLst/>
                </a:prstTxWarp>
              </a:bodyPr>
              <a:lstStyle/>
              <a:p>
                <a:endParaRPr lang="en-US"/>
              </a:p>
            </p:txBody>
          </p:sp>
          <p:sp>
            <p:nvSpPr>
              <p:cNvPr id="90237" name="Oval 78"/>
              <p:cNvSpPr>
                <a:spLocks noChangeAspect="1" noChangeArrowheads="1"/>
              </p:cNvSpPr>
              <p:nvPr/>
            </p:nvSpPr>
            <p:spPr bwMode="auto">
              <a:xfrm>
                <a:off x="2126" y="1432"/>
                <a:ext cx="136" cy="137"/>
              </a:xfrm>
              <a:prstGeom prst="ellipse">
                <a:avLst/>
              </a:prstGeom>
              <a:solidFill>
                <a:srgbClr val="FEFEFE"/>
              </a:solidFill>
              <a:ln w="28575">
                <a:solidFill>
                  <a:srgbClr val="000000"/>
                </a:solidFill>
                <a:round/>
                <a:headEnd/>
                <a:tailEnd/>
              </a:ln>
            </p:spPr>
            <p:txBody>
              <a:bodyPr>
                <a:prstTxWarp prst="textNoShape">
                  <a:avLst/>
                </a:prstTxWarp>
              </a:bodyPr>
              <a:lstStyle/>
              <a:p>
                <a:endParaRPr lang="en-US"/>
              </a:p>
            </p:txBody>
          </p:sp>
          <p:sp>
            <p:nvSpPr>
              <p:cNvPr id="232527" name="Freeform 79"/>
              <p:cNvSpPr>
                <a:spLocks noChangeAspect="1"/>
              </p:cNvSpPr>
              <p:nvPr/>
            </p:nvSpPr>
            <p:spPr bwMode="auto">
              <a:xfrm>
                <a:off x="1846" y="1152"/>
                <a:ext cx="1503" cy="1504"/>
              </a:xfrm>
              <a:custGeom>
                <a:avLst/>
                <a:gdLst>
                  <a:gd name="T0" fmla="*/ 0 w 2834"/>
                  <a:gd name="T1" fmla="*/ 1427 h 2836"/>
                  <a:gd name="T2" fmla="*/ 18 w 2834"/>
                  <a:gd name="T3" fmla="*/ 1134 h 2836"/>
                  <a:gd name="T4" fmla="*/ 109 w 2834"/>
                  <a:gd name="T5" fmla="*/ 860 h 2836"/>
                  <a:gd name="T6" fmla="*/ 237 w 2834"/>
                  <a:gd name="T7" fmla="*/ 622 h 2836"/>
                  <a:gd name="T8" fmla="*/ 402 w 2834"/>
                  <a:gd name="T9" fmla="*/ 421 h 2836"/>
                  <a:gd name="T10" fmla="*/ 622 w 2834"/>
                  <a:gd name="T11" fmla="*/ 238 h 2836"/>
                  <a:gd name="T12" fmla="*/ 859 w 2834"/>
                  <a:gd name="T13" fmla="*/ 110 h 2836"/>
                  <a:gd name="T14" fmla="*/ 1115 w 2834"/>
                  <a:gd name="T15" fmla="*/ 37 h 2836"/>
                  <a:gd name="T16" fmla="*/ 1408 w 2834"/>
                  <a:gd name="T17" fmla="*/ 0 h 2836"/>
                  <a:gd name="T18" fmla="*/ 1701 w 2834"/>
                  <a:gd name="T19" fmla="*/ 37 h 2836"/>
                  <a:gd name="T20" fmla="*/ 1957 w 2834"/>
                  <a:gd name="T21" fmla="*/ 110 h 2836"/>
                  <a:gd name="T22" fmla="*/ 2194 w 2834"/>
                  <a:gd name="T23" fmla="*/ 238 h 2836"/>
                  <a:gd name="T24" fmla="*/ 2414 w 2834"/>
                  <a:gd name="T25" fmla="*/ 421 h 2836"/>
                  <a:gd name="T26" fmla="*/ 2578 w 2834"/>
                  <a:gd name="T27" fmla="*/ 622 h 2836"/>
                  <a:gd name="T28" fmla="*/ 2706 w 2834"/>
                  <a:gd name="T29" fmla="*/ 860 h 2836"/>
                  <a:gd name="T30" fmla="*/ 2798 w 2834"/>
                  <a:gd name="T31" fmla="*/ 1134 h 2836"/>
                  <a:gd name="T32" fmla="*/ 2834 w 2834"/>
                  <a:gd name="T33" fmla="*/ 1427 h 2836"/>
                  <a:gd name="T34" fmla="*/ 2798 w 2834"/>
                  <a:gd name="T35" fmla="*/ 1701 h 2836"/>
                  <a:gd name="T36" fmla="*/ 2706 w 2834"/>
                  <a:gd name="T37" fmla="*/ 1976 h 2836"/>
                  <a:gd name="T38" fmla="*/ 2578 w 2834"/>
                  <a:gd name="T39" fmla="*/ 2214 h 2836"/>
                  <a:gd name="T40" fmla="*/ 2414 w 2834"/>
                  <a:gd name="T41" fmla="*/ 2415 h 2836"/>
                  <a:gd name="T42" fmla="*/ 2194 w 2834"/>
                  <a:gd name="T43" fmla="*/ 2598 h 2836"/>
                  <a:gd name="T44" fmla="*/ 1957 w 2834"/>
                  <a:gd name="T45" fmla="*/ 2726 h 2836"/>
                  <a:gd name="T46" fmla="*/ 1701 w 2834"/>
                  <a:gd name="T47" fmla="*/ 2799 h 2836"/>
                  <a:gd name="T48" fmla="*/ 1408 w 2834"/>
                  <a:gd name="T49" fmla="*/ 2836 h 2836"/>
                  <a:gd name="T50" fmla="*/ 1115 w 2834"/>
                  <a:gd name="T51" fmla="*/ 2799 h 2836"/>
                  <a:gd name="T52" fmla="*/ 859 w 2834"/>
                  <a:gd name="T53" fmla="*/ 2726 h 2836"/>
                  <a:gd name="T54" fmla="*/ 622 w 2834"/>
                  <a:gd name="T55" fmla="*/ 2598 h 2836"/>
                  <a:gd name="T56" fmla="*/ 402 w 2834"/>
                  <a:gd name="T57" fmla="*/ 2415 h 2836"/>
                  <a:gd name="T58" fmla="*/ 237 w 2834"/>
                  <a:gd name="T59" fmla="*/ 2214 h 2836"/>
                  <a:gd name="T60" fmla="*/ 109 w 2834"/>
                  <a:gd name="T61" fmla="*/ 1976 h 2836"/>
                  <a:gd name="T62" fmla="*/ 18 w 2834"/>
                  <a:gd name="T63" fmla="*/ 1701 h 2836"/>
                  <a:gd name="T64" fmla="*/ 0 w 2834"/>
                  <a:gd name="T65" fmla="*/ 1427 h 28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834"/>
                  <a:gd name="T100" fmla="*/ 0 h 2836"/>
                  <a:gd name="T101" fmla="*/ 2834 w 2834"/>
                  <a:gd name="T102" fmla="*/ 2836 h 28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834" h="2836">
                    <a:moveTo>
                      <a:pt x="0" y="1427"/>
                    </a:moveTo>
                    <a:lnTo>
                      <a:pt x="18" y="1134"/>
                    </a:lnTo>
                    <a:lnTo>
                      <a:pt x="109" y="860"/>
                    </a:lnTo>
                    <a:lnTo>
                      <a:pt x="237" y="622"/>
                    </a:lnTo>
                    <a:lnTo>
                      <a:pt x="402" y="421"/>
                    </a:lnTo>
                    <a:lnTo>
                      <a:pt x="622" y="238"/>
                    </a:lnTo>
                    <a:lnTo>
                      <a:pt x="859" y="110"/>
                    </a:lnTo>
                    <a:lnTo>
                      <a:pt x="1115" y="37"/>
                    </a:lnTo>
                    <a:lnTo>
                      <a:pt x="1408" y="0"/>
                    </a:lnTo>
                    <a:lnTo>
                      <a:pt x="1701" y="37"/>
                    </a:lnTo>
                    <a:lnTo>
                      <a:pt x="1957" y="110"/>
                    </a:lnTo>
                    <a:lnTo>
                      <a:pt x="2194" y="238"/>
                    </a:lnTo>
                    <a:lnTo>
                      <a:pt x="2414" y="421"/>
                    </a:lnTo>
                    <a:lnTo>
                      <a:pt x="2578" y="622"/>
                    </a:lnTo>
                    <a:lnTo>
                      <a:pt x="2706" y="860"/>
                    </a:lnTo>
                    <a:lnTo>
                      <a:pt x="2798" y="1134"/>
                    </a:lnTo>
                    <a:lnTo>
                      <a:pt x="2834" y="1427"/>
                    </a:lnTo>
                    <a:lnTo>
                      <a:pt x="2798" y="1701"/>
                    </a:lnTo>
                    <a:lnTo>
                      <a:pt x="2706" y="1976"/>
                    </a:lnTo>
                    <a:lnTo>
                      <a:pt x="2578" y="2214"/>
                    </a:lnTo>
                    <a:lnTo>
                      <a:pt x="2414" y="2415"/>
                    </a:lnTo>
                    <a:lnTo>
                      <a:pt x="2194" y="2598"/>
                    </a:lnTo>
                    <a:lnTo>
                      <a:pt x="1957" y="2726"/>
                    </a:lnTo>
                    <a:lnTo>
                      <a:pt x="1701" y="2799"/>
                    </a:lnTo>
                    <a:lnTo>
                      <a:pt x="1408" y="2836"/>
                    </a:lnTo>
                    <a:lnTo>
                      <a:pt x="1115" y="2799"/>
                    </a:lnTo>
                    <a:lnTo>
                      <a:pt x="859" y="2726"/>
                    </a:lnTo>
                    <a:lnTo>
                      <a:pt x="622" y="2598"/>
                    </a:lnTo>
                    <a:lnTo>
                      <a:pt x="402" y="2415"/>
                    </a:lnTo>
                    <a:lnTo>
                      <a:pt x="237" y="2214"/>
                    </a:lnTo>
                    <a:lnTo>
                      <a:pt x="109" y="1976"/>
                    </a:lnTo>
                    <a:lnTo>
                      <a:pt x="18" y="1701"/>
                    </a:lnTo>
                    <a:lnTo>
                      <a:pt x="0" y="1427"/>
                    </a:lnTo>
                    <a:close/>
                  </a:path>
                </a:pathLst>
              </a:custGeom>
              <a:solidFill>
                <a:srgbClr val="FFFF6B"/>
              </a:solidFill>
              <a:ln w="11430">
                <a:solidFill>
                  <a:srgbClr val="000000"/>
                </a:solidFill>
                <a:round/>
                <a:headEnd/>
                <a:tailEnd/>
              </a:ln>
              <a:effectLst>
                <a:outerShdw blurRad="63500" dist="107763" dir="18900000" algn="ctr" rotWithShape="0">
                  <a:srgbClr val="000000">
                    <a:alpha val="50000"/>
                  </a:srgbClr>
                </a:outerShdw>
              </a:effectLst>
            </p:spPr>
            <p:txBody>
              <a:bodyPr>
                <a:prstTxWarp prst="textNoShape">
                  <a:avLst/>
                </a:prstTxWarp>
              </a:bodyPr>
              <a:lstStyle/>
              <a:p>
                <a:pPr>
                  <a:defRPr/>
                </a:pPr>
                <a:endParaRPr lang="en-US"/>
              </a:p>
            </p:txBody>
          </p:sp>
          <p:sp>
            <p:nvSpPr>
              <p:cNvPr id="90239" name="Oval 80"/>
              <p:cNvSpPr>
                <a:spLocks noChangeAspect="1" noChangeArrowheads="1"/>
              </p:cNvSpPr>
              <p:nvPr/>
            </p:nvSpPr>
            <p:spPr bwMode="auto">
              <a:xfrm>
                <a:off x="2320" y="1986"/>
                <a:ext cx="87" cy="87"/>
              </a:xfrm>
              <a:prstGeom prst="ellipse">
                <a:avLst/>
              </a:prstGeom>
              <a:solidFill>
                <a:srgbClr val="BFBFBF"/>
              </a:solidFill>
              <a:ln w="9525">
                <a:noFill/>
                <a:round/>
                <a:headEnd/>
                <a:tailEnd/>
              </a:ln>
            </p:spPr>
            <p:txBody>
              <a:bodyPr>
                <a:prstTxWarp prst="textNoShape">
                  <a:avLst/>
                </a:prstTxWarp>
              </a:bodyPr>
              <a:lstStyle/>
              <a:p>
                <a:endParaRPr lang="en-US"/>
              </a:p>
            </p:txBody>
          </p:sp>
          <p:sp>
            <p:nvSpPr>
              <p:cNvPr id="90240" name="Oval 81"/>
              <p:cNvSpPr>
                <a:spLocks noChangeAspect="1" noChangeArrowheads="1"/>
              </p:cNvSpPr>
              <p:nvPr/>
            </p:nvSpPr>
            <p:spPr bwMode="auto">
              <a:xfrm>
                <a:off x="2339" y="2005"/>
                <a:ext cx="39" cy="48"/>
              </a:xfrm>
              <a:prstGeom prst="ellipse">
                <a:avLst/>
              </a:prstGeom>
              <a:solidFill>
                <a:srgbClr val="FFFFFF"/>
              </a:solidFill>
              <a:ln w="9525">
                <a:noFill/>
                <a:round/>
                <a:headEnd/>
                <a:tailEnd/>
              </a:ln>
            </p:spPr>
            <p:txBody>
              <a:bodyPr>
                <a:prstTxWarp prst="textNoShape">
                  <a:avLst/>
                </a:prstTxWarp>
              </a:bodyPr>
              <a:lstStyle/>
              <a:p>
                <a:endParaRPr lang="en-US"/>
              </a:p>
            </p:txBody>
          </p:sp>
          <p:sp>
            <p:nvSpPr>
              <p:cNvPr id="90241" name="Oval 82"/>
              <p:cNvSpPr>
                <a:spLocks noChangeAspect="1" noChangeArrowheads="1"/>
              </p:cNvSpPr>
              <p:nvPr/>
            </p:nvSpPr>
            <p:spPr bwMode="auto">
              <a:xfrm>
                <a:off x="2834" y="2015"/>
                <a:ext cx="39" cy="48"/>
              </a:xfrm>
              <a:prstGeom prst="ellipse">
                <a:avLst/>
              </a:prstGeom>
              <a:solidFill>
                <a:srgbClr val="FFFFFF"/>
              </a:solidFill>
              <a:ln w="9525">
                <a:noFill/>
                <a:round/>
                <a:headEnd/>
                <a:tailEnd/>
              </a:ln>
            </p:spPr>
            <p:txBody>
              <a:bodyPr>
                <a:prstTxWarp prst="textNoShape">
                  <a:avLst/>
                </a:prstTxWarp>
              </a:bodyPr>
              <a:lstStyle/>
              <a:p>
                <a:endParaRPr lang="en-US"/>
              </a:p>
            </p:txBody>
          </p:sp>
          <p:grpSp>
            <p:nvGrpSpPr>
              <p:cNvPr id="4" name="Group 109"/>
              <p:cNvGrpSpPr>
                <a:grpSpLocks/>
              </p:cNvGrpSpPr>
              <p:nvPr/>
            </p:nvGrpSpPr>
            <p:grpSpPr bwMode="auto">
              <a:xfrm>
                <a:off x="1942" y="1784"/>
                <a:ext cx="97" cy="126"/>
                <a:chOff x="2110" y="849"/>
                <a:chExt cx="97" cy="126"/>
              </a:xfrm>
            </p:grpSpPr>
            <p:sp>
              <p:nvSpPr>
                <p:cNvPr id="90303" name="Freeform 110"/>
                <p:cNvSpPr>
                  <a:spLocks noChangeAspect="1"/>
                </p:cNvSpPr>
                <p:nvPr/>
              </p:nvSpPr>
              <p:spPr bwMode="auto">
                <a:xfrm>
                  <a:off x="2110" y="849"/>
                  <a:ext cx="97" cy="67"/>
                </a:xfrm>
                <a:custGeom>
                  <a:avLst/>
                  <a:gdLst>
                    <a:gd name="T0" fmla="*/ 1 w 183"/>
                    <a:gd name="T1" fmla="*/ 0 h 128"/>
                    <a:gd name="T2" fmla="*/ 1 w 183"/>
                    <a:gd name="T3" fmla="*/ 1 h 128"/>
                    <a:gd name="T4" fmla="*/ 0 w 183"/>
                    <a:gd name="T5" fmla="*/ 1 h 128"/>
                    <a:gd name="T6" fmla="*/ 0 w 183"/>
                    <a:gd name="T7" fmla="*/ 0 h 128"/>
                    <a:gd name="T8" fmla="*/ 0 60000 65536"/>
                    <a:gd name="T9" fmla="*/ 0 60000 65536"/>
                    <a:gd name="T10" fmla="*/ 0 60000 65536"/>
                    <a:gd name="T11" fmla="*/ 0 60000 65536"/>
                    <a:gd name="T12" fmla="*/ 0 w 183"/>
                    <a:gd name="T13" fmla="*/ 0 h 128"/>
                    <a:gd name="T14" fmla="*/ 183 w 183"/>
                    <a:gd name="T15" fmla="*/ 128 h 128"/>
                  </a:gdLst>
                  <a:ahLst/>
                  <a:cxnLst>
                    <a:cxn ang="T8">
                      <a:pos x="T0" y="T1"/>
                    </a:cxn>
                    <a:cxn ang="T9">
                      <a:pos x="T2" y="T3"/>
                    </a:cxn>
                    <a:cxn ang="T10">
                      <a:pos x="T4" y="T5"/>
                    </a:cxn>
                    <a:cxn ang="T11">
                      <a:pos x="T6" y="T7"/>
                    </a:cxn>
                  </a:cxnLst>
                  <a:rect l="T12" t="T13" r="T14" b="T15"/>
                  <a:pathLst>
                    <a:path w="183" h="128">
                      <a:moveTo>
                        <a:pt x="183" y="0"/>
                      </a:moveTo>
                      <a:lnTo>
                        <a:pt x="183" y="128"/>
                      </a:lnTo>
                      <a:lnTo>
                        <a:pt x="0" y="128"/>
                      </a:lnTo>
                      <a:lnTo>
                        <a:pt x="0" y="0"/>
                      </a:lnTo>
                    </a:path>
                  </a:pathLst>
                </a:custGeom>
                <a:noFill/>
                <a:ln w="28575">
                  <a:solidFill>
                    <a:srgbClr val="000000"/>
                  </a:solidFill>
                  <a:round/>
                  <a:headEnd/>
                  <a:tailEnd/>
                </a:ln>
              </p:spPr>
              <p:txBody>
                <a:bodyPr>
                  <a:prstTxWarp prst="textNoShape">
                    <a:avLst/>
                  </a:prstTxWarp>
                </a:bodyPr>
                <a:lstStyle/>
                <a:p>
                  <a:endParaRPr lang="en-US"/>
                </a:p>
              </p:txBody>
            </p:sp>
            <p:sp>
              <p:nvSpPr>
                <p:cNvPr id="90304" name="Line 111"/>
                <p:cNvSpPr>
                  <a:spLocks noChangeAspect="1" noChangeShapeType="1"/>
                </p:cNvSpPr>
                <p:nvPr/>
              </p:nvSpPr>
              <p:spPr bwMode="auto">
                <a:xfrm>
                  <a:off x="2158" y="916"/>
                  <a:ext cx="0" cy="59"/>
                </a:xfrm>
                <a:prstGeom prst="line">
                  <a:avLst/>
                </a:prstGeom>
                <a:noFill/>
                <a:ln w="28575">
                  <a:solidFill>
                    <a:srgbClr val="000000"/>
                  </a:solidFill>
                  <a:round/>
                  <a:headEnd/>
                  <a:tailEnd/>
                </a:ln>
              </p:spPr>
              <p:txBody>
                <a:bodyPr>
                  <a:prstTxWarp prst="textNoShape">
                    <a:avLst/>
                  </a:prstTxWarp>
                </a:bodyPr>
                <a:lstStyle/>
                <a:p>
                  <a:endParaRPr lang="en-US"/>
                </a:p>
              </p:txBody>
            </p:sp>
          </p:grpSp>
          <p:grpSp>
            <p:nvGrpSpPr>
              <p:cNvPr id="5" name="Group 112"/>
              <p:cNvGrpSpPr>
                <a:grpSpLocks/>
              </p:cNvGrpSpPr>
              <p:nvPr/>
            </p:nvGrpSpPr>
            <p:grpSpPr bwMode="auto">
              <a:xfrm>
                <a:off x="2598" y="1908"/>
                <a:ext cx="97" cy="136"/>
                <a:chOff x="2546" y="1227"/>
                <a:chExt cx="97" cy="136"/>
              </a:xfrm>
            </p:grpSpPr>
            <p:sp>
              <p:nvSpPr>
                <p:cNvPr id="90301" name="Freeform 113"/>
                <p:cNvSpPr>
                  <a:spLocks noChangeAspect="1"/>
                </p:cNvSpPr>
                <p:nvPr/>
              </p:nvSpPr>
              <p:spPr bwMode="auto">
                <a:xfrm>
                  <a:off x="2546" y="1227"/>
                  <a:ext cx="97" cy="68"/>
                </a:xfrm>
                <a:custGeom>
                  <a:avLst/>
                  <a:gdLst>
                    <a:gd name="T0" fmla="*/ 1 w 183"/>
                    <a:gd name="T1" fmla="*/ 0 h 128"/>
                    <a:gd name="T2" fmla="*/ 1 w 183"/>
                    <a:gd name="T3" fmla="*/ 1 h 128"/>
                    <a:gd name="T4" fmla="*/ 0 w 183"/>
                    <a:gd name="T5" fmla="*/ 1 h 128"/>
                    <a:gd name="T6" fmla="*/ 0 w 183"/>
                    <a:gd name="T7" fmla="*/ 0 h 128"/>
                    <a:gd name="T8" fmla="*/ 0 60000 65536"/>
                    <a:gd name="T9" fmla="*/ 0 60000 65536"/>
                    <a:gd name="T10" fmla="*/ 0 60000 65536"/>
                    <a:gd name="T11" fmla="*/ 0 60000 65536"/>
                    <a:gd name="T12" fmla="*/ 0 w 183"/>
                    <a:gd name="T13" fmla="*/ 0 h 128"/>
                    <a:gd name="T14" fmla="*/ 183 w 183"/>
                    <a:gd name="T15" fmla="*/ 128 h 128"/>
                  </a:gdLst>
                  <a:ahLst/>
                  <a:cxnLst>
                    <a:cxn ang="T8">
                      <a:pos x="T0" y="T1"/>
                    </a:cxn>
                    <a:cxn ang="T9">
                      <a:pos x="T2" y="T3"/>
                    </a:cxn>
                    <a:cxn ang="T10">
                      <a:pos x="T4" y="T5"/>
                    </a:cxn>
                    <a:cxn ang="T11">
                      <a:pos x="T6" y="T7"/>
                    </a:cxn>
                  </a:cxnLst>
                  <a:rect l="T12" t="T13" r="T14" b="T15"/>
                  <a:pathLst>
                    <a:path w="183" h="128">
                      <a:moveTo>
                        <a:pt x="183" y="0"/>
                      </a:moveTo>
                      <a:lnTo>
                        <a:pt x="183" y="128"/>
                      </a:lnTo>
                      <a:lnTo>
                        <a:pt x="0" y="128"/>
                      </a:lnTo>
                      <a:lnTo>
                        <a:pt x="0" y="0"/>
                      </a:lnTo>
                    </a:path>
                  </a:pathLst>
                </a:custGeom>
                <a:noFill/>
                <a:ln w="28575">
                  <a:solidFill>
                    <a:srgbClr val="000000"/>
                  </a:solidFill>
                  <a:round/>
                  <a:headEnd/>
                  <a:tailEnd/>
                </a:ln>
              </p:spPr>
              <p:txBody>
                <a:bodyPr>
                  <a:prstTxWarp prst="textNoShape">
                    <a:avLst/>
                  </a:prstTxWarp>
                </a:bodyPr>
                <a:lstStyle/>
                <a:p>
                  <a:endParaRPr lang="en-US"/>
                </a:p>
              </p:txBody>
            </p:sp>
            <p:sp>
              <p:nvSpPr>
                <p:cNvPr id="90302" name="Line 114"/>
                <p:cNvSpPr>
                  <a:spLocks noChangeAspect="1" noChangeShapeType="1"/>
                </p:cNvSpPr>
                <p:nvPr/>
              </p:nvSpPr>
              <p:spPr bwMode="auto">
                <a:xfrm>
                  <a:off x="2594" y="1295"/>
                  <a:ext cx="1" cy="68"/>
                </a:xfrm>
                <a:prstGeom prst="line">
                  <a:avLst/>
                </a:prstGeom>
                <a:noFill/>
                <a:ln w="28575">
                  <a:solidFill>
                    <a:srgbClr val="000000"/>
                  </a:solidFill>
                  <a:round/>
                  <a:headEnd/>
                  <a:tailEnd/>
                </a:ln>
              </p:spPr>
              <p:txBody>
                <a:bodyPr>
                  <a:prstTxWarp prst="textNoShape">
                    <a:avLst/>
                  </a:prstTxWarp>
                </a:bodyPr>
                <a:lstStyle/>
                <a:p>
                  <a:endParaRPr lang="en-US"/>
                </a:p>
              </p:txBody>
            </p:sp>
          </p:grpSp>
          <p:grpSp>
            <p:nvGrpSpPr>
              <p:cNvPr id="6" name="Group 115"/>
              <p:cNvGrpSpPr>
                <a:grpSpLocks/>
              </p:cNvGrpSpPr>
              <p:nvPr/>
            </p:nvGrpSpPr>
            <p:grpSpPr bwMode="auto">
              <a:xfrm>
                <a:off x="2931" y="1830"/>
                <a:ext cx="87" cy="136"/>
                <a:chOff x="2924" y="1149"/>
                <a:chExt cx="87" cy="136"/>
              </a:xfrm>
            </p:grpSpPr>
            <p:sp>
              <p:nvSpPr>
                <p:cNvPr id="90299" name="Freeform 116"/>
                <p:cNvSpPr>
                  <a:spLocks noChangeAspect="1"/>
                </p:cNvSpPr>
                <p:nvPr/>
              </p:nvSpPr>
              <p:spPr bwMode="auto">
                <a:xfrm>
                  <a:off x="2924" y="1149"/>
                  <a:ext cx="87" cy="68"/>
                </a:xfrm>
                <a:custGeom>
                  <a:avLst/>
                  <a:gdLst>
                    <a:gd name="T0" fmla="*/ 1 w 164"/>
                    <a:gd name="T1" fmla="*/ 0 h 128"/>
                    <a:gd name="T2" fmla="*/ 1 w 164"/>
                    <a:gd name="T3" fmla="*/ 1 h 128"/>
                    <a:gd name="T4" fmla="*/ 0 w 164"/>
                    <a:gd name="T5" fmla="*/ 1 h 128"/>
                    <a:gd name="T6" fmla="*/ 0 w 164"/>
                    <a:gd name="T7" fmla="*/ 0 h 128"/>
                    <a:gd name="T8" fmla="*/ 0 60000 65536"/>
                    <a:gd name="T9" fmla="*/ 0 60000 65536"/>
                    <a:gd name="T10" fmla="*/ 0 60000 65536"/>
                    <a:gd name="T11" fmla="*/ 0 60000 65536"/>
                    <a:gd name="T12" fmla="*/ 0 w 164"/>
                    <a:gd name="T13" fmla="*/ 0 h 128"/>
                    <a:gd name="T14" fmla="*/ 164 w 164"/>
                    <a:gd name="T15" fmla="*/ 128 h 128"/>
                  </a:gdLst>
                  <a:ahLst/>
                  <a:cxnLst>
                    <a:cxn ang="T8">
                      <a:pos x="T0" y="T1"/>
                    </a:cxn>
                    <a:cxn ang="T9">
                      <a:pos x="T2" y="T3"/>
                    </a:cxn>
                    <a:cxn ang="T10">
                      <a:pos x="T4" y="T5"/>
                    </a:cxn>
                    <a:cxn ang="T11">
                      <a:pos x="T6" y="T7"/>
                    </a:cxn>
                  </a:cxnLst>
                  <a:rect l="T12" t="T13" r="T14" b="T15"/>
                  <a:pathLst>
                    <a:path w="164" h="128">
                      <a:moveTo>
                        <a:pt x="164" y="0"/>
                      </a:moveTo>
                      <a:lnTo>
                        <a:pt x="164" y="128"/>
                      </a:lnTo>
                      <a:lnTo>
                        <a:pt x="0" y="128"/>
                      </a:lnTo>
                      <a:lnTo>
                        <a:pt x="0" y="0"/>
                      </a:lnTo>
                    </a:path>
                  </a:pathLst>
                </a:custGeom>
                <a:noFill/>
                <a:ln w="28575">
                  <a:solidFill>
                    <a:srgbClr val="000000"/>
                  </a:solidFill>
                  <a:round/>
                  <a:headEnd/>
                  <a:tailEnd/>
                </a:ln>
              </p:spPr>
              <p:txBody>
                <a:bodyPr>
                  <a:prstTxWarp prst="textNoShape">
                    <a:avLst/>
                  </a:prstTxWarp>
                </a:bodyPr>
                <a:lstStyle/>
                <a:p>
                  <a:endParaRPr lang="en-US"/>
                </a:p>
              </p:txBody>
            </p:sp>
            <p:sp>
              <p:nvSpPr>
                <p:cNvPr id="90300" name="Line 117"/>
                <p:cNvSpPr>
                  <a:spLocks noChangeAspect="1" noChangeShapeType="1"/>
                </p:cNvSpPr>
                <p:nvPr/>
              </p:nvSpPr>
              <p:spPr bwMode="auto">
                <a:xfrm>
                  <a:off x="2972" y="1217"/>
                  <a:ext cx="1" cy="68"/>
                </a:xfrm>
                <a:prstGeom prst="line">
                  <a:avLst/>
                </a:prstGeom>
                <a:noFill/>
                <a:ln w="28575">
                  <a:solidFill>
                    <a:srgbClr val="000000"/>
                  </a:solidFill>
                  <a:round/>
                  <a:headEnd/>
                  <a:tailEnd/>
                </a:ln>
              </p:spPr>
              <p:txBody>
                <a:bodyPr>
                  <a:prstTxWarp prst="textNoShape">
                    <a:avLst/>
                  </a:prstTxWarp>
                </a:bodyPr>
                <a:lstStyle/>
                <a:p>
                  <a:endParaRPr lang="en-US"/>
                </a:p>
              </p:txBody>
            </p:sp>
          </p:grpSp>
          <p:grpSp>
            <p:nvGrpSpPr>
              <p:cNvPr id="7" name="Group 118"/>
              <p:cNvGrpSpPr>
                <a:grpSpLocks/>
              </p:cNvGrpSpPr>
              <p:nvPr/>
            </p:nvGrpSpPr>
            <p:grpSpPr bwMode="auto">
              <a:xfrm>
                <a:off x="2374" y="1551"/>
                <a:ext cx="465" cy="311"/>
                <a:chOff x="2420" y="897"/>
                <a:chExt cx="465" cy="311"/>
              </a:xfrm>
            </p:grpSpPr>
            <p:sp>
              <p:nvSpPr>
                <p:cNvPr id="90291" name="Freeform 119"/>
                <p:cNvSpPr>
                  <a:spLocks noChangeAspect="1"/>
                </p:cNvSpPr>
                <p:nvPr/>
              </p:nvSpPr>
              <p:spPr bwMode="auto">
                <a:xfrm>
                  <a:off x="2439" y="897"/>
                  <a:ext cx="87" cy="68"/>
                </a:xfrm>
                <a:custGeom>
                  <a:avLst/>
                  <a:gdLst>
                    <a:gd name="T0" fmla="*/ 1 w 165"/>
                    <a:gd name="T1" fmla="*/ 0 h 128"/>
                    <a:gd name="T2" fmla="*/ 1 w 165"/>
                    <a:gd name="T3" fmla="*/ 1 h 128"/>
                    <a:gd name="T4" fmla="*/ 0 w 165"/>
                    <a:gd name="T5" fmla="*/ 1 h 128"/>
                    <a:gd name="T6" fmla="*/ 0 w 165"/>
                    <a:gd name="T7" fmla="*/ 0 h 128"/>
                    <a:gd name="T8" fmla="*/ 0 60000 65536"/>
                    <a:gd name="T9" fmla="*/ 0 60000 65536"/>
                    <a:gd name="T10" fmla="*/ 0 60000 65536"/>
                    <a:gd name="T11" fmla="*/ 0 60000 65536"/>
                    <a:gd name="T12" fmla="*/ 0 w 165"/>
                    <a:gd name="T13" fmla="*/ 0 h 128"/>
                    <a:gd name="T14" fmla="*/ 165 w 165"/>
                    <a:gd name="T15" fmla="*/ 128 h 128"/>
                  </a:gdLst>
                  <a:ahLst/>
                  <a:cxnLst>
                    <a:cxn ang="T8">
                      <a:pos x="T0" y="T1"/>
                    </a:cxn>
                    <a:cxn ang="T9">
                      <a:pos x="T2" y="T3"/>
                    </a:cxn>
                    <a:cxn ang="T10">
                      <a:pos x="T4" y="T5"/>
                    </a:cxn>
                    <a:cxn ang="T11">
                      <a:pos x="T6" y="T7"/>
                    </a:cxn>
                  </a:cxnLst>
                  <a:rect l="T12" t="T13" r="T14" b="T15"/>
                  <a:pathLst>
                    <a:path w="165" h="128">
                      <a:moveTo>
                        <a:pt x="165" y="0"/>
                      </a:moveTo>
                      <a:lnTo>
                        <a:pt x="165" y="128"/>
                      </a:lnTo>
                      <a:lnTo>
                        <a:pt x="0" y="128"/>
                      </a:lnTo>
                      <a:lnTo>
                        <a:pt x="0" y="0"/>
                      </a:lnTo>
                    </a:path>
                  </a:pathLst>
                </a:custGeom>
                <a:noFill/>
                <a:ln w="28575">
                  <a:solidFill>
                    <a:srgbClr val="000000"/>
                  </a:solidFill>
                  <a:round/>
                  <a:headEnd/>
                  <a:tailEnd/>
                </a:ln>
              </p:spPr>
              <p:txBody>
                <a:bodyPr>
                  <a:prstTxWarp prst="textNoShape">
                    <a:avLst/>
                  </a:prstTxWarp>
                </a:bodyPr>
                <a:lstStyle/>
                <a:p>
                  <a:endParaRPr lang="en-US"/>
                </a:p>
              </p:txBody>
            </p:sp>
            <p:sp>
              <p:nvSpPr>
                <p:cNvPr id="90292" name="Line 120"/>
                <p:cNvSpPr>
                  <a:spLocks noChangeAspect="1" noChangeShapeType="1"/>
                </p:cNvSpPr>
                <p:nvPr/>
              </p:nvSpPr>
              <p:spPr bwMode="auto">
                <a:xfrm>
                  <a:off x="2488" y="965"/>
                  <a:ext cx="0" cy="68"/>
                </a:xfrm>
                <a:prstGeom prst="line">
                  <a:avLst/>
                </a:prstGeom>
                <a:noFill/>
                <a:ln w="28575">
                  <a:solidFill>
                    <a:srgbClr val="000000"/>
                  </a:solidFill>
                  <a:round/>
                  <a:headEnd/>
                  <a:tailEnd/>
                </a:ln>
              </p:spPr>
              <p:txBody>
                <a:bodyPr>
                  <a:prstTxWarp prst="textNoShape">
                    <a:avLst/>
                  </a:prstTxWarp>
                </a:bodyPr>
                <a:lstStyle/>
                <a:p>
                  <a:endParaRPr lang="en-US"/>
                </a:p>
              </p:txBody>
            </p:sp>
            <p:sp>
              <p:nvSpPr>
                <p:cNvPr id="90293" name="Freeform 121"/>
                <p:cNvSpPr>
                  <a:spLocks noChangeAspect="1"/>
                </p:cNvSpPr>
                <p:nvPr/>
              </p:nvSpPr>
              <p:spPr bwMode="auto">
                <a:xfrm>
                  <a:off x="2614" y="956"/>
                  <a:ext cx="97" cy="68"/>
                </a:xfrm>
                <a:custGeom>
                  <a:avLst/>
                  <a:gdLst>
                    <a:gd name="T0" fmla="*/ 1 w 183"/>
                    <a:gd name="T1" fmla="*/ 0 h 128"/>
                    <a:gd name="T2" fmla="*/ 1 w 183"/>
                    <a:gd name="T3" fmla="*/ 1 h 128"/>
                    <a:gd name="T4" fmla="*/ 0 w 183"/>
                    <a:gd name="T5" fmla="*/ 1 h 128"/>
                    <a:gd name="T6" fmla="*/ 0 w 183"/>
                    <a:gd name="T7" fmla="*/ 0 h 128"/>
                    <a:gd name="T8" fmla="*/ 0 60000 65536"/>
                    <a:gd name="T9" fmla="*/ 0 60000 65536"/>
                    <a:gd name="T10" fmla="*/ 0 60000 65536"/>
                    <a:gd name="T11" fmla="*/ 0 60000 65536"/>
                    <a:gd name="T12" fmla="*/ 0 w 183"/>
                    <a:gd name="T13" fmla="*/ 0 h 128"/>
                    <a:gd name="T14" fmla="*/ 183 w 183"/>
                    <a:gd name="T15" fmla="*/ 128 h 128"/>
                  </a:gdLst>
                  <a:ahLst/>
                  <a:cxnLst>
                    <a:cxn ang="T8">
                      <a:pos x="T0" y="T1"/>
                    </a:cxn>
                    <a:cxn ang="T9">
                      <a:pos x="T2" y="T3"/>
                    </a:cxn>
                    <a:cxn ang="T10">
                      <a:pos x="T4" y="T5"/>
                    </a:cxn>
                    <a:cxn ang="T11">
                      <a:pos x="T6" y="T7"/>
                    </a:cxn>
                  </a:cxnLst>
                  <a:rect l="T12" t="T13" r="T14" b="T15"/>
                  <a:pathLst>
                    <a:path w="183" h="128">
                      <a:moveTo>
                        <a:pt x="183" y="0"/>
                      </a:moveTo>
                      <a:lnTo>
                        <a:pt x="183" y="128"/>
                      </a:lnTo>
                      <a:lnTo>
                        <a:pt x="0" y="128"/>
                      </a:lnTo>
                      <a:lnTo>
                        <a:pt x="0" y="0"/>
                      </a:lnTo>
                    </a:path>
                  </a:pathLst>
                </a:custGeom>
                <a:noFill/>
                <a:ln w="28575">
                  <a:solidFill>
                    <a:srgbClr val="000000"/>
                  </a:solidFill>
                  <a:round/>
                  <a:headEnd/>
                  <a:tailEnd/>
                </a:ln>
              </p:spPr>
              <p:txBody>
                <a:bodyPr>
                  <a:prstTxWarp prst="textNoShape">
                    <a:avLst/>
                  </a:prstTxWarp>
                </a:bodyPr>
                <a:lstStyle/>
                <a:p>
                  <a:endParaRPr lang="en-US"/>
                </a:p>
              </p:txBody>
            </p:sp>
            <p:sp>
              <p:nvSpPr>
                <p:cNvPr id="90294" name="Line 122"/>
                <p:cNvSpPr>
                  <a:spLocks noChangeAspect="1" noChangeShapeType="1"/>
                </p:cNvSpPr>
                <p:nvPr/>
              </p:nvSpPr>
              <p:spPr bwMode="auto">
                <a:xfrm>
                  <a:off x="2662" y="1024"/>
                  <a:ext cx="1" cy="57"/>
                </a:xfrm>
                <a:prstGeom prst="line">
                  <a:avLst/>
                </a:prstGeom>
                <a:noFill/>
                <a:ln w="28575">
                  <a:solidFill>
                    <a:srgbClr val="000000"/>
                  </a:solidFill>
                  <a:round/>
                  <a:headEnd/>
                  <a:tailEnd/>
                </a:ln>
              </p:spPr>
              <p:txBody>
                <a:bodyPr>
                  <a:prstTxWarp prst="textNoShape">
                    <a:avLst/>
                  </a:prstTxWarp>
                </a:bodyPr>
                <a:lstStyle/>
                <a:p>
                  <a:endParaRPr lang="en-US"/>
                </a:p>
              </p:txBody>
            </p:sp>
            <p:sp>
              <p:nvSpPr>
                <p:cNvPr id="90295" name="Freeform 123"/>
                <p:cNvSpPr>
                  <a:spLocks noChangeAspect="1"/>
                </p:cNvSpPr>
                <p:nvPr/>
              </p:nvSpPr>
              <p:spPr bwMode="auto">
                <a:xfrm>
                  <a:off x="2798" y="1043"/>
                  <a:ext cx="87" cy="67"/>
                </a:xfrm>
                <a:custGeom>
                  <a:avLst/>
                  <a:gdLst>
                    <a:gd name="T0" fmla="*/ 1 w 165"/>
                    <a:gd name="T1" fmla="*/ 0 h 128"/>
                    <a:gd name="T2" fmla="*/ 1 w 165"/>
                    <a:gd name="T3" fmla="*/ 1 h 128"/>
                    <a:gd name="T4" fmla="*/ 0 w 165"/>
                    <a:gd name="T5" fmla="*/ 1 h 128"/>
                    <a:gd name="T6" fmla="*/ 0 w 165"/>
                    <a:gd name="T7" fmla="*/ 0 h 128"/>
                    <a:gd name="T8" fmla="*/ 0 60000 65536"/>
                    <a:gd name="T9" fmla="*/ 0 60000 65536"/>
                    <a:gd name="T10" fmla="*/ 0 60000 65536"/>
                    <a:gd name="T11" fmla="*/ 0 60000 65536"/>
                    <a:gd name="T12" fmla="*/ 0 w 165"/>
                    <a:gd name="T13" fmla="*/ 0 h 128"/>
                    <a:gd name="T14" fmla="*/ 165 w 165"/>
                    <a:gd name="T15" fmla="*/ 128 h 128"/>
                  </a:gdLst>
                  <a:ahLst/>
                  <a:cxnLst>
                    <a:cxn ang="T8">
                      <a:pos x="T0" y="T1"/>
                    </a:cxn>
                    <a:cxn ang="T9">
                      <a:pos x="T2" y="T3"/>
                    </a:cxn>
                    <a:cxn ang="T10">
                      <a:pos x="T4" y="T5"/>
                    </a:cxn>
                    <a:cxn ang="T11">
                      <a:pos x="T6" y="T7"/>
                    </a:cxn>
                  </a:cxnLst>
                  <a:rect l="T12" t="T13" r="T14" b="T15"/>
                  <a:pathLst>
                    <a:path w="165" h="128">
                      <a:moveTo>
                        <a:pt x="165" y="0"/>
                      </a:moveTo>
                      <a:lnTo>
                        <a:pt x="165" y="128"/>
                      </a:lnTo>
                      <a:lnTo>
                        <a:pt x="0" y="128"/>
                      </a:lnTo>
                      <a:lnTo>
                        <a:pt x="0" y="0"/>
                      </a:lnTo>
                    </a:path>
                  </a:pathLst>
                </a:custGeom>
                <a:noFill/>
                <a:ln w="28575">
                  <a:solidFill>
                    <a:srgbClr val="000000"/>
                  </a:solidFill>
                  <a:round/>
                  <a:headEnd/>
                  <a:tailEnd/>
                </a:ln>
              </p:spPr>
              <p:txBody>
                <a:bodyPr>
                  <a:prstTxWarp prst="textNoShape">
                    <a:avLst/>
                  </a:prstTxWarp>
                </a:bodyPr>
                <a:lstStyle/>
                <a:p>
                  <a:endParaRPr lang="en-US"/>
                </a:p>
              </p:txBody>
            </p:sp>
            <p:sp>
              <p:nvSpPr>
                <p:cNvPr id="90296" name="Line 124"/>
                <p:cNvSpPr>
                  <a:spLocks noChangeAspect="1" noChangeShapeType="1"/>
                </p:cNvSpPr>
                <p:nvPr/>
              </p:nvSpPr>
              <p:spPr bwMode="auto">
                <a:xfrm>
                  <a:off x="2847" y="1110"/>
                  <a:ext cx="0" cy="59"/>
                </a:xfrm>
                <a:prstGeom prst="line">
                  <a:avLst/>
                </a:prstGeom>
                <a:noFill/>
                <a:ln w="28575">
                  <a:solidFill>
                    <a:srgbClr val="000000"/>
                  </a:solidFill>
                  <a:round/>
                  <a:headEnd/>
                  <a:tailEnd/>
                </a:ln>
              </p:spPr>
              <p:txBody>
                <a:bodyPr>
                  <a:prstTxWarp prst="textNoShape">
                    <a:avLst/>
                  </a:prstTxWarp>
                </a:bodyPr>
                <a:lstStyle/>
                <a:p>
                  <a:endParaRPr lang="en-US"/>
                </a:p>
              </p:txBody>
            </p:sp>
            <p:sp>
              <p:nvSpPr>
                <p:cNvPr id="90297" name="Freeform 125"/>
                <p:cNvSpPr>
                  <a:spLocks noChangeAspect="1"/>
                </p:cNvSpPr>
                <p:nvPr/>
              </p:nvSpPr>
              <p:spPr bwMode="auto">
                <a:xfrm>
                  <a:off x="2420" y="1081"/>
                  <a:ext cx="97" cy="68"/>
                </a:xfrm>
                <a:custGeom>
                  <a:avLst/>
                  <a:gdLst>
                    <a:gd name="T0" fmla="*/ 1 w 183"/>
                    <a:gd name="T1" fmla="*/ 0 h 128"/>
                    <a:gd name="T2" fmla="*/ 1 w 183"/>
                    <a:gd name="T3" fmla="*/ 1 h 128"/>
                    <a:gd name="T4" fmla="*/ 0 w 183"/>
                    <a:gd name="T5" fmla="*/ 1 h 128"/>
                    <a:gd name="T6" fmla="*/ 0 w 183"/>
                    <a:gd name="T7" fmla="*/ 0 h 128"/>
                    <a:gd name="T8" fmla="*/ 0 60000 65536"/>
                    <a:gd name="T9" fmla="*/ 0 60000 65536"/>
                    <a:gd name="T10" fmla="*/ 0 60000 65536"/>
                    <a:gd name="T11" fmla="*/ 0 60000 65536"/>
                    <a:gd name="T12" fmla="*/ 0 w 183"/>
                    <a:gd name="T13" fmla="*/ 0 h 128"/>
                    <a:gd name="T14" fmla="*/ 183 w 183"/>
                    <a:gd name="T15" fmla="*/ 128 h 128"/>
                  </a:gdLst>
                  <a:ahLst/>
                  <a:cxnLst>
                    <a:cxn ang="T8">
                      <a:pos x="T0" y="T1"/>
                    </a:cxn>
                    <a:cxn ang="T9">
                      <a:pos x="T2" y="T3"/>
                    </a:cxn>
                    <a:cxn ang="T10">
                      <a:pos x="T4" y="T5"/>
                    </a:cxn>
                    <a:cxn ang="T11">
                      <a:pos x="T6" y="T7"/>
                    </a:cxn>
                  </a:cxnLst>
                  <a:rect l="T12" t="T13" r="T14" b="T15"/>
                  <a:pathLst>
                    <a:path w="183" h="128">
                      <a:moveTo>
                        <a:pt x="183" y="0"/>
                      </a:moveTo>
                      <a:lnTo>
                        <a:pt x="183" y="128"/>
                      </a:lnTo>
                      <a:lnTo>
                        <a:pt x="0" y="128"/>
                      </a:lnTo>
                      <a:lnTo>
                        <a:pt x="0" y="0"/>
                      </a:lnTo>
                    </a:path>
                  </a:pathLst>
                </a:custGeom>
                <a:noFill/>
                <a:ln w="28575">
                  <a:solidFill>
                    <a:srgbClr val="000000"/>
                  </a:solidFill>
                  <a:round/>
                  <a:headEnd/>
                  <a:tailEnd/>
                </a:ln>
              </p:spPr>
              <p:txBody>
                <a:bodyPr>
                  <a:prstTxWarp prst="textNoShape">
                    <a:avLst/>
                  </a:prstTxWarp>
                </a:bodyPr>
                <a:lstStyle/>
                <a:p>
                  <a:endParaRPr lang="en-US"/>
                </a:p>
              </p:txBody>
            </p:sp>
            <p:sp>
              <p:nvSpPr>
                <p:cNvPr id="90298" name="Line 126"/>
                <p:cNvSpPr>
                  <a:spLocks noChangeAspect="1" noChangeShapeType="1"/>
                </p:cNvSpPr>
                <p:nvPr/>
              </p:nvSpPr>
              <p:spPr bwMode="auto">
                <a:xfrm>
                  <a:off x="2468" y="1149"/>
                  <a:ext cx="1" cy="59"/>
                </a:xfrm>
                <a:prstGeom prst="line">
                  <a:avLst/>
                </a:prstGeom>
                <a:noFill/>
                <a:ln w="28575">
                  <a:solidFill>
                    <a:srgbClr val="000000"/>
                  </a:solidFill>
                  <a:round/>
                  <a:headEnd/>
                  <a:tailEnd/>
                </a:ln>
              </p:spPr>
              <p:txBody>
                <a:bodyPr>
                  <a:prstTxWarp prst="textNoShape">
                    <a:avLst/>
                  </a:prstTxWarp>
                </a:bodyPr>
                <a:lstStyle/>
                <a:p>
                  <a:endParaRPr lang="en-US"/>
                </a:p>
              </p:txBody>
            </p:sp>
          </p:grpSp>
          <p:sp>
            <p:nvSpPr>
              <p:cNvPr id="90246" name="Oval 191" descr="80%"/>
              <p:cNvSpPr>
                <a:spLocks noChangeAspect="1" noChangeArrowheads="1"/>
              </p:cNvSpPr>
              <p:nvPr/>
            </p:nvSpPr>
            <p:spPr bwMode="auto">
              <a:xfrm>
                <a:off x="2134" y="1670"/>
                <a:ext cx="174" cy="175"/>
              </a:xfrm>
              <a:prstGeom prst="ellipse">
                <a:avLst/>
              </a:prstGeom>
              <a:pattFill prst="pct80">
                <a:fgClr>
                  <a:schemeClr val="accent1"/>
                </a:fgClr>
                <a:bgClr>
                  <a:srgbClr val="FFFFFF"/>
                </a:bgClr>
              </a:pattFill>
              <a:ln w="19050">
                <a:solidFill>
                  <a:srgbClr val="000000"/>
                </a:solidFill>
                <a:round/>
                <a:headEnd/>
                <a:tailEnd/>
              </a:ln>
            </p:spPr>
            <p:txBody>
              <a:bodyPr>
                <a:prstTxWarp prst="textNoShape">
                  <a:avLst/>
                </a:prstTxWarp>
              </a:bodyPr>
              <a:lstStyle/>
              <a:p>
                <a:endParaRPr lang="en-US"/>
              </a:p>
            </p:txBody>
          </p:sp>
          <p:sp>
            <p:nvSpPr>
              <p:cNvPr id="90247" name="Line 192"/>
              <p:cNvSpPr>
                <a:spLocks noChangeShapeType="1"/>
              </p:cNvSpPr>
              <p:nvPr/>
            </p:nvSpPr>
            <p:spPr bwMode="auto">
              <a:xfrm>
                <a:off x="3319" y="1593"/>
                <a:ext cx="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grpSp>
            <p:nvGrpSpPr>
              <p:cNvPr id="8" name="Group 195"/>
              <p:cNvGrpSpPr>
                <a:grpSpLocks/>
              </p:cNvGrpSpPr>
              <p:nvPr/>
            </p:nvGrpSpPr>
            <p:grpSpPr bwMode="auto">
              <a:xfrm>
                <a:off x="2182" y="1448"/>
                <a:ext cx="97" cy="126"/>
                <a:chOff x="2110" y="849"/>
                <a:chExt cx="97" cy="126"/>
              </a:xfrm>
            </p:grpSpPr>
            <p:sp>
              <p:nvSpPr>
                <p:cNvPr id="90289" name="Freeform 196"/>
                <p:cNvSpPr>
                  <a:spLocks noChangeAspect="1"/>
                </p:cNvSpPr>
                <p:nvPr/>
              </p:nvSpPr>
              <p:spPr bwMode="auto">
                <a:xfrm>
                  <a:off x="2110" y="849"/>
                  <a:ext cx="97" cy="67"/>
                </a:xfrm>
                <a:custGeom>
                  <a:avLst/>
                  <a:gdLst>
                    <a:gd name="T0" fmla="*/ 1 w 183"/>
                    <a:gd name="T1" fmla="*/ 0 h 128"/>
                    <a:gd name="T2" fmla="*/ 1 w 183"/>
                    <a:gd name="T3" fmla="*/ 1 h 128"/>
                    <a:gd name="T4" fmla="*/ 0 w 183"/>
                    <a:gd name="T5" fmla="*/ 1 h 128"/>
                    <a:gd name="T6" fmla="*/ 0 w 183"/>
                    <a:gd name="T7" fmla="*/ 0 h 128"/>
                    <a:gd name="T8" fmla="*/ 0 60000 65536"/>
                    <a:gd name="T9" fmla="*/ 0 60000 65536"/>
                    <a:gd name="T10" fmla="*/ 0 60000 65536"/>
                    <a:gd name="T11" fmla="*/ 0 60000 65536"/>
                    <a:gd name="T12" fmla="*/ 0 w 183"/>
                    <a:gd name="T13" fmla="*/ 0 h 128"/>
                    <a:gd name="T14" fmla="*/ 183 w 183"/>
                    <a:gd name="T15" fmla="*/ 128 h 128"/>
                  </a:gdLst>
                  <a:ahLst/>
                  <a:cxnLst>
                    <a:cxn ang="T8">
                      <a:pos x="T0" y="T1"/>
                    </a:cxn>
                    <a:cxn ang="T9">
                      <a:pos x="T2" y="T3"/>
                    </a:cxn>
                    <a:cxn ang="T10">
                      <a:pos x="T4" y="T5"/>
                    </a:cxn>
                    <a:cxn ang="T11">
                      <a:pos x="T6" y="T7"/>
                    </a:cxn>
                  </a:cxnLst>
                  <a:rect l="T12" t="T13" r="T14" b="T15"/>
                  <a:pathLst>
                    <a:path w="183" h="128">
                      <a:moveTo>
                        <a:pt x="183" y="0"/>
                      </a:moveTo>
                      <a:lnTo>
                        <a:pt x="183" y="128"/>
                      </a:lnTo>
                      <a:lnTo>
                        <a:pt x="0" y="128"/>
                      </a:lnTo>
                      <a:lnTo>
                        <a:pt x="0" y="0"/>
                      </a:lnTo>
                    </a:path>
                  </a:pathLst>
                </a:custGeom>
                <a:noFill/>
                <a:ln w="28575">
                  <a:solidFill>
                    <a:srgbClr val="000000"/>
                  </a:solidFill>
                  <a:round/>
                  <a:headEnd/>
                  <a:tailEnd/>
                </a:ln>
              </p:spPr>
              <p:txBody>
                <a:bodyPr>
                  <a:prstTxWarp prst="textNoShape">
                    <a:avLst/>
                  </a:prstTxWarp>
                </a:bodyPr>
                <a:lstStyle/>
                <a:p>
                  <a:endParaRPr lang="en-US"/>
                </a:p>
              </p:txBody>
            </p:sp>
            <p:sp>
              <p:nvSpPr>
                <p:cNvPr id="90290" name="Line 197"/>
                <p:cNvSpPr>
                  <a:spLocks noChangeAspect="1" noChangeShapeType="1"/>
                </p:cNvSpPr>
                <p:nvPr/>
              </p:nvSpPr>
              <p:spPr bwMode="auto">
                <a:xfrm>
                  <a:off x="2158" y="916"/>
                  <a:ext cx="0" cy="59"/>
                </a:xfrm>
                <a:prstGeom prst="line">
                  <a:avLst/>
                </a:prstGeom>
                <a:noFill/>
                <a:ln w="28575">
                  <a:solidFill>
                    <a:srgbClr val="000000"/>
                  </a:solidFill>
                  <a:round/>
                  <a:headEnd/>
                  <a:tailEnd/>
                </a:ln>
              </p:spPr>
              <p:txBody>
                <a:bodyPr>
                  <a:prstTxWarp prst="textNoShape">
                    <a:avLst/>
                  </a:prstTxWarp>
                </a:bodyPr>
                <a:lstStyle/>
                <a:p>
                  <a:endParaRPr lang="en-US"/>
                </a:p>
              </p:txBody>
            </p:sp>
          </p:grpSp>
          <p:sp>
            <p:nvSpPr>
              <p:cNvPr id="90249" name="Freeform 199"/>
              <p:cNvSpPr>
                <a:spLocks noChangeAspect="1"/>
              </p:cNvSpPr>
              <p:nvPr/>
            </p:nvSpPr>
            <p:spPr bwMode="auto">
              <a:xfrm>
                <a:off x="2537" y="1238"/>
                <a:ext cx="87" cy="68"/>
              </a:xfrm>
              <a:custGeom>
                <a:avLst/>
                <a:gdLst>
                  <a:gd name="T0" fmla="*/ 1 w 165"/>
                  <a:gd name="T1" fmla="*/ 0 h 128"/>
                  <a:gd name="T2" fmla="*/ 1 w 165"/>
                  <a:gd name="T3" fmla="*/ 1 h 128"/>
                  <a:gd name="T4" fmla="*/ 0 w 165"/>
                  <a:gd name="T5" fmla="*/ 1 h 128"/>
                  <a:gd name="T6" fmla="*/ 0 w 165"/>
                  <a:gd name="T7" fmla="*/ 0 h 128"/>
                  <a:gd name="T8" fmla="*/ 0 60000 65536"/>
                  <a:gd name="T9" fmla="*/ 0 60000 65536"/>
                  <a:gd name="T10" fmla="*/ 0 60000 65536"/>
                  <a:gd name="T11" fmla="*/ 0 60000 65536"/>
                  <a:gd name="T12" fmla="*/ 0 w 165"/>
                  <a:gd name="T13" fmla="*/ 0 h 128"/>
                  <a:gd name="T14" fmla="*/ 165 w 165"/>
                  <a:gd name="T15" fmla="*/ 128 h 128"/>
                </a:gdLst>
                <a:ahLst/>
                <a:cxnLst>
                  <a:cxn ang="T8">
                    <a:pos x="T0" y="T1"/>
                  </a:cxn>
                  <a:cxn ang="T9">
                    <a:pos x="T2" y="T3"/>
                  </a:cxn>
                  <a:cxn ang="T10">
                    <a:pos x="T4" y="T5"/>
                  </a:cxn>
                  <a:cxn ang="T11">
                    <a:pos x="T6" y="T7"/>
                  </a:cxn>
                </a:cxnLst>
                <a:rect l="T12" t="T13" r="T14" b="T15"/>
                <a:pathLst>
                  <a:path w="165" h="128">
                    <a:moveTo>
                      <a:pt x="165" y="0"/>
                    </a:moveTo>
                    <a:lnTo>
                      <a:pt x="165" y="128"/>
                    </a:lnTo>
                    <a:lnTo>
                      <a:pt x="0" y="128"/>
                    </a:lnTo>
                    <a:lnTo>
                      <a:pt x="0" y="0"/>
                    </a:lnTo>
                  </a:path>
                </a:pathLst>
              </a:custGeom>
              <a:noFill/>
              <a:ln w="28575">
                <a:solidFill>
                  <a:srgbClr val="000000"/>
                </a:solidFill>
                <a:round/>
                <a:headEnd/>
                <a:tailEnd/>
              </a:ln>
            </p:spPr>
            <p:txBody>
              <a:bodyPr>
                <a:prstTxWarp prst="textNoShape">
                  <a:avLst/>
                </a:prstTxWarp>
              </a:bodyPr>
              <a:lstStyle/>
              <a:p>
                <a:endParaRPr lang="en-US"/>
              </a:p>
            </p:txBody>
          </p:sp>
          <p:sp>
            <p:nvSpPr>
              <p:cNvPr id="90250" name="Line 200"/>
              <p:cNvSpPr>
                <a:spLocks noChangeAspect="1" noChangeShapeType="1"/>
              </p:cNvSpPr>
              <p:nvPr/>
            </p:nvSpPr>
            <p:spPr bwMode="auto">
              <a:xfrm>
                <a:off x="2586" y="1306"/>
                <a:ext cx="0" cy="68"/>
              </a:xfrm>
              <a:prstGeom prst="line">
                <a:avLst/>
              </a:prstGeom>
              <a:noFill/>
              <a:ln w="28575">
                <a:solidFill>
                  <a:srgbClr val="000000"/>
                </a:solidFill>
                <a:round/>
                <a:headEnd/>
                <a:tailEnd/>
              </a:ln>
            </p:spPr>
            <p:txBody>
              <a:bodyPr>
                <a:prstTxWarp prst="textNoShape">
                  <a:avLst/>
                </a:prstTxWarp>
              </a:bodyPr>
              <a:lstStyle/>
              <a:p>
                <a:endParaRPr lang="en-US"/>
              </a:p>
            </p:txBody>
          </p:sp>
          <p:grpSp>
            <p:nvGrpSpPr>
              <p:cNvPr id="9" name="Group 225"/>
              <p:cNvGrpSpPr>
                <a:grpSpLocks/>
              </p:cNvGrpSpPr>
              <p:nvPr/>
            </p:nvGrpSpPr>
            <p:grpSpPr bwMode="auto">
              <a:xfrm>
                <a:off x="2712" y="1297"/>
                <a:ext cx="97" cy="125"/>
                <a:chOff x="2712" y="1297"/>
                <a:chExt cx="97" cy="125"/>
              </a:xfrm>
            </p:grpSpPr>
            <p:sp>
              <p:nvSpPr>
                <p:cNvPr id="90287" name="Freeform 201"/>
                <p:cNvSpPr>
                  <a:spLocks noChangeAspect="1"/>
                </p:cNvSpPr>
                <p:nvPr/>
              </p:nvSpPr>
              <p:spPr bwMode="auto">
                <a:xfrm>
                  <a:off x="2712" y="1297"/>
                  <a:ext cx="97" cy="68"/>
                </a:xfrm>
                <a:custGeom>
                  <a:avLst/>
                  <a:gdLst>
                    <a:gd name="T0" fmla="*/ 1 w 183"/>
                    <a:gd name="T1" fmla="*/ 0 h 128"/>
                    <a:gd name="T2" fmla="*/ 1 w 183"/>
                    <a:gd name="T3" fmla="*/ 1 h 128"/>
                    <a:gd name="T4" fmla="*/ 0 w 183"/>
                    <a:gd name="T5" fmla="*/ 1 h 128"/>
                    <a:gd name="T6" fmla="*/ 0 w 183"/>
                    <a:gd name="T7" fmla="*/ 0 h 128"/>
                    <a:gd name="T8" fmla="*/ 0 60000 65536"/>
                    <a:gd name="T9" fmla="*/ 0 60000 65536"/>
                    <a:gd name="T10" fmla="*/ 0 60000 65536"/>
                    <a:gd name="T11" fmla="*/ 0 60000 65536"/>
                    <a:gd name="T12" fmla="*/ 0 w 183"/>
                    <a:gd name="T13" fmla="*/ 0 h 128"/>
                    <a:gd name="T14" fmla="*/ 183 w 183"/>
                    <a:gd name="T15" fmla="*/ 128 h 128"/>
                  </a:gdLst>
                  <a:ahLst/>
                  <a:cxnLst>
                    <a:cxn ang="T8">
                      <a:pos x="T0" y="T1"/>
                    </a:cxn>
                    <a:cxn ang="T9">
                      <a:pos x="T2" y="T3"/>
                    </a:cxn>
                    <a:cxn ang="T10">
                      <a:pos x="T4" y="T5"/>
                    </a:cxn>
                    <a:cxn ang="T11">
                      <a:pos x="T6" y="T7"/>
                    </a:cxn>
                  </a:cxnLst>
                  <a:rect l="T12" t="T13" r="T14" b="T15"/>
                  <a:pathLst>
                    <a:path w="183" h="128">
                      <a:moveTo>
                        <a:pt x="183" y="0"/>
                      </a:moveTo>
                      <a:lnTo>
                        <a:pt x="183" y="128"/>
                      </a:lnTo>
                      <a:lnTo>
                        <a:pt x="0" y="128"/>
                      </a:lnTo>
                      <a:lnTo>
                        <a:pt x="0" y="0"/>
                      </a:lnTo>
                    </a:path>
                  </a:pathLst>
                </a:custGeom>
                <a:noFill/>
                <a:ln w="28575">
                  <a:solidFill>
                    <a:srgbClr val="000000"/>
                  </a:solidFill>
                  <a:round/>
                  <a:headEnd/>
                  <a:tailEnd/>
                </a:ln>
              </p:spPr>
              <p:txBody>
                <a:bodyPr>
                  <a:prstTxWarp prst="textNoShape">
                    <a:avLst/>
                  </a:prstTxWarp>
                </a:bodyPr>
                <a:lstStyle/>
                <a:p>
                  <a:endParaRPr lang="en-US"/>
                </a:p>
              </p:txBody>
            </p:sp>
            <p:sp>
              <p:nvSpPr>
                <p:cNvPr id="90288" name="Line 202"/>
                <p:cNvSpPr>
                  <a:spLocks noChangeAspect="1" noChangeShapeType="1"/>
                </p:cNvSpPr>
                <p:nvPr/>
              </p:nvSpPr>
              <p:spPr bwMode="auto">
                <a:xfrm>
                  <a:off x="2760" y="1365"/>
                  <a:ext cx="1" cy="57"/>
                </a:xfrm>
                <a:prstGeom prst="line">
                  <a:avLst/>
                </a:prstGeom>
                <a:noFill/>
                <a:ln w="28575">
                  <a:solidFill>
                    <a:srgbClr val="000000"/>
                  </a:solidFill>
                  <a:round/>
                  <a:headEnd/>
                  <a:tailEnd/>
                </a:ln>
              </p:spPr>
              <p:txBody>
                <a:bodyPr>
                  <a:prstTxWarp prst="textNoShape">
                    <a:avLst/>
                  </a:prstTxWarp>
                </a:bodyPr>
                <a:lstStyle/>
                <a:p>
                  <a:endParaRPr lang="en-US"/>
                </a:p>
              </p:txBody>
            </p:sp>
          </p:grpSp>
          <p:sp>
            <p:nvSpPr>
              <p:cNvPr id="90252" name="Freeform 203"/>
              <p:cNvSpPr>
                <a:spLocks noChangeAspect="1"/>
              </p:cNvSpPr>
              <p:nvPr/>
            </p:nvSpPr>
            <p:spPr bwMode="auto">
              <a:xfrm>
                <a:off x="2896" y="1384"/>
                <a:ext cx="87" cy="67"/>
              </a:xfrm>
              <a:custGeom>
                <a:avLst/>
                <a:gdLst>
                  <a:gd name="T0" fmla="*/ 1 w 165"/>
                  <a:gd name="T1" fmla="*/ 0 h 128"/>
                  <a:gd name="T2" fmla="*/ 1 w 165"/>
                  <a:gd name="T3" fmla="*/ 1 h 128"/>
                  <a:gd name="T4" fmla="*/ 0 w 165"/>
                  <a:gd name="T5" fmla="*/ 1 h 128"/>
                  <a:gd name="T6" fmla="*/ 0 w 165"/>
                  <a:gd name="T7" fmla="*/ 0 h 128"/>
                  <a:gd name="T8" fmla="*/ 0 60000 65536"/>
                  <a:gd name="T9" fmla="*/ 0 60000 65536"/>
                  <a:gd name="T10" fmla="*/ 0 60000 65536"/>
                  <a:gd name="T11" fmla="*/ 0 60000 65536"/>
                  <a:gd name="T12" fmla="*/ 0 w 165"/>
                  <a:gd name="T13" fmla="*/ 0 h 128"/>
                  <a:gd name="T14" fmla="*/ 165 w 165"/>
                  <a:gd name="T15" fmla="*/ 128 h 128"/>
                </a:gdLst>
                <a:ahLst/>
                <a:cxnLst>
                  <a:cxn ang="T8">
                    <a:pos x="T0" y="T1"/>
                  </a:cxn>
                  <a:cxn ang="T9">
                    <a:pos x="T2" y="T3"/>
                  </a:cxn>
                  <a:cxn ang="T10">
                    <a:pos x="T4" y="T5"/>
                  </a:cxn>
                  <a:cxn ang="T11">
                    <a:pos x="T6" y="T7"/>
                  </a:cxn>
                </a:cxnLst>
                <a:rect l="T12" t="T13" r="T14" b="T15"/>
                <a:pathLst>
                  <a:path w="165" h="128">
                    <a:moveTo>
                      <a:pt x="165" y="0"/>
                    </a:moveTo>
                    <a:lnTo>
                      <a:pt x="165" y="128"/>
                    </a:lnTo>
                    <a:lnTo>
                      <a:pt x="0" y="128"/>
                    </a:lnTo>
                    <a:lnTo>
                      <a:pt x="0" y="0"/>
                    </a:lnTo>
                  </a:path>
                </a:pathLst>
              </a:custGeom>
              <a:noFill/>
              <a:ln w="28575">
                <a:solidFill>
                  <a:srgbClr val="000000"/>
                </a:solidFill>
                <a:round/>
                <a:headEnd/>
                <a:tailEnd/>
              </a:ln>
            </p:spPr>
            <p:txBody>
              <a:bodyPr>
                <a:prstTxWarp prst="textNoShape">
                  <a:avLst/>
                </a:prstTxWarp>
              </a:bodyPr>
              <a:lstStyle/>
              <a:p>
                <a:endParaRPr lang="en-US"/>
              </a:p>
            </p:txBody>
          </p:sp>
          <p:sp>
            <p:nvSpPr>
              <p:cNvPr id="90253" name="Line 204"/>
              <p:cNvSpPr>
                <a:spLocks noChangeAspect="1" noChangeShapeType="1"/>
              </p:cNvSpPr>
              <p:nvPr/>
            </p:nvSpPr>
            <p:spPr bwMode="auto">
              <a:xfrm>
                <a:off x="2945" y="1451"/>
                <a:ext cx="0" cy="59"/>
              </a:xfrm>
              <a:prstGeom prst="line">
                <a:avLst/>
              </a:prstGeom>
              <a:noFill/>
              <a:ln w="28575">
                <a:solidFill>
                  <a:srgbClr val="000000"/>
                </a:solidFill>
                <a:round/>
                <a:headEnd/>
                <a:tailEnd/>
              </a:ln>
            </p:spPr>
            <p:txBody>
              <a:bodyPr>
                <a:prstTxWarp prst="textNoShape">
                  <a:avLst/>
                </a:prstTxWarp>
              </a:bodyPr>
              <a:lstStyle/>
              <a:p>
                <a:endParaRPr lang="en-US"/>
              </a:p>
            </p:txBody>
          </p:sp>
          <p:sp>
            <p:nvSpPr>
              <p:cNvPr id="90254" name="Freeform 205"/>
              <p:cNvSpPr>
                <a:spLocks noChangeAspect="1"/>
              </p:cNvSpPr>
              <p:nvPr/>
            </p:nvSpPr>
            <p:spPr bwMode="auto">
              <a:xfrm>
                <a:off x="2518" y="1422"/>
                <a:ext cx="97" cy="68"/>
              </a:xfrm>
              <a:custGeom>
                <a:avLst/>
                <a:gdLst>
                  <a:gd name="T0" fmla="*/ 1 w 183"/>
                  <a:gd name="T1" fmla="*/ 0 h 128"/>
                  <a:gd name="T2" fmla="*/ 1 w 183"/>
                  <a:gd name="T3" fmla="*/ 1 h 128"/>
                  <a:gd name="T4" fmla="*/ 0 w 183"/>
                  <a:gd name="T5" fmla="*/ 1 h 128"/>
                  <a:gd name="T6" fmla="*/ 0 w 183"/>
                  <a:gd name="T7" fmla="*/ 0 h 128"/>
                  <a:gd name="T8" fmla="*/ 0 60000 65536"/>
                  <a:gd name="T9" fmla="*/ 0 60000 65536"/>
                  <a:gd name="T10" fmla="*/ 0 60000 65536"/>
                  <a:gd name="T11" fmla="*/ 0 60000 65536"/>
                  <a:gd name="T12" fmla="*/ 0 w 183"/>
                  <a:gd name="T13" fmla="*/ 0 h 128"/>
                  <a:gd name="T14" fmla="*/ 183 w 183"/>
                  <a:gd name="T15" fmla="*/ 128 h 128"/>
                </a:gdLst>
                <a:ahLst/>
                <a:cxnLst>
                  <a:cxn ang="T8">
                    <a:pos x="T0" y="T1"/>
                  </a:cxn>
                  <a:cxn ang="T9">
                    <a:pos x="T2" y="T3"/>
                  </a:cxn>
                  <a:cxn ang="T10">
                    <a:pos x="T4" y="T5"/>
                  </a:cxn>
                  <a:cxn ang="T11">
                    <a:pos x="T6" y="T7"/>
                  </a:cxn>
                </a:cxnLst>
                <a:rect l="T12" t="T13" r="T14" b="T15"/>
                <a:pathLst>
                  <a:path w="183" h="128">
                    <a:moveTo>
                      <a:pt x="183" y="0"/>
                    </a:moveTo>
                    <a:lnTo>
                      <a:pt x="183" y="128"/>
                    </a:lnTo>
                    <a:lnTo>
                      <a:pt x="0" y="128"/>
                    </a:lnTo>
                    <a:lnTo>
                      <a:pt x="0" y="0"/>
                    </a:lnTo>
                  </a:path>
                </a:pathLst>
              </a:custGeom>
              <a:noFill/>
              <a:ln w="28575">
                <a:solidFill>
                  <a:srgbClr val="000000"/>
                </a:solidFill>
                <a:round/>
                <a:headEnd/>
                <a:tailEnd/>
              </a:ln>
            </p:spPr>
            <p:txBody>
              <a:bodyPr>
                <a:prstTxWarp prst="textNoShape">
                  <a:avLst/>
                </a:prstTxWarp>
              </a:bodyPr>
              <a:lstStyle/>
              <a:p>
                <a:endParaRPr lang="en-US"/>
              </a:p>
            </p:txBody>
          </p:sp>
          <p:sp>
            <p:nvSpPr>
              <p:cNvPr id="90255" name="Line 206"/>
              <p:cNvSpPr>
                <a:spLocks noChangeAspect="1" noChangeShapeType="1"/>
              </p:cNvSpPr>
              <p:nvPr/>
            </p:nvSpPr>
            <p:spPr bwMode="auto">
              <a:xfrm>
                <a:off x="2566" y="1490"/>
                <a:ext cx="1" cy="59"/>
              </a:xfrm>
              <a:prstGeom prst="line">
                <a:avLst/>
              </a:prstGeom>
              <a:noFill/>
              <a:ln w="28575">
                <a:solidFill>
                  <a:srgbClr val="000000"/>
                </a:solidFill>
                <a:round/>
                <a:headEnd/>
                <a:tailEnd/>
              </a:ln>
            </p:spPr>
            <p:txBody>
              <a:bodyPr>
                <a:prstTxWarp prst="textNoShape">
                  <a:avLst/>
                </a:prstTxWarp>
              </a:bodyPr>
              <a:lstStyle/>
              <a:p>
                <a:endParaRPr lang="en-US"/>
              </a:p>
            </p:txBody>
          </p:sp>
          <p:sp>
            <p:nvSpPr>
              <p:cNvPr id="90256" name="Oval 208"/>
              <p:cNvSpPr>
                <a:spLocks noChangeAspect="1" noChangeArrowheads="1"/>
              </p:cNvSpPr>
              <p:nvPr/>
            </p:nvSpPr>
            <p:spPr bwMode="auto">
              <a:xfrm>
                <a:off x="1990" y="1526"/>
                <a:ext cx="174" cy="174"/>
              </a:xfrm>
              <a:prstGeom prst="ellipse">
                <a:avLst/>
              </a:prstGeom>
              <a:solidFill>
                <a:schemeClr val="folHlink"/>
              </a:solidFill>
              <a:ln w="19050">
                <a:solidFill>
                  <a:srgbClr val="000000"/>
                </a:solidFill>
                <a:round/>
                <a:headEnd/>
                <a:tailEnd/>
              </a:ln>
            </p:spPr>
            <p:txBody>
              <a:bodyPr>
                <a:prstTxWarp prst="textNoShape">
                  <a:avLst/>
                </a:prstTxWarp>
              </a:bodyPr>
              <a:lstStyle/>
              <a:p>
                <a:endParaRPr lang="en-US"/>
              </a:p>
            </p:txBody>
          </p:sp>
          <p:sp>
            <p:nvSpPr>
              <p:cNvPr id="90257" name="Oval 209"/>
              <p:cNvSpPr>
                <a:spLocks noChangeAspect="1" noChangeArrowheads="1"/>
              </p:cNvSpPr>
              <p:nvPr/>
            </p:nvSpPr>
            <p:spPr bwMode="auto">
              <a:xfrm>
                <a:off x="3024" y="1362"/>
                <a:ext cx="174" cy="174"/>
              </a:xfrm>
              <a:prstGeom prst="ellipse">
                <a:avLst/>
              </a:prstGeom>
              <a:solidFill>
                <a:schemeClr val="folHlink"/>
              </a:solidFill>
              <a:ln w="19050">
                <a:solidFill>
                  <a:srgbClr val="000000"/>
                </a:solidFill>
                <a:round/>
                <a:headEnd/>
                <a:tailEnd/>
              </a:ln>
            </p:spPr>
            <p:txBody>
              <a:bodyPr>
                <a:prstTxWarp prst="textNoShape">
                  <a:avLst/>
                </a:prstTxWarp>
              </a:bodyPr>
              <a:lstStyle/>
              <a:p>
                <a:endParaRPr lang="en-US"/>
              </a:p>
            </p:txBody>
          </p:sp>
          <p:sp>
            <p:nvSpPr>
              <p:cNvPr id="90258" name="Oval 210"/>
              <p:cNvSpPr>
                <a:spLocks noChangeAspect="1" noChangeArrowheads="1"/>
              </p:cNvSpPr>
              <p:nvPr/>
            </p:nvSpPr>
            <p:spPr bwMode="auto">
              <a:xfrm>
                <a:off x="2278" y="1190"/>
                <a:ext cx="174" cy="174"/>
              </a:xfrm>
              <a:prstGeom prst="ellipse">
                <a:avLst/>
              </a:prstGeom>
              <a:solidFill>
                <a:schemeClr val="folHlink"/>
              </a:solidFill>
              <a:ln w="19050">
                <a:solidFill>
                  <a:srgbClr val="000000"/>
                </a:solidFill>
                <a:round/>
                <a:headEnd/>
                <a:tailEnd/>
              </a:ln>
            </p:spPr>
            <p:txBody>
              <a:bodyPr>
                <a:prstTxWarp prst="textNoShape">
                  <a:avLst/>
                </a:prstTxWarp>
              </a:bodyPr>
              <a:lstStyle/>
              <a:p>
                <a:endParaRPr lang="en-US"/>
              </a:p>
            </p:txBody>
          </p:sp>
          <p:grpSp>
            <p:nvGrpSpPr>
              <p:cNvPr id="10" name="Group 226"/>
              <p:cNvGrpSpPr>
                <a:grpSpLocks/>
              </p:cNvGrpSpPr>
              <p:nvPr/>
            </p:nvGrpSpPr>
            <p:grpSpPr bwMode="auto">
              <a:xfrm>
                <a:off x="2736" y="1507"/>
                <a:ext cx="97" cy="125"/>
                <a:chOff x="2712" y="1297"/>
                <a:chExt cx="97" cy="125"/>
              </a:xfrm>
            </p:grpSpPr>
            <p:sp>
              <p:nvSpPr>
                <p:cNvPr id="90285" name="Freeform 227"/>
                <p:cNvSpPr>
                  <a:spLocks noChangeAspect="1"/>
                </p:cNvSpPr>
                <p:nvPr/>
              </p:nvSpPr>
              <p:spPr bwMode="auto">
                <a:xfrm>
                  <a:off x="2712" y="1297"/>
                  <a:ext cx="97" cy="68"/>
                </a:xfrm>
                <a:custGeom>
                  <a:avLst/>
                  <a:gdLst>
                    <a:gd name="T0" fmla="*/ 1 w 183"/>
                    <a:gd name="T1" fmla="*/ 0 h 128"/>
                    <a:gd name="T2" fmla="*/ 1 w 183"/>
                    <a:gd name="T3" fmla="*/ 1 h 128"/>
                    <a:gd name="T4" fmla="*/ 0 w 183"/>
                    <a:gd name="T5" fmla="*/ 1 h 128"/>
                    <a:gd name="T6" fmla="*/ 0 w 183"/>
                    <a:gd name="T7" fmla="*/ 0 h 128"/>
                    <a:gd name="T8" fmla="*/ 0 60000 65536"/>
                    <a:gd name="T9" fmla="*/ 0 60000 65536"/>
                    <a:gd name="T10" fmla="*/ 0 60000 65536"/>
                    <a:gd name="T11" fmla="*/ 0 60000 65536"/>
                    <a:gd name="T12" fmla="*/ 0 w 183"/>
                    <a:gd name="T13" fmla="*/ 0 h 128"/>
                    <a:gd name="T14" fmla="*/ 183 w 183"/>
                    <a:gd name="T15" fmla="*/ 128 h 128"/>
                  </a:gdLst>
                  <a:ahLst/>
                  <a:cxnLst>
                    <a:cxn ang="T8">
                      <a:pos x="T0" y="T1"/>
                    </a:cxn>
                    <a:cxn ang="T9">
                      <a:pos x="T2" y="T3"/>
                    </a:cxn>
                    <a:cxn ang="T10">
                      <a:pos x="T4" y="T5"/>
                    </a:cxn>
                    <a:cxn ang="T11">
                      <a:pos x="T6" y="T7"/>
                    </a:cxn>
                  </a:cxnLst>
                  <a:rect l="T12" t="T13" r="T14" b="T15"/>
                  <a:pathLst>
                    <a:path w="183" h="128">
                      <a:moveTo>
                        <a:pt x="183" y="0"/>
                      </a:moveTo>
                      <a:lnTo>
                        <a:pt x="183" y="128"/>
                      </a:lnTo>
                      <a:lnTo>
                        <a:pt x="0" y="128"/>
                      </a:lnTo>
                      <a:lnTo>
                        <a:pt x="0" y="0"/>
                      </a:lnTo>
                    </a:path>
                  </a:pathLst>
                </a:custGeom>
                <a:noFill/>
                <a:ln w="28575">
                  <a:solidFill>
                    <a:srgbClr val="000000"/>
                  </a:solidFill>
                  <a:round/>
                  <a:headEnd/>
                  <a:tailEnd/>
                </a:ln>
              </p:spPr>
              <p:txBody>
                <a:bodyPr>
                  <a:prstTxWarp prst="textNoShape">
                    <a:avLst/>
                  </a:prstTxWarp>
                </a:bodyPr>
                <a:lstStyle/>
                <a:p>
                  <a:endParaRPr lang="en-US"/>
                </a:p>
              </p:txBody>
            </p:sp>
            <p:sp>
              <p:nvSpPr>
                <p:cNvPr id="90286" name="Line 228"/>
                <p:cNvSpPr>
                  <a:spLocks noChangeAspect="1" noChangeShapeType="1"/>
                </p:cNvSpPr>
                <p:nvPr/>
              </p:nvSpPr>
              <p:spPr bwMode="auto">
                <a:xfrm>
                  <a:off x="2760" y="1365"/>
                  <a:ext cx="1" cy="57"/>
                </a:xfrm>
                <a:prstGeom prst="line">
                  <a:avLst/>
                </a:prstGeom>
                <a:noFill/>
                <a:ln w="28575">
                  <a:solidFill>
                    <a:srgbClr val="000000"/>
                  </a:solidFill>
                  <a:round/>
                  <a:headEnd/>
                  <a:tailEnd/>
                </a:ln>
              </p:spPr>
              <p:txBody>
                <a:bodyPr>
                  <a:prstTxWarp prst="textNoShape">
                    <a:avLst/>
                  </a:prstTxWarp>
                </a:bodyPr>
                <a:lstStyle/>
                <a:p>
                  <a:endParaRPr lang="en-US"/>
                </a:p>
              </p:txBody>
            </p:sp>
          </p:grpSp>
          <p:sp>
            <p:nvSpPr>
              <p:cNvPr id="90260" name="Oval 207" descr="80%"/>
              <p:cNvSpPr>
                <a:spLocks noChangeAspect="1" noChangeArrowheads="1"/>
              </p:cNvSpPr>
              <p:nvPr/>
            </p:nvSpPr>
            <p:spPr bwMode="auto">
              <a:xfrm>
                <a:off x="3046" y="1862"/>
                <a:ext cx="174" cy="175"/>
              </a:xfrm>
              <a:prstGeom prst="ellipse">
                <a:avLst/>
              </a:prstGeom>
              <a:pattFill prst="pct80">
                <a:fgClr>
                  <a:schemeClr val="accent1"/>
                </a:fgClr>
                <a:bgClr>
                  <a:srgbClr val="FFFFFF"/>
                </a:bgClr>
              </a:pattFill>
              <a:ln w="19050">
                <a:solidFill>
                  <a:srgbClr val="000000"/>
                </a:solidFill>
                <a:round/>
                <a:headEnd/>
                <a:tailEnd/>
              </a:ln>
            </p:spPr>
            <p:txBody>
              <a:bodyPr>
                <a:prstTxWarp prst="textNoShape">
                  <a:avLst/>
                </a:prstTxWarp>
              </a:bodyPr>
              <a:lstStyle/>
              <a:p>
                <a:endParaRPr lang="en-US"/>
              </a:p>
            </p:txBody>
          </p:sp>
          <p:sp>
            <p:nvSpPr>
              <p:cNvPr id="90261" name="Oval 146" descr="80%"/>
              <p:cNvSpPr>
                <a:spLocks noChangeAspect="1" noChangeArrowheads="1"/>
              </p:cNvSpPr>
              <p:nvPr/>
            </p:nvSpPr>
            <p:spPr bwMode="auto">
              <a:xfrm>
                <a:off x="1831" y="1872"/>
                <a:ext cx="174" cy="174"/>
              </a:xfrm>
              <a:prstGeom prst="ellipse">
                <a:avLst/>
              </a:prstGeom>
              <a:pattFill prst="pct80">
                <a:fgClr>
                  <a:schemeClr val="accent1"/>
                </a:fgClr>
                <a:bgClr>
                  <a:srgbClr val="FFFFFF"/>
                </a:bgClr>
              </a:pattFill>
              <a:ln w="19050">
                <a:solidFill>
                  <a:srgbClr val="000000"/>
                </a:solidFill>
                <a:round/>
                <a:headEnd/>
                <a:tailEnd/>
              </a:ln>
            </p:spPr>
            <p:txBody>
              <a:bodyPr>
                <a:prstTxWarp prst="textNoShape">
                  <a:avLst/>
                </a:prstTxWarp>
              </a:bodyPr>
              <a:lstStyle/>
              <a:p>
                <a:endParaRPr lang="en-US"/>
              </a:p>
            </p:txBody>
          </p:sp>
          <p:sp>
            <p:nvSpPr>
              <p:cNvPr id="90262" name="Oval 189" descr="80%"/>
              <p:cNvSpPr>
                <a:spLocks noChangeAspect="1" noChangeArrowheads="1"/>
              </p:cNvSpPr>
              <p:nvPr/>
            </p:nvSpPr>
            <p:spPr bwMode="auto">
              <a:xfrm>
                <a:off x="2311" y="1890"/>
                <a:ext cx="175" cy="174"/>
              </a:xfrm>
              <a:prstGeom prst="ellipse">
                <a:avLst/>
              </a:prstGeom>
              <a:pattFill prst="pct80">
                <a:fgClr>
                  <a:schemeClr val="accent1"/>
                </a:fgClr>
                <a:bgClr>
                  <a:srgbClr val="FFFFFF"/>
                </a:bgClr>
              </a:pattFill>
              <a:ln w="19050">
                <a:solidFill>
                  <a:srgbClr val="000000"/>
                </a:solidFill>
                <a:round/>
                <a:headEnd/>
                <a:tailEnd/>
              </a:ln>
            </p:spPr>
            <p:txBody>
              <a:bodyPr>
                <a:prstTxWarp prst="textNoShape">
                  <a:avLst/>
                </a:prstTxWarp>
              </a:bodyPr>
              <a:lstStyle/>
              <a:p>
                <a:endParaRPr lang="en-US"/>
              </a:p>
            </p:txBody>
          </p:sp>
          <p:sp>
            <p:nvSpPr>
              <p:cNvPr id="90263" name="Oval 190" descr="80%"/>
              <p:cNvSpPr>
                <a:spLocks noChangeAspect="1" noChangeArrowheads="1"/>
              </p:cNvSpPr>
              <p:nvPr/>
            </p:nvSpPr>
            <p:spPr bwMode="auto">
              <a:xfrm>
                <a:off x="2730" y="1872"/>
                <a:ext cx="175" cy="174"/>
              </a:xfrm>
              <a:prstGeom prst="ellipse">
                <a:avLst/>
              </a:prstGeom>
              <a:pattFill prst="pct80">
                <a:fgClr>
                  <a:schemeClr val="accent1"/>
                </a:fgClr>
                <a:bgClr>
                  <a:srgbClr val="FFFFFF"/>
                </a:bgClr>
              </a:pattFill>
              <a:ln w="19050">
                <a:solidFill>
                  <a:srgbClr val="000000"/>
                </a:solidFill>
                <a:round/>
                <a:headEnd/>
                <a:tailEnd/>
              </a:ln>
            </p:spPr>
            <p:txBody>
              <a:bodyPr>
                <a:prstTxWarp prst="textNoShape">
                  <a:avLst/>
                </a:prstTxWarp>
              </a:bodyPr>
              <a:lstStyle/>
              <a:p>
                <a:endParaRPr lang="en-US"/>
              </a:p>
            </p:txBody>
          </p:sp>
          <p:grpSp>
            <p:nvGrpSpPr>
              <p:cNvPr id="11" name="Group 239"/>
              <p:cNvGrpSpPr>
                <a:grpSpLocks/>
              </p:cNvGrpSpPr>
              <p:nvPr/>
            </p:nvGrpSpPr>
            <p:grpSpPr bwMode="auto">
              <a:xfrm>
                <a:off x="2687" y="2160"/>
                <a:ext cx="97" cy="125"/>
                <a:chOff x="2712" y="1297"/>
                <a:chExt cx="97" cy="125"/>
              </a:xfrm>
            </p:grpSpPr>
            <p:sp>
              <p:nvSpPr>
                <p:cNvPr id="90283" name="Freeform 240"/>
                <p:cNvSpPr>
                  <a:spLocks noChangeAspect="1"/>
                </p:cNvSpPr>
                <p:nvPr/>
              </p:nvSpPr>
              <p:spPr bwMode="auto">
                <a:xfrm>
                  <a:off x="2712" y="1297"/>
                  <a:ext cx="97" cy="68"/>
                </a:xfrm>
                <a:custGeom>
                  <a:avLst/>
                  <a:gdLst>
                    <a:gd name="T0" fmla="*/ 1 w 183"/>
                    <a:gd name="T1" fmla="*/ 0 h 128"/>
                    <a:gd name="T2" fmla="*/ 1 w 183"/>
                    <a:gd name="T3" fmla="*/ 1 h 128"/>
                    <a:gd name="T4" fmla="*/ 0 w 183"/>
                    <a:gd name="T5" fmla="*/ 1 h 128"/>
                    <a:gd name="T6" fmla="*/ 0 w 183"/>
                    <a:gd name="T7" fmla="*/ 0 h 128"/>
                    <a:gd name="T8" fmla="*/ 0 60000 65536"/>
                    <a:gd name="T9" fmla="*/ 0 60000 65536"/>
                    <a:gd name="T10" fmla="*/ 0 60000 65536"/>
                    <a:gd name="T11" fmla="*/ 0 60000 65536"/>
                    <a:gd name="T12" fmla="*/ 0 w 183"/>
                    <a:gd name="T13" fmla="*/ 0 h 128"/>
                    <a:gd name="T14" fmla="*/ 183 w 183"/>
                    <a:gd name="T15" fmla="*/ 128 h 128"/>
                  </a:gdLst>
                  <a:ahLst/>
                  <a:cxnLst>
                    <a:cxn ang="T8">
                      <a:pos x="T0" y="T1"/>
                    </a:cxn>
                    <a:cxn ang="T9">
                      <a:pos x="T2" y="T3"/>
                    </a:cxn>
                    <a:cxn ang="T10">
                      <a:pos x="T4" y="T5"/>
                    </a:cxn>
                    <a:cxn ang="T11">
                      <a:pos x="T6" y="T7"/>
                    </a:cxn>
                  </a:cxnLst>
                  <a:rect l="T12" t="T13" r="T14" b="T15"/>
                  <a:pathLst>
                    <a:path w="183" h="128">
                      <a:moveTo>
                        <a:pt x="183" y="0"/>
                      </a:moveTo>
                      <a:lnTo>
                        <a:pt x="183" y="128"/>
                      </a:lnTo>
                      <a:lnTo>
                        <a:pt x="0" y="128"/>
                      </a:lnTo>
                      <a:lnTo>
                        <a:pt x="0" y="0"/>
                      </a:lnTo>
                    </a:path>
                  </a:pathLst>
                </a:custGeom>
                <a:noFill/>
                <a:ln w="28575">
                  <a:solidFill>
                    <a:srgbClr val="000000"/>
                  </a:solidFill>
                  <a:round/>
                  <a:headEnd/>
                  <a:tailEnd/>
                </a:ln>
              </p:spPr>
              <p:txBody>
                <a:bodyPr>
                  <a:prstTxWarp prst="textNoShape">
                    <a:avLst/>
                  </a:prstTxWarp>
                </a:bodyPr>
                <a:lstStyle/>
                <a:p>
                  <a:endParaRPr lang="en-US"/>
                </a:p>
              </p:txBody>
            </p:sp>
            <p:sp>
              <p:nvSpPr>
                <p:cNvPr id="90284" name="Line 241"/>
                <p:cNvSpPr>
                  <a:spLocks noChangeAspect="1" noChangeShapeType="1"/>
                </p:cNvSpPr>
                <p:nvPr/>
              </p:nvSpPr>
              <p:spPr bwMode="auto">
                <a:xfrm>
                  <a:off x="2760" y="1365"/>
                  <a:ext cx="1" cy="57"/>
                </a:xfrm>
                <a:prstGeom prst="line">
                  <a:avLst/>
                </a:prstGeom>
                <a:noFill/>
                <a:ln w="28575">
                  <a:solidFill>
                    <a:srgbClr val="000000"/>
                  </a:solidFill>
                  <a:round/>
                  <a:headEnd/>
                  <a:tailEnd/>
                </a:ln>
              </p:spPr>
              <p:txBody>
                <a:bodyPr>
                  <a:prstTxWarp prst="textNoShape">
                    <a:avLst/>
                  </a:prstTxWarp>
                </a:bodyPr>
                <a:lstStyle/>
                <a:p>
                  <a:endParaRPr lang="en-US"/>
                </a:p>
              </p:txBody>
            </p:sp>
          </p:grpSp>
          <p:grpSp>
            <p:nvGrpSpPr>
              <p:cNvPr id="12" name="Group 242"/>
              <p:cNvGrpSpPr>
                <a:grpSpLocks/>
              </p:cNvGrpSpPr>
              <p:nvPr/>
            </p:nvGrpSpPr>
            <p:grpSpPr bwMode="auto">
              <a:xfrm>
                <a:off x="2688" y="2496"/>
                <a:ext cx="97" cy="125"/>
                <a:chOff x="2712" y="1297"/>
                <a:chExt cx="97" cy="125"/>
              </a:xfrm>
            </p:grpSpPr>
            <p:sp>
              <p:nvSpPr>
                <p:cNvPr id="90281" name="Freeform 243"/>
                <p:cNvSpPr>
                  <a:spLocks noChangeAspect="1"/>
                </p:cNvSpPr>
                <p:nvPr/>
              </p:nvSpPr>
              <p:spPr bwMode="auto">
                <a:xfrm>
                  <a:off x="2712" y="1297"/>
                  <a:ext cx="97" cy="68"/>
                </a:xfrm>
                <a:custGeom>
                  <a:avLst/>
                  <a:gdLst>
                    <a:gd name="T0" fmla="*/ 1 w 183"/>
                    <a:gd name="T1" fmla="*/ 0 h 128"/>
                    <a:gd name="T2" fmla="*/ 1 w 183"/>
                    <a:gd name="T3" fmla="*/ 1 h 128"/>
                    <a:gd name="T4" fmla="*/ 0 w 183"/>
                    <a:gd name="T5" fmla="*/ 1 h 128"/>
                    <a:gd name="T6" fmla="*/ 0 w 183"/>
                    <a:gd name="T7" fmla="*/ 0 h 128"/>
                    <a:gd name="T8" fmla="*/ 0 60000 65536"/>
                    <a:gd name="T9" fmla="*/ 0 60000 65536"/>
                    <a:gd name="T10" fmla="*/ 0 60000 65536"/>
                    <a:gd name="T11" fmla="*/ 0 60000 65536"/>
                    <a:gd name="T12" fmla="*/ 0 w 183"/>
                    <a:gd name="T13" fmla="*/ 0 h 128"/>
                    <a:gd name="T14" fmla="*/ 183 w 183"/>
                    <a:gd name="T15" fmla="*/ 128 h 128"/>
                  </a:gdLst>
                  <a:ahLst/>
                  <a:cxnLst>
                    <a:cxn ang="T8">
                      <a:pos x="T0" y="T1"/>
                    </a:cxn>
                    <a:cxn ang="T9">
                      <a:pos x="T2" y="T3"/>
                    </a:cxn>
                    <a:cxn ang="T10">
                      <a:pos x="T4" y="T5"/>
                    </a:cxn>
                    <a:cxn ang="T11">
                      <a:pos x="T6" y="T7"/>
                    </a:cxn>
                  </a:cxnLst>
                  <a:rect l="T12" t="T13" r="T14" b="T15"/>
                  <a:pathLst>
                    <a:path w="183" h="128">
                      <a:moveTo>
                        <a:pt x="183" y="0"/>
                      </a:moveTo>
                      <a:lnTo>
                        <a:pt x="183" y="128"/>
                      </a:lnTo>
                      <a:lnTo>
                        <a:pt x="0" y="128"/>
                      </a:lnTo>
                      <a:lnTo>
                        <a:pt x="0" y="0"/>
                      </a:lnTo>
                    </a:path>
                  </a:pathLst>
                </a:custGeom>
                <a:noFill/>
                <a:ln w="28575">
                  <a:solidFill>
                    <a:srgbClr val="000000"/>
                  </a:solidFill>
                  <a:round/>
                  <a:headEnd/>
                  <a:tailEnd/>
                </a:ln>
              </p:spPr>
              <p:txBody>
                <a:bodyPr>
                  <a:prstTxWarp prst="textNoShape">
                    <a:avLst/>
                  </a:prstTxWarp>
                </a:bodyPr>
                <a:lstStyle/>
                <a:p>
                  <a:endParaRPr lang="en-US"/>
                </a:p>
              </p:txBody>
            </p:sp>
            <p:sp>
              <p:nvSpPr>
                <p:cNvPr id="90282" name="Line 244"/>
                <p:cNvSpPr>
                  <a:spLocks noChangeAspect="1" noChangeShapeType="1"/>
                </p:cNvSpPr>
                <p:nvPr/>
              </p:nvSpPr>
              <p:spPr bwMode="auto">
                <a:xfrm>
                  <a:off x="2760" y="1365"/>
                  <a:ext cx="1" cy="57"/>
                </a:xfrm>
                <a:prstGeom prst="line">
                  <a:avLst/>
                </a:prstGeom>
                <a:noFill/>
                <a:ln w="28575">
                  <a:solidFill>
                    <a:srgbClr val="000000"/>
                  </a:solidFill>
                  <a:round/>
                  <a:headEnd/>
                  <a:tailEnd/>
                </a:ln>
              </p:spPr>
              <p:txBody>
                <a:bodyPr>
                  <a:prstTxWarp prst="textNoShape">
                    <a:avLst/>
                  </a:prstTxWarp>
                </a:bodyPr>
                <a:lstStyle/>
                <a:p>
                  <a:endParaRPr lang="en-US"/>
                </a:p>
              </p:txBody>
            </p:sp>
          </p:grpSp>
          <p:grpSp>
            <p:nvGrpSpPr>
              <p:cNvPr id="13" name="Group 245"/>
              <p:cNvGrpSpPr>
                <a:grpSpLocks/>
              </p:cNvGrpSpPr>
              <p:nvPr/>
            </p:nvGrpSpPr>
            <p:grpSpPr bwMode="auto">
              <a:xfrm>
                <a:off x="2112" y="1920"/>
                <a:ext cx="97" cy="125"/>
                <a:chOff x="2712" y="1297"/>
                <a:chExt cx="97" cy="125"/>
              </a:xfrm>
            </p:grpSpPr>
            <p:sp>
              <p:nvSpPr>
                <p:cNvPr id="90279" name="Freeform 246"/>
                <p:cNvSpPr>
                  <a:spLocks noChangeAspect="1"/>
                </p:cNvSpPr>
                <p:nvPr/>
              </p:nvSpPr>
              <p:spPr bwMode="auto">
                <a:xfrm>
                  <a:off x="2712" y="1297"/>
                  <a:ext cx="97" cy="68"/>
                </a:xfrm>
                <a:custGeom>
                  <a:avLst/>
                  <a:gdLst>
                    <a:gd name="T0" fmla="*/ 1 w 183"/>
                    <a:gd name="T1" fmla="*/ 0 h 128"/>
                    <a:gd name="T2" fmla="*/ 1 w 183"/>
                    <a:gd name="T3" fmla="*/ 1 h 128"/>
                    <a:gd name="T4" fmla="*/ 0 w 183"/>
                    <a:gd name="T5" fmla="*/ 1 h 128"/>
                    <a:gd name="T6" fmla="*/ 0 w 183"/>
                    <a:gd name="T7" fmla="*/ 0 h 128"/>
                    <a:gd name="T8" fmla="*/ 0 60000 65536"/>
                    <a:gd name="T9" fmla="*/ 0 60000 65536"/>
                    <a:gd name="T10" fmla="*/ 0 60000 65536"/>
                    <a:gd name="T11" fmla="*/ 0 60000 65536"/>
                    <a:gd name="T12" fmla="*/ 0 w 183"/>
                    <a:gd name="T13" fmla="*/ 0 h 128"/>
                    <a:gd name="T14" fmla="*/ 183 w 183"/>
                    <a:gd name="T15" fmla="*/ 128 h 128"/>
                  </a:gdLst>
                  <a:ahLst/>
                  <a:cxnLst>
                    <a:cxn ang="T8">
                      <a:pos x="T0" y="T1"/>
                    </a:cxn>
                    <a:cxn ang="T9">
                      <a:pos x="T2" y="T3"/>
                    </a:cxn>
                    <a:cxn ang="T10">
                      <a:pos x="T4" y="T5"/>
                    </a:cxn>
                    <a:cxn ang="T11">
                      <a:pos x="T6" y="T7"/>
                    </a:cxn>
                  </a:cxnLst>
                  <a:rect l="T12" t="T13" r="T14" b="T15"/>
                  <a:pathLst>
                    <a:path w="183" h="128">
                      <a:moveTo>
                        <a:pt x="183" y="0"/>
                      </a:moveTo>
                      <a:lnTo>
                        <a:pt x="183" y="128"/>
                      </a:lnTo>
                      <a:lnTo>
                        <a:pt x="0" y="128"/>
                      </a:lnTo>
                      <a:lnTo>
                        <a:pt x="0" y="0"/>
                      </a:lnTo>
                    </a:path>
                  </a:pathLst>
                </a:custGeom>
                <a:noFill/>
                <a:ln w="28575">
                  <a:solidFill>
                    <a:srgbClr val="000000"/>
                  </a:solidFill>
                  <a:round/>
                  <a:headEnd/>
                  <a:tailEnd/>
                </a:ln>
              </p:spPr>
              <p:txBody>
                <a:bodyPr>
                  <a:prstTxWarp prst="textNoShape">
                    <a:avLst/>
                  </a:prstTxWarp>
                </a:bodyPr>
                <a:lstStyle/>
                <a:p>
                  <a:endParaRPr lang="en-US"/>
                </a:p>
              </p:txBody>
            </p:sp>
            <p:sp>
              <p:nvSpPr>
                <p:cNvPr id="90280" name="Line 247"/>
                <p:cNvSpPr>
                  <a:spLocks noChangeAspect="1" noChangeShapeType="1"/>
                </p:cNvSpPr>
                <p:nvPr/>
              </p:nvSpPr>
              <p:spPr bwMode="auto">
                <a:xfrm>
                  <a:off x="2760" y="1365"/>
                  <a:ext cx="1" cy="57"/>
                </a:xfrm>
                <a:prstGeom prst="line">
                  <a:avLst/>
                </a:prstGeom>
                <a:noFill/>
                <a:ln w="28575">
                  <a:solidFill>
                    <a:srgbClr val="000000"/>
                  </a:solidFill>
                  <a:round/>
                  <a:headEnd/>
                  <a:tailEnd/>
                </a:ln>
              </p:spPr>
              <p:txBody>
                <a:bodyPr>
                  <a:prstTxWarp prst="textNoShape">
                    <a:avLst/>
                  </a:prstTxWarp>
                </a:bodyPr>
                <a:lstStyle/>
                <a:p>
                  <a:endParaRPr lang="en-US"/>
                </a:p>
              </p:txBody>
            </p:sp>
          </p:grpSp>
          <p:sp>
            <p:nvSpPr>
              <p:cNvPr id="90267" name="Oval 248"/>
              <p:cNvSpPr>
                <a:spLocks noChangeAspect="1" noChangeArrowheads="1"/>
              </p:cNvSpPr>
              <p:nvPr/>
            </p:nvSpPr>
            <p:spPr bwMode="auto">
              <a:xfrm>
                <a:off x="2928" y="1584"/>
                <a:ext cx="174" cy="174"/>
              </a:xfrm>
              <a:prstGeom prst="ellipse">
                <a:avLst/>
              </a:prstGeom>
              <a:solidFill>
                <a:schemeClr val="folHlink"/>
              </a:solidFill>
              <a:ln w="19050">
                <a:solidFill>
                  <a:srgbClr val="000000"/>
                </a:solidFill>
                <a:round/>
                <a:headEnd/>
                <a:tailEnd/>
              </a:ln>
            </p:spPr>
            <p:txBody>
              <a:bodyPr>
                <a:prstTxWarp prst="textNoShape">
                  <a:avLst/>
                </a:prstTxWarp>
              </a:bodyPr>
              <a:lstStyle/>
              <a:p>
                <a:endParaRPr lang="en-US"/>
              </a:p>
            </p:txBody>
          </p:sp>
          <p:sp>
            <p:nvSpPr>
              <p:cNvPr id="90268" name="Oval 250" descr="80%"/>
              <p:cNvSpPr>
                <a:spLocks noChangeAspect="1" noChangeArrowheads="1"/>
              </p:cNvSpPr>
              <p:nvPr/>
            </p:nvSpPr>
            <p:spPr bwMode="auto">
              <a:xfrm>
                <a:off x="2832" y="2160"/>
                <a:ext cx="175" cy="174"/>
              </a:xfrm>
              <a:prstGeom prst="ellipse">
                <a:avLst/>
              </a:prstGeom>
              <a:pattFill prst="pct80">
                <a:fgClr>
                  <a:schemeClr val="accent1"/>
                </a:fgClr>
                <a:bgClr>
                  <a:srgbClr val="FFFFFF"/>
                </a:bgClr>
              </a:pattFill>
              <a:ln w="19050">
                <a:solidFill>
                  <a:srgbClr val="000000"/>
                </a:solidFill>
                <a:round/>
                <a:headEnd/>
                <a:tailEnd/>
              </a:ln>
            </p:spPr>
            <p:txBody>
              <a:bodyPr>
                <a:prstTxWarp prst="textNoShape">
                  <a:avLst/>
                </a:prstTxWarp>
              </a:bodyPr>
              <a:lstStyle/>
              <a:p>
                <a:endParaRPr lang="en-US"/>
              </a:p>
            </p:txBody>
          </p:sp>
          <p:sp>
            <p:nvSpPr>
              <p:cNvPr id="90269" name="Oval 251" descr="80%"/>
              <p:cNvSpPr>
                <a:spLocks noChangeAspect="1" noChangeArrowheads="1"/>
              </p:cNvSpPr>
              <p:nvPr/>
            </p:nvSpPr>
            <p:spPr bwMode="auto">
              <a:xfrm>
                <a:off x="2448" y="2112"/>
                <a:ext cx="175" cy="174"/>
              </a:xfrm>
              <a:prstGeom prst="ellipse">
                <a:avLst/>
              </a:prstGeom>
              <a:pattFill prst="pct80">
                <a:fgClr>
                  <a:schemeClr val="accent1"/>
                </a:fgClr>
                <a:bgClr>
                  <a:srgbClr val="FFFFFF"/>
                </a:bgClr>
              </a:pattFill>
              <a:ln w="19050">
                <a:solidFill>
                  <a:srgbClr val="000000"/>
                </a:solidFill>
                <a:round/>
                <a:headEnd/>
                <a:tailEnd/>
              </a:ln>
            </p:spPr>
            <p:txBody>
              <a:bodyPr>
                <a:prstTxWarp prst="textNoShape">
                  <a:avLst/>
                </a:prstTxWarp>
              </a:bodyPr>
              <a:lstStyle/>
              <a:p>
                <a:endParaRPr lang="en-US"/>
              </a:p>
            </p:txBody>
          </p:sp>
          <p:sp>
            <p:nvSpPr>
              <p:cNvPr id="90270" name="Oval 252" descr="80%"/>
              <p:cNvSpPr>
                <a:spLocks noChangeAspect="1" noChangeArrowheads="1"/>
              </p:cNvSpPr>
              <p:nvPr/>
            </p:nvSpPr>
            <p:spPr bwMode="auto">
              <a:xfrm>
                <a:off x="2016" y="2208"/>
                <a:ext cx="175" cy="174"/>
              </a:xfrm>
              <a:prstGeom prst="ellipse">
                <a:avLst/>
              </a:prstGeom>
              <a:pattFill prst="pct80">
                <a:fgClr>
                  <a:schemeClr val="accent1"/>
                </a:fgClr>
                <a:bgClr>
                  <a:srgbClr val="FFFFFF"/>
                </a:bgClr>
              </a:pattFill>
              <a:ln w="19050">
                <a:solidFill>
                  <a:srgbClr val="000000"/>
                </a:solidFill>
                <a:round/>
                <a:headEnd/>
                <a:tailEnd/>
              </a:ln>
            </p:spPr>
            <p:txBody>
              <a:bodyPr>
                <a:prstTxWarp prst="textNoShape">
                  <a:avLst/>
                </a:prstTxWarp>
              </a:bodyPr>
              <a:lstStyle/>
              <a:p>
                <a:endParaRPr lang="en-US"/>
              </a:p>
            </p:txBody>
          </p:sp>
          <p:sp>
            <p:nvSpPr>
              <p:cNvPr id="90271" name="Oval 253"/>
              <p:cNvSpPr>
                <a:spLocks noChangeAspect="1" noChangeArrowheads="1"/>
              </p:cNvSpPr>
              <p:nvPr/>
            </p:nvSpPr>
            <p:spPr bwMode="auto">
              <a:xfrm>
                <a:off x="2466" y="2400"/>
                <a:ext cx="174" cy="174"/>
              </a:xfrm>
              <a:prstGeom prst="ellipse">
                <a:avLst/>
              </a:prstGeom>
              <a:solidFill>
                <a:schemeClr val="folHlink"/>
              </a:solidFill>
              <a:ln w="19050">
                <a:solidFill>
                  <a:srgbClr val="000000"/>
                </a:solidFill>
                <a:round/>
                <a:headEnd/>
                <a:tailEnd/>
              </a:ln>
            </p:spPr>
            <p:txBody>
              <a:bodyPr>
                <a:prstTxWarp prst="textNoShape">
                  <a:avLst/>
                </a:prstTxWarp>
              </a:bodyPr>
              <a:lstStyle/>
              <a:p>
                <a:endParaRPr lang="en-US"/>
              </a:p>
            </p:txBody>
          </p:sp>
          <p:sp>
            <p:nvSpPr>
              <p:cNvPr id="90272" name="Oval 254"/>
              <p:cNvSpPr>
                <a:spLocks noChangeAspect="1" noChangeArrowheads="1"/>
              </p:cNvSpPr>
              <p:nvPr/>
            </p:nvSpPr>
            <p:spPr bwMode="auto">
              <a:xfrm>
                <a:off x="2832" y="2352"/>
                <a:ext cx="174" cy="174"/>
              </a:xfrm>
              <a:prstGeom prst="ellipse">
                <a:avLst/>
              </a:prstGeom>
              <a:solidFill>
                <a:schemeClr val="folHlink"/>
              </a:solidFill>
              <a:ln w="19050">
                <a:solidFill>
                  <a:srgbClr val="000000"/>
                </a:solidFill>
                <a:round/>
                <a:headEnd/>
                <a:tailEnd/>
              </a:ln>
            </p:spPr>
            <p:txBody>
              <a:bodyPr>
                <a:prstTxWarp prst="textNoShape">
                  <a:avLst/>
                </a:prstTxWarp>
              </a:bodyPr>
              <a:lstStyle/>
              <a:p>
                <a:endParaRPr lang="en-US"/>
              </a:p>
            </p:txBody>
          </p:sp>
          <p:grpSp>
            <p:nvGrpSpPr>
              <p:cNvPr id="14" name="Group 255"/>
              <p:cNvGrpSpPr>
                <a:grpSpLocks/>
              </p:cNvGrpSpPr>
              <p:nvPr/>
            </p:nvGrpSpPr>
            <p:grpSpPr bwMode="auto">
              <a:xfrm>
                <a:off x="2256" y="2112"/>
                <a:ext cx="97" cy="125"/>
                <a:chOff x="2712" y="1297"/>
                <a:chExt cx="97" cy="125"/>
              </a:xfrm>
            </p:grpSpPr>
            <p:sp>
              <p:nvSpPr>
                <p:cNvPr id="90277" name="Freeform 256"/>
                <p:cNvSpPr>
                  <a:spLocks noChangeAspect="1"/>
                </p:cNvSpPr>
                <p:nvPr/>
              </p:nvSpPr>
              <p:spPr bwMode="auto">
                <a:xfrm>
                  <a:off x="2712" y="1297"/>
                  <a:ext cx="97" cy="68"/>
                </a:xfrm>
                <a:custGeom>
                  <a:avLst/>
                  <a:gdLst>
                    <a:gd name="T0" fmla="*/ 1 w 183"/>
                    <a:gd name="T1" fmla="*/ 0 h 128"/>
                    <a:gd name="T2" fmla="*/ 1 w 183"/>
                    <a:gd name="T3" fmla="*/ 1 h 128"/>
                    <a:gd name="T4" fmla="*/ 0 w 183"/>
                    <a:gd name="T5" fmla="*/ 1 h 128"/>
                    <a:gd name="T6" fmla="*/ 0 w 183"/>
                    <a:gd name="T7" fmla="*/ 0 h 128"/>
                    <a:gd name="T8" fmla="*/ 0 60000 65536"/>
                    <a:gd name="T9" fmla="*/ 0 60000 65536"/>
                    <a:gd name="T10" fmla="*/ 0 60000 65536"/>
                    <a:gd name="T11" fmla="*/ 0 60000 65536"/>
                    <a:gd name="T12" fmla="*/ 0 w 183"/>
                    <a:gd name="T13" fmla="*/ 0 h 128"/>
                    <a:gd name="T14" fmla="*/ 183 w 183"/>
                    <a:gd name="T15" fmla="*/ 128 h 128"/>
                  </a:gdLst>
                  <a:ahLst/>
                  <a:cxnLst>
                    <a:cxn ang="T8">
                      <a:pos x="T0" y="T1"/>
                    </a:cxn>
                    <a:cxn ang="T9">
                      <a:pos x="T2" y="T3"/>
                    </a:cxn>
                    <a:cxn ang="T10">
                      <a:pos x="T4" y="T5"/>
                    </a:cxn>
                    <a:cxn ang="T11">
                      <a:pos x="T6" y="T7"/>
                    </a:cxn>
                  </a:cxnLst>
                  <a:rect l="T12" t="T13" r="T14" b="T15"/>
                  <a:pathLst>
                    <a:path w="183" h="128">
                      <a:moveTo>
                        <a:pt x="183" y="0"/>
                      </a:moveTo>
                      <a:lnTo>
                        <a:pt x="183" y="128"/>
                      </a:lnTo>
                      <a:lnTo>
                        <a:pt x="0" y="128"/>
                      </a:lnTo>
                      <a:lnTo>
                        <a:pt x="0" y="0"/>
                      </a:lnTo>
                    </a:path>
                  </a:pathLst>
                </a:custGeom>
                <a:noFill/>
                <a:ln w="28575">
                  <a:solidFill>
                    <a:srgbClr val="000000"/>
                  </a:solidFill>
                  <a:round/>
                  <a:headEnd/>
                  <a:tailEnd/>
                </a:ln>
              </p:spPr>
              <p:txBody>
                <a:bodyPr>
                  <a:prstTxWarp prst="textNoShape">
                    <a:avLst/>
                  </a:prstTxWarp>
                </a:bodyPr>
                <a:lstStyle/>
                <a:p>
                  <a:endParaRPr lang="en-US"/>
                </a:p>
              </p:txBody>
            </p:sp>
            <p:sp>
              <p:nvSpPr>
                <p:cNvPr id="90278" name="Line 257"/>
                <p:cNvSpPr>
                  <a:spLocks noChangeAspect="1" noChangeShapeType="1"/>
                </p:cNvSpPr>
                <p:nvPr/>
              </p:nvSpPr>
              <p:spPr bwMode="auto">
                <a:xfrm>
                  <a:off x="2760" y="1365"/>
                  <a:ext cx="1" cy="57"/>
                </a:xfrm>
                <a:prstGeom prst="line">
                  <a:avLst/>
                </a:prstGeom>
                <a:noFill/>
                <a:ln w="28575">
                  <a:solidFill>
                    <a:srgbClr val="000000"/>
                  </a:solidFill>
                  <a:round/>
                  <a:headEnd/>
                  <a:tailEnd/>
                </a:ln>
              </p:spPr>
              <p:txBody>
                <a:bodyPr>
                  <a:prstTxWarp prst="textNoShape">
                    <a:avLst/>
                  </a:prstTxWarp>
                </a:bodyPr>
                <a:lstStyle/>
                <a:p>
                  <a:endParaRPr lang="en-US"/>
                </a:p>
              </p:txBody>
            </p:sp>
          </p:grpSp>
          <p:grpSp>
            <p:nvGrpSpPr>
              <p:cNvPr id="15" name="Group 258"/>
              <p:cNvGrpSpPr>
                <a:grpSpLocks/>
              </p:cNvGrpSpPr>
              <p:nvPr/>
            </p:nvGrpSpPr>
            <p:grpSpPr bwMode="auto">
              <a:xfrm>
                <a:off x="3072" y="2112"/>
                <a:ext cx="97" cy="125"/>
                <a:chOff x="2712" y="1297"/>
                <a:chExt cx="97" cy="125"/>
              </a:xfrm>
            </p:grpSpPr>
            <p:sp>
              <p:nvSpPr>
                <p:cNvPr id="90275" name="Freeform 259"/>
                <p:cNvSpPr>
                  <a:spLocks noChangeAspect="1"/>
                </p:cNvSpPr>
                <p:nvPr/>
              </p:nvSpPr>
              <p:spPr bwMode="auto">
                <a:xfrm>
                  <a:off x="2712" y="1297"/>
                  <a:ext cx="97" cy="68"/>
                </a:xfrm>
                <a:custGeom>
                  <a:avLst/>
                  <a:gdLst>
                    <a:gd name="T0" fmla="*/ 1 w 183"/>
                    <a:gd name="T1" fmla="*/ 0 h 128"/>
                    <a:gd name="T2" fmla="*/ 1 w 183"/>
                    <a:gd name="T3" fmla="*/ 1 h 128"/>
                    <a:gd name="T4" fmla="*/ 0 w 183"/>
                    <a:gd name="T5" fmla="*/ 1 h 128"/>
                    <a:gd name="T6" fmla="*/ 0 w 183"/>
                    <a:gd name="T7" fmla="*/ 0 h 128"/>
                    <a:gd name="T8" fmla="*/ 0 60000 65536"/>
                    <a:gd name="T9" fmla="*/ 0 60000 65536"/>
                    <a:gd name="T10" fmla="*/ 0 60000 65536"/>
                    <a:gd name="T11" fmla="*/ 0 60000 65536"/>
                    <a:gd name="T12" fmla="*/ 0 w 183"/>
                    <a:gd name="T13" fmla="*/ 0 h 128"/>
                    <a:gd name="T14" fmla="*/ 183 w 183"/>
                    <a:gd name="T15" fmla="*/ 128 h 128"/>
                  </a:gdLst>
                  <a:ahLst/>
                  <a:cxnLst>
                    <a:cxn ang="T8">
                      <a:pos x="T0" y="T1"/>
                    </a:cxn>
                    <a:cxn ang="T9">
                      <a:pos x="T2" y="T3"/>
                    </a:cxn>
                    <a:cxn ang="T10">
                      <a:pos x="T4" y="T5"/>
                    </a:cxn>
                    <a:cxn ang="T11">
                      <a:pos x="T6" y="T7"/>
                    </a:cxn>
                  </a:cxnLst>
                  <a:rect l="T12" t="T13" r="T14" b="T15"/>
                  <a:pathLst>
                    <a:path w="183" h="128">
                      <a:moveTo>
                        <a:pt x="183" y="0"/>
                      </a:moveTo>
                      <a:lnTo>
                        <a:pt x="183" y="128"/>
                      </a:lnTo>
                      <a:lnTo>
                        <a:pt x="0" y="128"/>
                      </a:lnTo>
                      <a:lnTo>
                        <a:pt x="0" y="0"/>
                      </a:lnTo>
                    </a:path>
                  </a:pathLst>
                </a:custGeom>
                <a:noFill/>
                <a:ln w="28575">
                  <a:solidFill>
                    <a:srgbClr val="000000"/>
                  </a:solidFill>
                  <a:round/>
                  <a:headEnd/>
                  <a:tailEnd/>
                </a:ln>
              </p:spPr>
              <p:txBody>
                <a:bodyPr>
                  <a:prstTxWarp prst="textNoShape">
                    <a:avLst/>
                  </a:prstTxWarp>
                </a:bodyPr>
                <a:lstStyle/>
                <a:p>
                  <a:endParaRPr lang="en-US"/>
                </a:p>
              </p:txBody>
            </p:sp>
            <p:sp>
              <p:nvSpPr>
                <p:cNvPr id="90276" name="Line 260"/>
                <p:cNvSpPr>
                  <a:spLocks noChangeAspect="1" noChangeShapeType="1"/>
                </p:cNvSpPr>
                <p:nvPr/>
              </p:nvSpPr>
              <p:spPr bwMode="auto">
                <a:xfrm>
                  <a:off x="2760" y="1365"/>
                  <a:ext cx="1" cy="57"/>
                </a:xfrm>
                <a:prstGeom prst="line">
                  <a:avLst/>
                </a:prstGeom>
                <a:noFill/>
                <a:ln w="28575">
                  <a:solidFill>
                    <a:srgbClr val="000000"/>
                  </a:solidFill>
                  <a:round/>
                  <a:headEnd/>
                  <a:tailEnd/>
                </a:ln>
              </p:spPr>
              <p:txBody>
                <a:bodyPr>
                  <a:prstTxWarp prst="textNoShape">
                    <a:avLst/>
                  </a:prstTxWarp>
                </a:bodyPr>
                <a:lstStyle/>
                <a:p>
                  <a:endParaRPr lang="en-US"/>
                </a:p>
              </p:txBody>
            </p:sp>
          </p:grpSp>
        </p:grpSp>
        <p:grpSp>
          <p:nvGrpSpPr>
            <p:cNvPr id="16" name="Group 79"/>
            <p:cNvGrpSpPr>
              <a:grpSpLocks/>
            </p:cNvGrpSpPr>
            <p:nvPr/>
          </p:nvGrpSpPr>
          <p:grpSpPr bwMode="auto">
            <a:xfrm>
              <a:off x="4193" y="2937"/>
              <a:ext cx="1594" cy="836"/>
              <a:chOff x="4193" y="2937"/>
              <a:chExt cx="1594" cy="836"/>
            </a:xfrm>
          </p:grpSpPr>
          <p:grpSp>
            <p:nvGrpSpPr>
              <p:cNvPr id="17" name="Group 229"/>
              <p:cNvGrpSpPr>
                <a:grpSpLocks/>
              </p:cNvGrpSpPr>
              <p:nvPr/>
            </p:nvGrpSpPr>
            <p:grpSpPr bwMode="auto">
              <a:xfrm>
                <a:off x="4224" y="2995"/>
                <a:ext cx="97" cy="125"/>
                <a:chOff x="2712" y="1297"/>
                <a:chExt cx="97" cy="125"/>
              </a:xfrm>
            </p:grpSpPr>
            <p:sp>
              <p:nvSpPr>
                <p:cNvPr id="90232" name="Freeform 230"/>
                <p:cNvSpPr>
                  <a:spLocks noChangeAspect="1"/>
                </p:cNvSpPr>
                <p:nvPr/>
              </p:nvSpPr>
              <p:spPr bwMode="auto">
                <a:xfrm>
                  <a:off x="2712" y="1297"/>
                  <a:ext cx="97" cy="68"/>
                </a:xfrm>
                <a:custGeom>
                  <a:avLst/>
                  <a:gdLst>
                    <a:gd name="T0" fmla="*/ 1 w 183"/>
                    <a:gd name="T1" fmla="*/ 0 h 128"/>
                    <a:gd name="T2" fmla="*/ 1 w 183"/>
                    <a:gd name="T3" fmla="*/ 1 h 128"/>
                    <a:gd name="T4" fmla="*/ 0 w 183"/>
                    <a:gd name="T5" fmla="*/ 1 h 128"/>
                    <a:gd name="T6" fmla="*/ 0 w 183"/>
                    <a:gd name="T7" fmla="*/ 0 h 128"/>
                    <a:gd name="T8" fmla="*/ 0 60000 65536"/>
                    <a:gd name="T9" fmla="*/ 0 60000 65536"/>
                    <a:gd name="T10" fmla="*/ 0 60000 65536"/>
                    <a:gd name="T11" fmla="*/ 0 60000 65536"/>
                    <a:gd name="T12" fmla="*/ 0 w 183"/>
                    <a:gd name="T13" fmla="*/ 0 h 128"/>
                    <a:gd name="T14" fmla="*/ 183 w 183"/>
                    <a:gd name="T15" fmla="*/ 128 h 128"/>
                  </a:gdLst>
                  <a:ahLst/>
                  <a:cxnLst>
                    <a:cxn ang="T8">
                      <a:pos x="T0" y="T1"/>
                    </a:cxn>
                    <a:cxn ang="T9">
                      <a:pos x="T2" y="T3"/>
                    </a:cxn>
                    <a:cxn ang="T10">
                      <a:pos x="T4" y="T5"/>
                    </a:cxn>
                    <a:cxn ang="T11">
                      <a:pos x="T6" y="T7"/>
                    </a:cxn>
                  </a:cxnLst>
                  <a:rect l="T12" t="T13" r="T14" b="T15"/>
                  <a:pathLst>
                    <a:path w="183" h="128">
                      <a:moveTo>
                        <a:pt x="183" y="0"/>
                      </a:moveTo>
                      <a:lnTo>
                        <a:pt x="183" y="128"/>
                      </a:lnTo>
                      <a:lnTo>
                        <a:pt x="0" y="128"/>
                      </a:lnTo>
                      <a:lnTo>
                        <a:pt x="0" y="0"/>
                      </a:lnTo>
                    </a:path>
                  </a:pathLst>
                </a:custGeom>
                <a:noFill/>
                <a:ln w="28575">
                  <a:solidFill>
                    <a:srgbClr val="000000"/>
                  </a:solidFill>
                  <a:round/>
                  <a:headEnd/>
                  <a:tailEnd/>
                </a:ln>
              </p:spPr>
              <p:txBody>
                <a:bodyPr>
                  <a:prstTxWarp prst="textNoShape">
                    <a:avLst/>
                  </a:prstTxWarp>
                </a:bodyPr>
                <a:lstStyle/>
                <a:p>
                  <a:endParaRPr lang="en-US"/>
                </a:p>
              </p:txBody>
            </p:sp>
            <p:sp>
              <p:nvSpPr>
                <p:cNvPr id="90233" name="Line 231"/>
                <p:cNvSpPr>
                  <a:spLocks noChangeAspect="1" noChangeShapeType="1"/>
                </p:cNvSpPr>
                <p:nvPr/>
              </p:nvSpPr>
              <p:spPr bwMode="auto">
                <a:xfrm>
                  <a:off x="2760" y="1365"/>
                  <a:ext cx="1" cy="57"/>
                </a:xfrm>
                <a:prstGeom prst="line">
                  <a:avLst/>
                </a:prstGeom>
                <a:noFill/>
                <a:ln w="28575">
                  <a:solidFill>
                    <a:srgbClr val="000000"/>
                  </a:solidFill>
                  <a:round/>
                  <a:headEnd/>
                  <a:tailEnd/>
                </a:ln>
              </p:spPr>
              <p:txBody>
                <a:bodyPr>
                  <a:prstTxWarp prst="textNoShape">
                    <a:avLst/>
                  </a:prstTxWarp>
                </a:bodyPr>
                <a:lstStyle/>
                <a:p>
                  <a:endParaRPr lang="en-US"/>
                </a:p>
              </p:txBody>
            </p:sp>
          </p:grpSp>
          <p:sp>
            <p:nvSpPr>
              <p:cNvPr id="90227" name="Rectangle 233"/>
              <p:cNvSpPr>
                <a:spLocks noChangeArrowheads="1"/>
              </p:cNvSpPr>
              <p:nvPr/>
            </p:nvSpPr>
            <p:spPr bwMode="auto">
              <a:xfrm>
                <a:off x="4359" y="2937"/>
                <a:ext cx="1428" cy="231"/>
              </a:xfrm>
              <a:prstGeom prst="rect">
                <a:avLst/>
              </a:prstGeom>
              <a:noFill/>
              <a:ln w="9525">
                <a:noFill/>
                <a:miter lim="800000"/>
                <a:headEnd/>
                <a:tailEnd/>
              </a:ln>
            </p:spPr>
            <p:txBody>
              <a:bodyPr wrap="none">
                <a:prstTxWarp prst="textNoShape">
                  <a:avLst/>
                </a:prstTxWarp>
                <a:spAutoFit/>
              </a:bodyPr>
              <a:lstStyle/>
              <a:p>
                <a:r>
                  <a:rPr lang="en-US" sz="1800" b="1">
                    <a:latin typeface="Helvetica" charset="0"/>
                  </a:rPr>
                  <a:t>triacylglycerol (TG)</a:t>
                </a:r>
                <a:endParaRPr lang="en-US" sz="1800"/>
              </a:p>
            </p:txBody>
          </p:sp>
          <p:sp>
            <p:nvSpPr>
              <p:cNvPr id="90228" name="Oval 234" descr="80%"/>
              <p:cNvSpPr>
                <a:spLocks noChangeAspect="1" noChangeArrowheads="1"/>
              </p:cNvSpPr>
              <p:nvPr/>
            </p:nvSpPr>
            <p:spPr bwMode="auto">
              <a:xfrm>
                <a:off x="4193" y="3234"/>
                <a:ext cx="175" cy="174"/>
              </a:xfrm>
              <a:prstGeom prst="ellipse">
                <a:avLst/>
              </a:prstGeom>
              <a:pattFill prst="pct80">
                <a:fgClr>
                  <a:schemeClr val="accent1"/>
                </a:fgClr>
                <a:bgClr>
                  <a:srgbClr val="FFFFFF"/>
                </a:bgClr>
              </a:pattFill>
              <a:ln w="19050">
                <a:solidFill>
                  <a:srgbClr val="000000"/>
                </a:solidFill>
                <a:round/>
                <a:headEnd/>
                <a:tailEnd/>
              </a:ln>
            </p:spPr>
            <p:txBody>
              <a:bodyPr>
                <a:prstTxWarp prst="textNoShape">
                  <a:avLst/>
                </a:prstTxWarp>
              </a:bodyPr>
              <a:lstStyle/>
              <a:p>
                <a:endParaRPr lang="en-US"/>
              </a:p>
            </p:txBody>
          </p:sp>
          <p:sp>
            <p:nvSpPr>
              <p:cNvPr id="90229" name="Rectangle 236"/>
              <p:cNvSpPr>
                <a:spLocks noChangeArrowheads="1"/>
              </p:cNvSpPr>
              <p:nvPr/>
            </p:nvSpPr>
            <p:spPr bwMode="auto">
              <a:xfrm>
                <a:off x="4359" y="3198"/>
                <a:ext cx="596" cy="231"/>
              </a:xfrm>
              <a:prstGeom prst="rect">
                <a:avLst/>
              </a:prstGeom>
              <a:noFill/>
              <a:ln w="9525">
                <a:noFill/>
                <a:miter lim="800000"/>
                <a:headEnd/>
                <a:tailEnd/>
              </a:ln>
            </p:spPr>
            <p:txBody>
              <a:bodyPr wrap="none">
                <a:prstTxWarp prst="textNoShape">
                  <a:avLst/>
                </a:prstTxWarp>
                <a:spAutoFit/>
              </a:bodyPr>
              <a:lstStyle/>
              <a:p>
                <a:r>
                  <a:rPr lang="en-US" sz="1800" b="1">
                    <a:latin typeface="Helvetica" charset="0"/>
                  </a:rPr>
                  <a:t>apo CII</a:t>
                </a:r>
              </a:p>
            </p:txBody>
          </p:sp>
          <p:sp>
            <p:nvSpPr>
              <p:cNvPr id="90230" name="Oval 237"/>
              <p:cNvSpPr>
                <a:spLocks noChangeAspect="1" noChangeArrowheads="1"/>
              </p:cNvSpPr>
              <p:nvPr/>
            </p:nvSpPr>
            <p:spPr bwMode="auto">
              <a:xfrm>
                <a:off x="4193" y="3552"/>
                <a:ext cx="174" cy="174"/>
              </a:xfrm>
              <a:prstGeom prst="ellipse">
                <a:avLst/>
              </a:prstGeom>
              <a:solidFill>
                <a:schemeClr val="folHlink"/>
              </a:solidFill>
              <a:ln w="19050">
                <a:solidFill>
                  <a:srgbClr val="000000"/>
                </a:solidFill>
                <a:round/>
                <a:headEnd/>
                <a:tailEnd/>
              </a:ln>
            </p:spPr>
            <p:txBody>
              <a:bodyPr>
                <a:prstTxWarp prst="textNoShape">
                  <a:avLst/>
                </a:prstTxWarp>
              </a:bodyPr>
              <a:lstStyle/>
              <a:p>
                <a:endParaRPr lang="en-US"/>
              </a:p>
            </p:txBody>
          </p:sp>
          <p:sp>
            <p:nvSpPr>
              <p:cNvPr id="90231" name="Rectangle 238"/>
              <p:cNvSpPr>
                <a:spLocks noChangeArrowheads="1"/>
              </p:cNvSpPr>
              <p:nvPr/>
            </p:nvSpPr>
            <p:spPr bwMode="auto">
              <a:xfrm>
                <a:off x="4359" y="3542"/>
                <a:ext cx="676" cy="231"/>
              </a:xfrm>
              <a:prstGeom prst="rect">
                <a:avLst/>
              </a:prstGeom>
              <a:noFill/>
              <a:ln w="9525">
                <a:noFill/>
                <a:miter lim="800000"/>
                <a:headEnd/>
                <a:tailEnd/>
              </a:ln>
            </p:spPr>
            <p:txBody>
              <a:bodyPr wrap="none">
                <a:prstTxWarp prst="textNoShape">
                  <a:avLst/>
                </a:prstTxWarp>
                <a:spAutoFit/>
              </a:bodyPr>
              <a:lstStyle/>
              <a:p>
                <a:r>
                  <a:rPr lang="en-US" sz="1800" b="1">
                    <a:latin typeface="Helvetica" charset="0"/>
                  </a:rPr>
                  <a:t>apo B48</a:t>
                </a:r>
                <a:endParaRPr lang="en-US" sz="2000" b="1">
                  <a:latin typeface="Helvetica" charset="0"/>
                </a:endParaRPr>
              </a:p>
            </p:txBody>
          </p:sp>
        </p:grpSp>
        <p:grpSp>
          <p:nvGrpSpPr>
            <p:cNvPr id="18" name="Group 221"/>
            <p:cNvGrpSpPr>
              <a:grpSpLocks/>
            </p:cNvGrpSpPr>
            <p:nvPr/>
          </p:nvGrpSpPr>
          <p:grpSpPr bwMode="auto">
            <a:xfrm>
              <a:off x="1680" y="2774"/>
              <a:ext cx="2415" cy="807"/>
              <a:chOff x="1536" y="2784"/>
              <a:chExt cx="2415" cy="807"/>
            </a:xfrm>
          </p:grpSpPr>
          <p:sp>
            <p:nvSpPr>
              <p:cNvPr id="90223" name="Freeform 70"/>
              <p:cNvSpPr>
                <a:spLocks noChangeAspect="1"/>
              </p:cNvSpPr>
              <p:nvPr/>
            </p:nvSpPr>
            <p:spPr bwMode="auto">
              <a:xfrm>
                <a:off x="1536" y="2784"/>
                <a:ext cx="2415" cy="807"/>
              </a:xfrm>
              <a:custGeom>
                <a:avLst/>
                <a:gdLst>
                  <a:gd name="T0" fmla="*/ 0 w 4554"/>
                  <a:gd name="T1" fmla="*/ 1134480 h 513"/>
                  <a:gd name="T2" fmla="*/ 1 w 4554"/>
                  <a:gd name="T3" fmla="*/ 1012566 h 513"/>
                  <a:gd name="T4" fmla="*/ 1 w 4554"/>
                  <a:gd name="T5" fmla="*/ 891255 h 513"/>
                  <a:gd name="T6" fmla="*/ 1 w 4554"/>
                  <a:gd name="T7" fmla="*/ 891255 h 513"/>
                  <a:gd name="T8" fmla="*/ 1 w 4554"/>
                  <a:gd name="T9" fmla="*/ 1012566 h 513"/>
                  <a:gd name="T10" fmla="*/ 1 w 4554"/>
                  <a:gd name="T11" fmla="*/ 122928 h 513"/>
                  <a:gd name="T12" fmla="*/ 1 w 4554"/>
                  <a:gd name="T13" fmla="*/ 0 h 513"/>
                  <a:gd name="T14" fmla="*/ 1 w 4554"/>
                  <a:gd name="T15" fmla="*/ 0 h 513"/>
                  <a:gd name="T16" fmla="*/ 1 w 4554"/>
                  <a:gd name="T17" fmla="*/ 122928 h 513"/>
                  <a:gd name="T18" fmla="*/ 1 w 4554"/>
                  <a:gd name="T19" fmla="*/ 204037 h 513"/>
                  <a:gd name="T20" fmla="*/ 0 w 4554"/>
                  <a:gd name="T21" fmla="*/ 1134480 h 5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54"/>
                  <a:gd name="T34" fmla="*/ 0 h 513"/>
                  <a:gd name="T35" fmla="*/ 4554 w 4554"/>
                  <a:gd name="T36" fmla="*/ 513 h 5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54" h="513">
                    <a:moveTo>
                      <a:pt x="0" y="513"/>
                    </a:moveTo>
                    <a:lnTo>
                      <a:pt x="786" y="458"/>
                    </a:lnTo>
                    <a:lnTo>
                      <a:pt x="2122" y="403"/>
                    </a:lnTo>
                    <a:lnTo>
                      <a:pt x="3274" y="403"/>
                    </a:lnTo>
                    <a:lnTo>
                      <a:pt x="4554" y="458"/>
                    </a:lnTo>
                    <a:lnTo>
                      <a:pt x="4389" y="55"/>
                    </a:lnTo>
                    <a:lnTo>
                      <a:pt x="3201" y="0"/>
                    </a:lnTo>
                    <a:lnTo>
                      <a:pt x="2122" y="0"/>
                    </a:lnTo>
                    <a:lnTo>
                      <a:pt x="860" y="55"/>
                    </a:lnTo>
                    <a:lnTo>
                      <a:pt x="128" y="92"/>
                    </a:lnTo>
                    <a:lnTo>
                      <a:pt x="0" y="513"/>
                    </a:lnTo>
                    <a:close/>
                  </a:path>
                </a:pathLst>
              </a:custGeom>
              <a:solidFill>
                <a:srgbClr val="FFDDBB"/>
              </a:solidFill>
              <a:ln w="11430">
                <a:solidFill>
                  <a:srgbClr val="000000"/>
                </a:solidFill>
                <a:round/>
                <a:headEnd/>
                <a:tailEnd/>
              </a:ln>
            </p:spPr>
            <p:txBody>
              <a:bodyPr>
                <a:prstTxWarp prst="textNoShape">
                  <a:avLst/>
                </a:prstTxWarp>
              </a:bodyPr>
              <a:lstStyle/>
              <a:p>
                <a:endParaRPr lang="en-US"/>
              </a:p>
            </p:txBody>
          </p:sp>
          <p:sp>
            <p:nvSpPr>
              <p:cNvPr id="90224" name="Rectangle 108"/>
              <p:cNvSpPr>
                <a:spLocks noChangeAspect="1" noChangeArrowheads="1"/>
              </p:cNvSpPr>
              <p:nvPr/>
            </p:nvSpPr>
            <p:spPr bwMode="auto">
              <a:xfrm>
                <a:off x="2064" y="2880"/>
                <a:ext cx="1352" cy="346"/>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800" b="1">
                    <a:latin typeface="Helvetica" charset="0"/>
                  </a:rPr>
                  <a:t>endothelial surface </a:t>
                </a:r>
              </a:p>
              <a:p>
                <a:pPr algn="ctr" eaLnBrk="1" hangingPunct="1"/>
                <a:r>
                  <a:rPr lang="en-US" sz="1800" b="1">
                    <a:latin typeface="Helvetica" charset="0"/>
                  </a:rPr>
                  <a:t>of non-hepatic cell</a:t>
                </a:r>
              </a:p>
            </p:txBody>
          </p:sp>
          <p:sp>
            <p:nvSpPr>
              <p:cNvPr id="90225" name="Rectangle 131"/>
              <p:cNvSpPr>
                <a:spLocks noChangeAspect="1" noChangeArrowheads="1"/>
              </p:cNvSpPr>
              <p:nvPr/>
            </p:nvSpPr>
            <p:spPr bwMode="auto">
              <a:xfrm>
                <a:off x="1975" y="3235"/>
                <a:ext cx="1681" cy="17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800" b="1">
                    <a:latin typeface="Helvetica" charset="0"/>
                  </a:rPr>
                  <a:t>muscle &amp; adipose tissue</a:t>
                </a:r>
              </a:p>
            </p:txBody>
          </p:sp>
        </p:grpSp>
      </p:grpSp>
      <p:grpSp>
        <p:nvGrpSpPr>
          <p:cNvPr id="19" name="Group 92"/>
          <p:cNvGrpSpPr>
            <a:grpSpLocks/>
          </p:cNvGrpSpPr>
          <p:nvPr/>
        </p:nvGrpSpPr>
        <p:grpSpPr bwMode="auto">
          <a:xfrm>
            <a:off x="2971800" y="2667000"/>
            <a:ext cx="6005513" cy="1936750"/>
            <a:chOff x="1872" y="1680"/>
            <a:chExt cx="3783" cy="1220"/>
          </a:xfrm>
        </p:grpSpPr>
        <p:sp>
          <p:nvSpPr>
            <p:cNvPr id="90136" name="Rectangle 5"/>
            <p:cNvSpPr>
              <a:spLocks noChangeAspect="1" noChangeArrowheads="1"/>
            </p:cNvSpPr>
            <p:nvPr/>
          </p:nvSpPr>
          <p:spPr bwMode="auto">
            <a:xfrm>
              <a:off x="3948" y="1680"/>
              <a:ext cx="1707" cy="768"/>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2000" b="1">
                  <a:latin typeface="Helvetica" charset="0"/>
                </a:rPr>
                <a:t>LIPOPROTEIN LIPASE</a:t>
              </a:r>
            </a:p>
            <a:p>
              <a:pPr algn="ctr" eaLnBrk="1" hangingPunct="1"/>
              <a:r>
                <a:rPr lang="en-US" sz="2000" b="1">
                  <a:latin typeface="Helvetica" charset="0"/>
                </a:rPr>
                <a:t>on the surface of </a:t>
              </a:r>
            </a:p>
            <a:p>
              <a:pPr algn="ctr" eaLnBrk="1" hangingPunct="1"/>
              <a:r>
                <a:rPr lang="en-US" sz="2000" b="1">
                  <a:latin typeface="Helvetica" charset="0"/>
                </a:rPr>
                <a:t>non-hepatic tissues, </a:t>
              </a:r>
            </a:p>
            <a:p>
              <a:pPr algn="ctr" eaLnBrk="1" hangingPunct="1"/>
              <a:r>
                <a:rPr lang="en-US" sz="2000" b="1">
                  <a:latin typeface="Helvetica" charset="0"/>
                  <a:ea typeface="Times New Roman" charset="0"/>
                  <a:cs typeface="Times New Roman" charset="0"/>
                </a:rPr>
                <a:t>hydrolyzes TG</a:t>
              </a:r>
            </a:p>
          </p:txBody>
        </p:sp>
        <p:grpSp>
          <p:nvGrpSpPr>
            <p:cNvPr id="20" name="Group 222"/>
            <p:cNvGrpSpPr>
              <a:grpSpLocks/>
            </p:cNvGrpSpPr>
            <p:nvPr/>
          </p:nvGrpSpPr>
          <p:grpSpPr bwMode="auto">
            <a:xfrm>
              <a:off x="1872" y="1953"/>
              <a:ext cx="1778" cy="947"/>
              <a:chOff x="1728" y="1963"/>
              <a:chExt cx="1778" cy="947"/>
            </a:xfrm>
          </p:grpSpPr>
          <p:grpSp>
            <p:nvGrpSpPr>
              <p:cNvPr id="21" name="Group 83"/>
              <p:cNvGrpSpPr>
                <a:grpSpLocks/>
              </p:cNvGrpSpPr>
              <p:nvPr/>
            </p:nvGrpSpPr>
            <p:grpSpPr bwMode="auto">
              <a:xfrm>
                <a:off x="1818" y="2238"/>
                <a:ext cx="146" cy="649"/>
                <a:chOff x="1818" y="1557"/>
                <a:chExt cx="146" cy="649"/>
              </a:xfrm>
            </p:grpSpPr>
            <p:sp>
              <p:nvSpPr>
                <p:cNvPr id="90214" name="Freeform 84"/>
                <p:cNvSpPr>
                  <a:spLocks noChangeAspect="1"/>
                </p:cNvSpPr>
                <p:nvPr/>
              </p:nvSpPr>
              <p:spPr bwMode="auto">
                <a:xfrm>
                  <a:off x="1848" y="2080"/>
                  <a:ext cx="116" cy="126"/>
                </a:xfrm>
                <a:custGeom>
                  <a:avLst/>
                  <a:gdLst>
                    <a:gd name="T0" fmla="*/ 1 w 219"/>
                    <a:gd name="T1" fmla="*/ 1 h 238"/>
                    <a:gd name="T2" fmla="*/ 1 w 219"/>
                    <a:gd name="T3" fmla="*/ 1 h 238"/>
                    <a:gd name="T4" fmla="*/ 1 w 219"/>
                    <a:gd name="T5" fmla="*/ 1 h 238"/>
                    <a:gd name="T6" fmla="*/ 1 w 219"/>
                    <a:gd name="T7" fmla="*/ 1 h 238"/>
                    <a:gd name="T8" fmla="*/ 0 w 219"/>
                    <a:gd name="T9" fmla="*/ 1 h 238"/>
                    <a:gd name="T10" fmla="*/ 1 w 219"/>
                    <a:gd name="T11" fmla="*/ 0 h 238"/>
                    <a:gd name="T12" fmla="*/ 1 w 219"/>
                    <a:gd name="T13" fmla="*/ 1 h 238"/>
                    <a:gd name="T14" fmla="*/ 0 60000 65536"/>
                    <a:gd name="T15" fmla="*/ 0 60000 65536"/>
                    <a:gd name="T16" fmla="*/ 0 60000 65536"/>
                    <a:gd name="T17" fmla="*/ 0 60000 65536"/>
                    <a:gd name="T18" fmla="*/ 0 60000 65536"/>
                    <a:gd name="T19" fmla="*/ 0 60000 65536"/>
                    <a:gd name="T20" fmla="*/ 0 60000 65536"/>
                    <a:gd name="T21" fmla="*/ 0 w 219"/>
                    <a:gd name="T22" fmla="*/ 0 h 238"/>
                    <a:gd name="T23" fmla="*/ 219 w 219"/>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8">
                      <a:moveTo>
                        <a:pt x="201" y="55"/>
                      </a:moveTo>
                      <a:lnTo>
                        <a:pt x="219" y="165"/>
                      </a:lnTo>
                      <a:lnTo>
                        <a:pt x="128" y="238"/>
                      </a:lnTo>
                      <a:lnTo>
                        <a:pt x="18" y="183"/>
                      </a:lnTo>
                      <a:lnTo>
                        <a:pt x="0" y="74"/>
                      </a:lnTo>
                      <a:lnTo>
                        <a:pt x="91" y="0"/>
                      </a:lnTo>
                      <a:lnTo>
                        <a:pt x="201" y="55"/>
                      </a:lnTo>
                      <a:close/>
                    </a:path>
                  </a:pathLst>
                </a:custGeom>
                <a:solidFill>
                  <a:srgbClr val="FF33CC"/>
                </a:solidFill>
                <a:ln w="11430">
                  <a:solidFill>
                    <a:srgbClr val="000000"/>
                  </a:solidFill>
                  <a:round/>
                  <a:headEnd/>
                  <a:tailEnd/>
                </a:ln>
              </p:spPr>
              <p:txBody>
                <a:bodyPr>
                  <a:prstTxWarp prst="textNoShape">
                    <a:avLst/>
                  </a:prstTxWarp>
                </a:bodyPr>
                <a:lstStyle/>
                <a:p>
                  <a:endParaRPr lang="en-US"/>
                </a:p>
              </p:txBody>
            </p:sp>
            <p:sp>
              <p:nvSpPr>
                <p:cNvPr id="90215" name="Freeform 85"/>
                <p:cNvSpPr>
                  <a:spLocks noChangeAspect="1"/>
                </p:cNvSpPr>
                <p:nvPr/>
              </p:nvSpPr>
              <p:spPr bwMode="auto">
                <a:xfrm>
                  <a:off x="1828" y="1955"/>
                  <a:ext cx="117" cy="125"/>
                </a:xfrm>
                <a:custGeom>
                  <a:avLst/>
                  <a:gdLst>
                    <a:gd name="T0" fmla="*/ 1 w 220"/>
                    <a:gd name="T1" fmla="*/ 1 h 237"/>
                    <a:gd name="T2" fmla="*/ 1 w 220"/>
                    <a:gd name="T3" fmla="*/ 1 h 237"/>
                    <a:gd name="T4" fmla="*/ 1 w 220"/>
                    <a:gd name="T5" fmla="*/ 1 h 237"/>
                    <a:gd name="T6" fmla="*/ 1 w 220"/>
                    <a:gd name="T7" fmla="*/ 1 h 237"/>
                    <a:gd name="T8" fmla="*/ 0 w 220"/>
                    <a:gd name="T9" fmla="*/ 1 h 237"/>
                    <a:gd name="T10" fmla="*/ 1 w 220"/>
                    <a:gd name="T11" fmla="*/ 0 h 237"/>
                    <a:gd name="T12" fmla="*/ 1 w 220"/>
                    <a:gd name="T13" fmla="*/ 1 h 237"/>
                    <a:gd name="T14" fmla="*/ 0 60000 65536"/>
                    <a:gd name="T15" fmla="*/ 0 60000 65536"/>
                    <a:gd name="T16" fmla="*/ 0 60000 65536"/>
                    <a:gd name="T17" fmla="*/ 0 60000 65536"/>
                    <a:gd name="T18" fmla="*/ 0 60000 65536"/>
                    <a:gd name="T19" fmla="*/ 0 60000 65536"/>
                    <a:gd name="T20" fmla="*/ 0 60000 65536"/>
                    <a:gd name="T21" fmla="*/ 0 w 220"/>
                    <a:gd name="T22" fmla="*/ 0 h 237"/>
                    <a:gd name="T23" fmla="*/ 220 w 220"/>
                    <a:gd name="T24" fmla="*/ 237 h 2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237">
                      <a:moveTo>
                        <a:pt x="201" y="36"/>
                      </a:moveTo>
                      <a:lnTo>
                        <a:pt x="220" y="164"/>
                      </a:lnTo>
                      <a:lnTo>
                        <a:pt x="110" y="237"/>
                      </a:lnTo>
                      <a:lnTo>
                        <a:pt x="19" y="183"/>
                      </a:lnTo>
                      <a:lnTo>
                        <a:pt x="0" y="55"/>
                      </a:lnTo>
                      <a:lnTo>
                        <a:pt x="92" y="0"/>
                      </a:lnTo>
                      <a:lnTo>
                        <a:pt x="201" y="36"/>
                      </a:lnTo>
                      <a:close/>
                    </a:path>
                  </a:pathLst>
                </a:custGeom>
                <a:solidFill>
                  <a:srgbClr val="FF33CC"/>
                </a:solidFill>
                <a:ln w="11430">
                  <a:solidFill>
                    <a:srgbClr val="000000"/>
                  </a:solidFill>
                  <a:round/>
                  <a:headEnd/>
                  <a:tailEnd/>
                </a:ln>
              </p:spPr>
              <p:txBody>
                <a:bodyPr>
                  <a:prstTxWarp prst="textNoShape">
                    <a:avLst/>
                  </a:prstTxWarp>
                </a:bodyPr>
                <a:lstStyle/>
                <a:p>
                  <a:endParaRPr lang="en-US"/>
                </a:p>
              </p:txBody>
            </p:sp>
            <p:sp>
              <p:nvSpPr>
                <p:cNvPr id="90216" name="Freeform 86"/>
                <p:cNvSpPr>
                  <a:spLocks noChangeAspect="1"/>
                </p:cNvSpPr>
                <p:nvPr/>
              </p:nvSpPr>
              <p:spPr bwMode="auto">
                <a:xfrm>
                  <a:off x="1818" y="1819"/>
                  <a:ext cx="117" cy="136"/>
                </a:xfrm>
                <a:custGeom>
                  <a:avLst/>
                  <a:gdLst>
                    <a:gd name="T0" fmla="*/ 1 w 219"/>
                    <a:gd name="T1" fmla="*/ 1 h 256"/>
                    <a:gd name="T2" fmla="*/ 1 w 219"/>
                    <a:gd name="T3" fmla="*/ 1 h 256"/>
                    <a:gd name="T4" fmla="*/ 1 w 219"/>
                    <a:gd name="T5" fmla="*/ 1 h 256"/>
                    <a:gd name="T6" fmla="*/ 0 w 219"/>
                    <a:gd name="T7" fmla="*/ 1 h 256"/>
                    <a:gd name="T8" fmla="*/ 0 w 219"/>
                    <a:gd name="T9" fmla="*/ 1 h 256"/>
                    <a:gd name="T10" fmla="*/ 1 w 219"/>
                    <a:gd name="T11" fmla="*/ 0 h 256"/>
                    <a:gd name="T12" fmla="*/ 1 w 219"/>
                    <a:gd name="T13" fmla="*/ 1 h 256"/>
                    <a:gd name="T14" fmla="*/ 0 60000 65536"/>
                    <a:gd name="T15" fmla="*/ 0 60000 65536"/>
                    <a:gd name="T16" fmla="*/ 0 60000 65536"/>
                    <a:gd name="T17" fmla="*/ 0 60000 65536"/>
                    <a:gd name="T18" fmla="*/ 0 60000 65536"/>
                    <a:gd name="T19" fmla="*/ 0 60000 65536"/>
                    <a:gd name="T20" fmla="*/ 0 60000 65536"/>
                    <a:gd name="T21" fmla="*/ 0 w 219"/>
                    <a:gd name="T22" fmla="*/ 0 h 256"/>
                    <a:gd name="T23" fmla="*/ 219 w 219"/>
                    <a:gd name="T24" fmla="*/ 256 h 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56">
                      <a:moveTo>
                        <a:pt x="219" y="73"/>
                      </a:moveTo>
                      <a:lnTo>
                        <a:pt x="219" y="182"/>
                      </a:lnTo>
                      <a:lnTo>
                        <a:pt x="110" y="256"/>
                      </a:lnTo>
                      <a:lnTo>
                        <a:pt x="0" y="182"/>
                      </a:lnTo>
                      <a:lnTo>
                        <a:pt x="0" y="73"/>
                      </a:lnTo>
                      <a:lnTo>
                        <a:pt x="110" y="0"/>
                      </a:lnTo>
                      <a:lnTo>
                        <a:pt x="219" y="73"/>
                      </a:lnTo>
                      <a:close/>
                    </a:path>
                  </a:pathLst>
                </a:custGeom>
                <a:solidFill>
                  <a:srgbClr val="FF33CC"/>
                </a:solidFill>
                <a:ln w="11430">
                  <a:solidFill>
                    <a:srgbClr val="000000"/>
                  </a:solidFill>
                  <a:round/>
                  <a:headEnd/>
                  <a:tailEnd/>
                </a:ln>
              </p:spPr>
              <p:txBody>
                <a:bodyPr>
                  <a:prstTxWarp prst="textNoShape">
                    <a:avLst/>
                  </a:prstTxWarp>
                </a:bodyPr>
                <a:lstStyle/>
                <a:p>
                  <a:endParaRPr lang="en-US"/>
                </a:p>
              </p:txBody>
            </p:sp>
            <p:sp>
              <p:nvSpPr>
                <p:cNvPr id="90217" name="Freeform 87"/>
                <p:cNvSpPr>
                  <a:spLocks noChangeAspect="1"/>
                </p:cNvSpPr>
                <p:nvPr/>
              </p:nvSpPr>
              <p:spPr bwMode="auto">
                <a:xfrm>
                  <a:off x="1818" y="1693"/>
                  <a:ext cx="117" cy="126"/>
                </a:xfrm>
                <a:custGeom>
                  <a:avLst/>
                  <a:gdLst>
                    <a:gd name="T0" fmla="*/ 1 w 219"/>
                    <a:gd name="T1" fmla="*/ 1 h 238"/>
                    <a:gd name="T2" fmla="*/ 1 w 219"/>
                    <a:gd name="T3" fmla="*/ 1 h 238"/>
                    <a:gd name="T4" fmla="*/ 1 w 219"/>
                    <a:gd name="T5" fmla="*/ 1 h 238"/>
                    <a:gd name="T6" fmla="*/ 0 w 219"/>
                    <a:gd name="T7" fmla="*/ 1 h 238"/>
                    <a:gd name="T8" fmla="*/ 0 w 219"/>
                    <a:gd name="T9" fmla="*/ 1 h 238"/>
                    <a:gd name="T10" fmla="*/ 1 w 219"/>
                    <a:gd name="T11" fmla="*/ 0 h 238"/>
                    <a:gd name="T12" fmla="*/ 1 w 219"/>
                    <a:gd name="T13" fmla="*/ 1 h 238"/>
                    <a:gd name="T14" fmla="*/ 0 60000 65536"/>
                    <a:gd name="T15" fmla="*/ 0 60000 65536"/>
                    <a:gd name="T16" fmla="*/ 0 60000 65536"/>
                    <a:gd name="T17" fmla="*/ 0 60000 65536"/>
                    <a:gd name="T18" fmla="*/ 0 60000 65536"/>
                    <a:gd name="T19" fmla="*/ 0 60000 65536"/>
                    <a:gd name="T20" fmla="*/ 0 60000 65536"/>
                    <a:gd name="T21" fmla="*/ 0 w 219"/>
                    <a:gd name="T22" fmla="*/ 0 h 238"/>
                    <a:gd name="T23" fmla="*/ 219 w 219"/>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8">
                      <a:moveTo>
                        <a:pt x="219" y="55"/>
                      </a:moveTo>
                      <a:lnTo>
                        <a:pt x="219" y="183"/>
                      </a:lnTo>
                      <a:lnTo>
                        <a:pt x="110" y="238"/>
                      </a:lnTo>
                      <a:lnTo>
                        <a:pt x="0" y="183"/>
                      </a:lnTo>
                      <a:lnTo>
                        <a:pt x="0" y="55"/>
                      </a:lnTo>
                      <a:lnTo>
                        <a:pt x="110" y="0"/>
                      </a:lnTo>
                      <a:lnTo>
                        <a:pt x="219" y="55"/>
                      </a:lnTo>
                      <a:close/>
                    </a:path>
                  </a:pathLst>
                </a:custGeom>
                <a:solidFill>
                  <a:srgbClr val="FF33CC"/>
                </a:solidFill>
                <a:ln w="11430">
                  <a:solidFill>
                    <a:srgbClr val="000000"/>
                  </a:solidFill>
                  <a:round/>
                  <a:headEnd/>
                  <a:tailEnd/>
                </a:ln>
              </p:spPr>
              <p:txBody>
                <a:bodyPr>
                  <a:prstTxWarp prst="textNoShape">
                    <a:avLst/>
                  </a:prstTxWarp>
                </a:bodyPr>
                <a:lstStyle/>
                <a:p>
                  <a:endParaRPr lang="en-US"/>
                </a:p>
              </p:txBody>
            </p:sp>
            <p:sp>
              <p:nvSpPr>
                <p:cNvPr id="90218" name="Freeform 88"/>
                <p:cNvSpPr>
                  <a:spLocks noChangeAspect="1"/>
                </p:cNvSpPr>
                <p:nvPr/>
              </p:nvSpPr>
              <p:spPr bwMode="auto">
                <a:xfrm>
                  <a:off x="1818" y="1557"/>
                  <a:ext cx="117" cy="136"/>
                </a:xfrm>
                <a:custGeom>
                  <a:avLst/>
                  <a:gdLst>
                    <a:gd name="T0" fmla="*/ 1 w 219"/>
                    <a:gd name="T1" fmla="*/ 1 h 256"/>
                    <a:gd name="T2" fmla="*/ 1 w 219"/>
                    <a:gd name="T3" fmla="*/ 1 h 256"/>
                    <a:gd name="T4" fmla="*/ 1 w 219"/>
                    <a:gd name="T5" fmla="*/ 1 h 256"/>
                    <a:gd name="T6" fmla="*/ 0 w 219"/>
                    <a:gd name="T7" fmla="*/ 1 h 256"/>
                    <a:gd name="T8" fmla="*/ 0 w 219"/>
                    <a:gd name="T9" fmla="*/ 1 h 256"/>
                    <a:gd name="T10" fmla="*/ 1 w 219"/>
                    <a:gd name="T11" fmla="*/ 0 h 256"/>
                    <a:gd name="T12" fmla="*/ 1 w 219"/>
                    <a:gd name="T13" fmla="*/ 1 h 256"/>
                    <a:gd name="T14" fmla="*/ 0 60000 65536"/>
                    <a:gd name="T15" fmla="*/ 0 60000 65536"/>
                    <a:gd name="T16" fmla="*/ 0 60000 65536"/>
                    <a:gd name="T17" fmla="*/ 0 60000 65536"/>
                    <a:gd name="T18" fmla="*/ 0 60000 65536"/>
                    <a:gd name="T19" fmla="*/ 0 60000 65536"/>
                    <a:gd name="T20" fmla="*/ 0 60000 65536"/>
                    <a:gd name="T21" fmla="*/ 0 w 219"/>
                    <a:gd name="T22" fmla="*/ 0 h 256"/>
                    <a:gd name="T23" fmla="*/ 219 w 219"/>
                    <a:gd name="T24" fmla="*/ 256 h 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56">
                      <a:moveTo>
                        <a:pt x="219" y="73"/>
                      </a:moveTo>
                      <a:lnTo>
                        <a:pt x="219" y="183"/>
                      </a:lnTo>
                      <a:lnTo>
                        <a:pt x="110" y="256"/>
                      </a:lnTo>
                      <a:lnTo>
                        <a:pt x="0" y="183"/>
                      </a:lnTo>
                      <a:lnTo>
                        <a:pt x="0" y="73"/>
                      </a:lnTo>
                      <a:lnTo>
                        <a:pt x="110" y="0"/>
                      </a:lnTo>
                      <a:lnTo>
                        <a:pt x="219" y="73"/>
                      </a:lnTo>
                      <a:close/>
                    </a:path>
                  </a:pathLst>
                </a:custGeom>
                <a:solidFill>
                  <a:srgbClr val="FF33CC"/>
                </a:solidFill>
                <a:ln w="11430">
                  <a:solidFill>
                    <a:srgbClr val="000000"/>
                  </a:solidFill>
                  <a:round/>
                  <a:headEnd/>
                  <a:tailEnd/>
                </a:ln>
              </p:spPr>
              <p:txBody>
                <a:bodyPr>
                  <a:prstTxWarp prst="textNoShape">
                    <a:avLst/>
                  </a:prstTxWarp>
                </a:bodyPr>
                <a:lstStyle/>
                <a:p>
                  <a:endParaRPr lang="en-US"/>
                </a:p>
              </p:txBody>
            </p:sp>
          </p:grpSp>
          <p:grpSp>
            <p:nvGrpSpPr>
              <p:cNvPr id="22" name="Group 95"/>
              <p:cNvGrpSpPr>
                <a:grpSpLocks/>
              </p:cNvGrpSpPr>
              <p:nvPr/>
            </p:nvGrpSpPr>
            <p:grpSpPr bwMode="auto">
              <a:xfrm>
                <a:off x="3312" y="2238"/>
                <a:ext cx="194" cy="640"/>
                <a:chOff x="3312" y="1557"/>
                <a:chExt cx="194" cy="640"/>
              </a:xfrm>
            </p:grpSpPr>
            <p:sp>
              <p:nvSpPr>
                <p:cNvPr id="90209" name="Freeform 96"/>
                <p:cNvSpPr>
                  <a:spLocks noChangeAspect="1"/>
                </p:cNvSpPr>
                <p:nvPr/>
              </p:nvSpPr>
              <p:spPr bwMode="auto">
                <a:xfrm>
                  <a:off x="3390" y="2071"/>
                  <a:ext cx="116" cy="126"/>
                </a:xfrm>
                <a:custGeom>
                  <a:avLst/>
                  <a:gdLst>
                    <a:gd name="T0" fmla="*/ 1 w 219"/>
                    <a:gd name="T1" fmla="*/ 1 h 238"/>
                    <a:gd name="T2" fmla="*/ 1 w 219"/>
                    <a:gd name="T3" fmla="*/ 1 h 238"/>
                    <a:gd name="T4" fmla="*/ 1 w 219"/>
                    <a:gd name="T5" fmla="*/ 1 h 238"/>
                    <a:gd name="T6" fmla="*/ 0 w 219"/>
                    <a:gd name="T7" fmla="*/ 1 h 238"/>
                    <a:gd name="T8" fmla="*/ 1 w 219"/>
                    <a:gd name="T9" fmla="*/ 1 h 238"/>
                    <a:gd name="T10" fmla="*/ 1 w 219"/>
                    <a:gd name="T11" fmla="*/ 0 h 238"/>
                    <a:gd name="T12" fmla="*/ 1 w 219"/>
                    <a:gd name="T13" fmla="*/ 1 h 238"/>
                    <a:gd name="T14" fmla="*/ 0 60000 65536"/>
                    <a:gd name="T15" fmla="*/ 0 60000 65536"/>
                    <a:gd name="T16" fmla="*/ 0 60000 65536"/>
                    <a:gd name="T17" fmla="*/ 0 60000 65536"/>
                    <a:gd name="T18" fmla="*/ 0 60000 65536"/>
                    <a:gd name="T19" fmla="*/ 0 60000 65536"/>
                    <a:gd name="T20" fmla="*/ 0 60000 65536"/>
                    <a:gd name="T21" fmla="*/ 0 w 219"/>
                    <a:gd name="T22" fmla="*/ 0 h 238"/>
                    <a:gd name="T23" fmla="*/ 219 w 219"/>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8">
                      <a:moveTo>
                        <a:pt x="219" y="55"/>
                      </a:moveTo>
                      <a:lnTo>
                        <a:pt x="219" y="183"/>
                      </a:lnTo>
                      <a:lnTo>
                        <a:pt x="109" y="238"/>
                      </a:lnTo>
                      <a:lnTo>
                        <a:pt x="0" y="183"/>
                      </a:lnTo>
                      <a:lnTo>
                        <a:pt x="18" y="55"/>
                      </a:lnTo>
                      <a:lnTo>
                        <a:pt x="109" y="0"/>
                      </a:lnTo>
                      <a:lnTo>
                        <a:pt x="219" y="55"/>
                      </a:lnTo>
                      <a:close/>
                    </a:path>
                  </a:pathLst>
                </a:custGeom>
                <a:solidFill>
                  <a:srgbClr val="FF33CC"/>
                </a:solidFill>
                <a:ln w="11430">
                  <a:solidFill>
                    <a:srgbClr val="000000"/>
                  </a:solidFill>
                  <a:round/>
                  <a:headEnd/>
                  <a:tailEnd/>
                </a:ln>
              </p:spPr>
              <p:txBody>
                <a:bodyPr>
                  <a:prstTxWarp prst="textNoShape">
                    <a:avLst/>
                  </a:prstTxWarp>
                </a:bodyPr>
                <a:lstStyle/>
                <a:p>
                  <a:endParaRPr lang="en-US"/>
                </a:p>
              </p:txBody>
            </p:sp>
            <p:sp>
              <p:nvSpPr>
                <p:cNvPr id="90210" name="Freeform 97"/>
                <p:cNvSpPr>
                  <a:spLocks noChangeAspect="1"/>
                </p:cNvSpPr>
                <p:nvPr/>
              </p:nvSpPr>
              <p:spPr bwMode="auto">
                <a:xfrm>
                  <a:off x="3390" y="1935"/>
                  <a:ext cx="116" cy="126"/>
                </a:xfrm>
                <a:custGeom>
                  <a:avLst/>
                  <a:gdLst>
                    <a:gd name="T0" fmla="*/ 1 w 219"/>
                    <a:gd name="T1" fmla="*/ 1 h 238"/>
                    <a:gd name="T2" fmla="*/ 1 w 219"/>
                    <a:gd name="T3" fmla="*/ 1 h 238"/>
                    <a:gd name="T4" fmla="*/ 1 w 219"/>
                    <a:gd name="T5" fmla="*/ 1 h 238"/>
                    <a:gd name="T6" fmla="*/ 0 w 219"/>
                    <a:gd name="T7" fmla="*/ 1 h 238"/>
                    <a:gd name="T8" fmla="*/ 1 w 219"/>
                    <a:gd name="T9" fmla="*/ 1 h 238"/>
                    <a:gd name="T10" fmla="*/ 1 w 219"/>
                    <a:gd name="T11" fmla="*/ 0 h 238"/>
                    <a:gd name="T12" fmla="*/ 1 w 219"/>
                    <a:gd name="T13" fmla="*/ 1 h 238"/>
                    <a:gd name="T14" fmla="*/ 0 60000 65536"/>
                    <a:gd name="T15" fmla="*/ 0 60000 65536"/>
                    <a:gd name="T16" fmla="*/ 0 60000 65536"/>
                    <a:gd name="T17" fmla="*/ 0 60000 65536"/>
                    <a:gd name="T18" fmla="*/ 0 60000 65536"/>
                    <a:gd name="T19" fmla="*/ 0 60000 65536"/>
                    <a:gd name="T20" fmla="*/ 0 60000 65536"/>
                    <a:gd name="T21" fmla="*/ 0 w 219"/>
                    <a:gd name="T22" fmla="*/ 0 h 238"/>
                    <a:gd name="T23" fmla="*/ 219 w 219"/>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8">
                      <a:moveTo>
                        <a:pt x="219" y="73"/>
                      </a:moveTo>
                      <a:lnTo>
                        <a:pt x="219" y="183"/>
                      </a:lnTo>
                      <a:lnTo>
                        <a:pt x="109" y="238"/>
                      </a:lnTo>
                      <a:lnTo>
                        <a:pt x="0" y="183"/>
                      </a:lnTo>
                      <a:lnTo>
                        <a:pt x="18" y="55"/>
                      </a:lnTo>
                      <a:lnTo>
                        <a:pt x="109" y="0"/>
                      </a:lnTo>
                      <a:lnTo>
                        <a:pt x="219" y="73"/>
                      </a:lnTo>
                      <a:close/>
                    </a:path>
                  </a:pathLst>
                </a:custGeom>
                <a:solidFill>
                  <a:srgbClr val="FF33CC"/>
                </a:solidFill>
                <a:ln w="11430">
                  <a:solidFill>
                    <a:srgbClr val="000000"/>
                  </a:solidFill>
                  <a:round/>
                  <a:headEnd/>
                  <a:tailEnd/>
                </a:ln>
              </p:spPr>
              <p:txBody>
                <a:bodyPr>
                  <a:prstTxWarp prst="textNoShape">
                    <a:avLst/>
                  </a:prstTxWarp>
                </a:bodyPr>
                <a:lstStyle/>
                <a:p>
                  <a:endParaRPr lang="en-US"/>
                </a:p>
              </p:txBody>
            </p:sp>
            <p:sp>
              <p:nvSpPr>
                <p:cNvPr id="90211" name="Freeform 98"/>
                <p:cNvSpPr>
                  <a:spLocks noChangeAspect="1"/>
                </p:cNvSpPr>
                <p:nvPr/>
              </p:nvSpPr>
              <p:spPr bwMode="auto">
                <a:xfrm>
                  <a:off x="3380" y="1809"/>
                  <a:ext cx="116" cy="116"/>
                </a:xfrm>
                <a:custGeom>
                  <a:avLst/>
                  <a:gdLst>
                    <a:gd name="T0" fmla="*/ 1 w 220"/>
                    <a:gd name="T1" fmla="*/ 1 h 220"/>
                    <a:gd name="T2" fmla="*/ 1 w 220"/>
                    <a:gd name="T3" fmla="*/ 1 h 220"/>
                    <a:gd name="T4" fmla="*/ 1 w 220"/>
                    <a:gd name="T5" fmla="*/ 1 h 220"/>
                    <a:gd name="T6" fmla="*/ 1 w 220"/>
                    <a:gd name="T7" fmla="*/ 1 h 220"/>
                    <a:gd name="T8" fmla="*/ 0 w 220"/>
                    <a:gd name="T9" fmla="*/ 1 h 220"/>
                    <a:gd name="T10" fmla="*/ 1 w 220"/>
                    <a:gd name="T11" fmla="*/ 0 h 220"/>
                    <a:gd name="T12" fmla="*/ 1 w 220"/>
                    <a:gd name="T13" fmla="*/ 1 h 220"/>
                    <a:gd name="T14" fmla="*/ 0 60000 65536"/>
                    <a:gd name="T15" fmla="*/ 0 60000 65536"/>
                    <a:gd name="T16" fmla="*/ 0 60000 65536"/>
                    <a:gd name="T17" fmla="*/ 0 60000 65536"/>
                    <a:gd name="T18" fmla="*/ 0 60000 65536"/>
                    <a:gd name="T19" fmla="*/ 0 60000 65536"/>
                    <a:gd name="T20" fmla="*/ 0 60000 65536"/>
                    <a:gd name="T21" fmla="*/ 0 w 220"/>
                    <a:gd name="T22" fmla="*/ 0 h 220"/>
                    <a:gd name="T23" fmla="*/ 220 w 220"/>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0" h="220">
                      <a:moveTo>
                        <a:pt x="202" y="37"/>
                      </a:moveTo>
                      <a:lnTo>
                        <a:pt x="220" y="165"/>
                      </a:lnTo>
                      <a:lnTo>
                        <a:pt x="128" y="220"/>
                      </a:lnTo>
                      <a:lnTo>
                        <a:pt x="19" y="183"/>
                      </a:lnTo>
                      <a:lnTo>
                        <a:pt x="0" y="55"/>
                      </a:lnTo>
                      <a:lnTo>
                        <a:pt x="110" y="0"/>
                      </a:lnTo>
                      <a:lnTo>
                        <a:pt x="202" y="37"/>
                      </a:lnTo>
                      <a:close/>
                    </a:path>
                  </a:pathLst>
                </a:custGeom>
                <a:solidFill>
                  <a:srgbClr val="FF33CC"/>
                </a:solidFill>
                <a:ln w="11430">
                  <a:solidFill>
                    <a:srgbClr val="000000"/>
                  </a:solidFill>
                  <a:round/>
                  <a:headEnd/>
                  <a:tailEnd/>
                </a:ln>
              </p:spPr>
              <p:txBody>
                <a:bodyPr>
                  <a:prstTxWarp prst="textNoShape">
                    <a:avLst/>
                  </a:prstTxWarp>
                </a:bodyPr>
                <a:lstStyle/>
                <a:p>
                  <a:endParaRPr lang="en-US"/>
                </a:p>
              </p:txBody>
            </p:sp>
            <p:sp>
              <p:nvSpPr>
                <p:cNvPr id="90212" name="Freeform 99"/>
                <p:cNvSpPr>
                  <a:spLocks noChangeAspect="1"/>
                </p:cNvSpPr>
                <p:nvPr/>
              </p:nvSpPr>
              <p:spPr bwMode="auto">
                <a:xfrm>
                  <a:off x="3360" y="1673"/>
                  <a:ext cx="127" cy="126"/>
                </a:xfrm>
                <a:custGeom>
                  <a:avLst/>
                  <a:gdLst>
                    <a:gd name="T0" fmla="*/ 1 w 238"/>
                    <a:gd name="T1" fmla="*/ 1 h 238"/>
                    <a:gd name="T2" fmla="*/ 1 w 238"/>
                    <a:gd name="T3" fmla="*/ 1 h 238"/>
                    <a:gd name="T4" fmla="*/ 1 w 238"/>
                    <a:gd name="T5" fmla="*/ 1 h 238"/>
                    <a:gd name="T6" fmla="*/ 1 w 238"/>
                    <a:gd name="T7" fmla="*/ 1 h 238"/>
                    <a:gd name="T8" fmla="*/ 0 w 238"/>
                    <a:gd name="T9" fmla="*/ 1 h 238"/>
                    <a:gd name="T10" fmla="*/ 1 w 238"/>
                    <a:gd name="T11" fmla="*/ 0 h 238"/>
                    <a:gd name="T12" fmla="*/ 1 w 238"/>
                    <a:gd name="T13" fmla="*/ 1 h 238"/>
                    <a:gd name="T14" fmla="*/ 0 60000 65536"/>
                    <a:gd name="T15" fmla="*/ 0 60000 65536"/>
                    <a:gd name="T16" fmla="*/ 0 60000 65536"/>
                    <a:gd name="T17" fmla="*/ 0 60000 65536"/>
                    <a:gd name="T18" fmla="*/ 0 60000 65536"/>
                    <a:gd name="T19" fmla="*/ 0 60000 65536"/>
                    <a:gd name="T20" fmla="*/ 0 60000 65536"/>
                    <a:gd name="T21" fmla="*/ 0 w 238"/>
                    <a:gd name="T22" fmla="*/ 0 h 238"/>
                    <a:gd name="T23" fmla="*/ 238 w 238"/>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 h="238">
                      <a:moveTo>
                        <a:pt x="201" y="37"/>
                      </a:moveTo>
                      <a:lnTo>
                        <a:pt x="238" y="147"/>
                      </a:lnTo>
                      <a:lnTo>
                        <a:pt x="146" y="238"/>
                      </a:lnTo>
                      <a:lnTo>
                        <a:pt x="36" y="201"/>
                      </a:lnTo>
                      <a:lnTo>
                        <a:pt x="0" y="92"/>
                      </a:lnTo>
                      <a:lnTo>
                        <a:pt x="91" y="0"/>
                      </a:lnTo>
                      <a:lnTo>
                        <a:pt x="201" y="37"/>
                      </a:lnTo>
                      <a:close/>
                    </a:path>
                  </a:pathLst>
                </a:custGeom>
                <a:solidFill>
                  <a:srgbClr val="FF33CC"/>
                </a:solidFill>
                <a:ln w="11430">
                  <a:solidFill>
                    <a:srgbClr val="000000"/>
                  </a:solidFill>
                  <a:round/>
                  <a:headEnd/>
                  <a:tailEnd/>
                </a:ln>
              </p:spPr>
              <p:txBody>
                <a:bodyPr>
                  <a:prstTxWarp prst="textNoShape">
                    <a:avLst/>
                  </a:prstTxWarp>
                </a:bodyPr>
                <a:lstStyle/>
                <a:p>
                  <a:endParaRPr lang="en-US"/>
                </a:p>
              </p:txBody>
            </p:sp>
            <p:sp>
              <p:nvSpPr>
                <p:cNvPr id="90213" name="Freeform 100"/>
                <p:cNvSpPr>
                  <a:spLocks noChangeAspect="1"/>
                </p:cNvSpPr>
                <p:nvPr/>
              </p:nvSpPr>
              <p:spPr bwMode="auto">
                <a:xfrm>
                  <a:off x="3312" y="1557"/>
                  <a:ext cx="126" cy="107"/>
                </a:xfrm>
                <a:custGeom>
                  <a:avLst/>
                  <a:gdLst>
                    <a:gd name="T0" fmla="*/ 1 w 238"/>
                    <a:gd name="T1" fmla="*/ 0 h 201"/>
                    <a:gd name="T2" fmla="*/ 1 w 238"/>
                    <a:gd name="T3" fmla="*/ 1 h 201"/>
                    <a:gd name="T4" fmla="*/ 1 w 238"/>
                    <a:gd name="T5" fmla="*/ 1 h 201"/>
                    <a:gd name="T6" fmla="*/ 1 w 238"/>
                    <a:gd name="T7" fmla="*/ 1 h 201"/>
                    <a:gd name="T8" fmla="*/ 0 w 238"/>
                    <a:gd name="T9" fmla="*/ 1 h 201"/>
                    <a:gd name="T10" fmla="*/ 1 w 238"/>
                    <a:gd name="T11" fmla="*/ 0 h 201"/>
                    <a:gd name="T12" fmla="*/ 1 w 238"/>
                    <a:gd name="T13" fmla="*/ 0 h 201"/>
                    <a:gd name="T14" fmla="*/ 0 60000 65536"/>
                    <a:gd name="T15" fmla="*/ 0 60000 65536"/>
                    <a:gd name="T16" fmla="*/ 0 60000 65536"/>
                    <a:gd name="T17" fmla="*/ 0 60000 65536"/>
                    <a:gd name="T18" fmla="*/ 0 60000 65536"/>
                    <a:gd name="T19" fmla="*/ 0 60000 65536"/>
                    <a:gd name="T20" fmla="*/ 0 60000 65536"/>
                    <a:gd name="T21" fmla="*/ 0 w 238"/>
                    <a:gd name="T22" fmla="*/ 0 h 201"/>
                    <a:gd name="T23" fmla="*/ 238 w 238"/>
                    <a:gd name="T24" fmla="*/ 201 h 2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 h="201">
                      <a:moveTo>
                        <a:pt x="183" y="0"/>
                      </a:moveTo>
                      <a:lnTo>
                        <a:pt x="238" y="109"/>
                      </a:lnTo>
                      <a:lnTo>
                        <a:pt x="183" y="201"/>
                      </a:lnTo>
                      <a:lnTo>
                        <a:pt x="55" y="201"/>
                      </a:lnTo>
                      <a:lnTo>
                        <a:pt x="0" y="91"/>
                      </a:lnTo>
                      <a:lnTo>
                        <a:pt x="74" y="0"/>
                      </a:lnTo>
                      <a:lnTo>
                        <a:pt x="183" y="0"/>
                      </a:lnTo>
                      <a:close/>
                    </a:path>
                  </a:pathLst>
                </a:custGeom>
                <a:solidFill>
                  <a:srgbClr val="FF33CC"/>
                </a:solidFill>
                <a:ln w="11430">
                  <a:solidFill>
                    <a:srgbClr val="000000"/>
                  </a:solidFill>
                  <a:round/>
                  <a:headEnd/>
                  <a:tailEnd/>
                </a:ln>
              </p:spPr>
              <p:txBody>
                <a:bodyPr>
                  <a:prstTxWarp prst="textNoShape">
                    <a:avLst/>
                  </a:prstTxWarp>
                </a:bodyPr>
                <a:lstStyle/>
                <a:p>
                  <a:endParaRPr lang="en-US"/>
                </a:p>
              </p:txBody>
            </p:sp>
          </p:grpSp>
          <p:grpSp>
            <p:nvGrpSpPr>
              <p:cNvPr id="23" name="Group 101"/>
              <p:cNvGrpSpPr>
                <a:grpSpLocks/>
              </p:cNvGrpSpPr>
              <p:nvPr/>
            </p:nvGrpSpPr>
            <p:grpSpPr bwMode="auto">
              <a:xfrm>
                <a:off x="2880" y="2306"/>
                <a:ext cx="180" cy="604"/>
                <a:chOff x="2880" y="1625"/>
                <a:chExt cx="180" cy="604"/>
              </a:xfrm>
            </p:grpSpPr>
            <p:sp>
              <p:nvSpPr>
                <p:cNvPr id="90204" name="Freeform 102"/>
                <p:cNvSpPr>
                  <a:spLocks noChangeAspect="1"/>
                </p:cNvSpPr>
                <p:nvPr/>
              </p:nvSpPr>
              <p:spPr bwMode="auto">
                <a:xfrm>
                  <a:off x="2880" y="2112"/>
                  <a:ext cx="126" cy="117"/>
                </a:xfrm>
                <a:custGeom>
                  <a:avLst/>
                  <a:gdLst>
                    <a:gd name="T0" fmla="*/ 1 w 238"/>
                    <a:gd name="T1" fmla="*/ 1 h 220"/>
                    <a:gd name="T2" fmla="*/ 0 w 238"/>
                    <a:gd name="T3" fmla="*/ 1 h 220"/>
                    <a:gd name="T4" fmla="*/ 1 w 238"/>
                    <a:gd name="T5" fmla="*/ 1 h 220"/>
                    <a:gd name="T6" fmla="*/ 1 w 238"/>
                    <a:gd name="T7" fmla="*/ 1 h 220"/>
                    <a:gd name="T8" fmla="*/ 1 w 238"/>
                    <a:gd name="T9" fmla="*/ 1 h 220"/>
                    <a:gd name="T10" fmla="*/ 1 w 238"/>
                    <a:gd name="T11" fmla="*/ 0 h 220"/>
                    <a:gd name="T12" fmla="*/ 1 w 238"/>
                    <a:gd name="T13" fmla="*/ 1 h 220"/>
                    <a:gd name="T14" fmla="*/ 0 60000 65536"/>
                    <a:gd name="T15" fmla="*/ 0 60000 65536"/>
                    <a:gd name="T16" fmla="*/ 0 60000 65536"/>
                    <a:gd name="T17" fmla="*/ 0 60000 65536"/>
                    <a:gd name="T18" fmla="*/ 0 60000 65536"/>
                    <a:gd name="T19" fmla="*/ 0 60000 65536"/>
                    <a:gd name="T20" fmla="*/ 0 60000 65536"/>
                    <a:gd name="T21" fmla="*/ 0 w 238"/>
                    <a:gd name="T22" fmla="*/ 0 h 220"/>
                    <a:gd name="T23" fmla="*/ 238 w 238"/>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 h="220">
                      <a:moveTo>
                        <a:pt x="37" y="19"/>
                      </a:moveTo>
                      <a:lnTo>
                        <a:pt x="0" y="128"/>
                      </a:lnTo>
                      <a:lnTo>
                        <a:pt x="73" y="220"/>
                      </a:lnTo>
                      <a:lnTo>
                        <a:pt x="183" y="220"/>
                      </a:lnTo>
                      <a:lnTo>
                        <a:pt x="238" y="110"/>
                      </a:lnTo>
                      <a:lnTo>
                        <a:pt x="165" y="0"/>
                      </a:lnTo>
                      <a:lnTo>
                        <a:pt x="37" y="19"/>
                      </a:lnTo>
                      <a:close/>
                    </a:path>
                  </a:pathLst>
                </a:custGeom>
                <a:solidFill>
                  <a:srgbClr val="FF33CC"/>
                </a:solidFill>
                <a:ln w="11430">
                  <a:solidFill>
                    <a:srgbClr val="000000"/>
                  </a:solidFill>
                  <a:round/>
                  <a:headEnd/>
                  <a:tailEnd/>
                </a:ln>
              </p:spPr>
              <p:txBody>
                <a:bodyPr>
                  <a:prstTxWarp prst="textNoShape">
                    <a:avLst/>
                  </a:prstTxWarp>
                </a:bodyPr>
                <a:lstStyle/>
                <a:p>
                  <a:endParaRPr lang="en-US"/>
                </a:p>
              </p:txBody>
            </p:sp>
            <p:sp>
              <p:nvSpPr>
                <p:cNvPr id="90205" name="Freeform 103"/>
                <p:cNvSpPr>
                  <a:spLocks noChangeAspect="1"/>
                </p:cNvSpPr>
                <p:nvPr/>
              </p:nvSpPr>
              <p:spPr bwMode="auto">
                <a:xfrm>
                  <a:off x="2895" y="1993"/>
                  <a:ext cx="126" cy="116"/>
                </a:xfrm>
                <a:custGeom>
                  <a:avLst/>
                  <a:gdLst>
                    <a:gd name="T0" fmla="*/ 1 w 238"/>
                    <a:gd name="T1" fmla="*/ 0 h 219"/>
                    <a:gd name="T2" fmla="*/ 0 w 238"/>
                    <a:gd name="T3" fmla="*/ 1 h 219"/>
                    <a:gd name="T4" fmla="*/ 1 w 238"/>
                    <a:gd name="T5" fmla="*/ 1 h 219"/>
                    <a:gd name="T6" fmla="*/ 1 w 238"/>
                    <a:gd name="T7" fmla="*/ 1 h 219"/>
                    <a:gd name="T8" fmla="*/ 1 w 238"/>
                    <a:gd name="T9" fmla="*/ 1 h 219"/>
                    <a:gd name="T10" fmla="*/ 1 w 238"/>
                    <a:gd name="T11" fmla="*/ 1 h 219"/>
                    <a:gd name="T12" fmla="*/ 1 w 238"/>
                    <a:gd name="T13" fmla="*/ 0 h 219"/>
                    <a:gd name="T14" fmla="*/ 0 60000 65536"/>
                    <a:gd name="T15" fmla="*/ 0 60000 65536"/>
                    <a:gd name="T16" fmla="*/ 0 60000 65536"/>
                    <a:gd name="T17" fmla="*/ 0 60000 65536"/>
                    <a:gd name="T18" fmla="*/ 0 60000 65536"/>
                    <a:gd name="T19" fmla="*/ 0 60000 65536"/>
                    <a:gd name="T20" fmla="*/ 0 60000 65536"/>
                    <a:gd name="T21" fmla="*/ 0 w 238"/>
                    <a:gd name="T22" fmla="*/ 0 h 219"/>
                    <a:gd name="T23" fmla="*/ 238 w 238"/>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 h="219">
                      <a:moveTo>
                        <a:pt x="73" y="0"/>
                      </a:moveTo>
                      <a:lnTo>
                        <a:pt x="0" y="91"/>
                      </a:lnTo>
                      <a:lnTo>
                        <a:pt x="37" y="201"/>
                      </a:lnTo>
                      <a:lnTo>
                        <a:pt x="165" y="219"/>
                      </a:lnTo>
                      <a:lnTo>
                        <a:pt x="238" y="128"/>
                      </a:lnTo>
                      <a:lnTo>
                        <a:pt x="183" y="18"/>
                      </a:lnTo>
                      <a:lnTo>
                        <a:pt x="73" y="0"/>
                      </a:lnTo>
                      <a:close/>
                    </a:path>
                  </a:pathLst>
                </a:custGeom>
                <a:solidFill>
                  <a:srgbClr val="FF33CC"/>
                </a:solidFill>
                <a:ln w="11430">
                  <a:solidFill>
                    <a:srgbClr val="000000"/>
                  </a:solidFill>
                  <a:round/>
                  <a:headEnd/>
                  <a:tailEnd/>
                </a:ln>
              </p:spPr>
              <p:txBody>
                <a:bodyPr>
                  <a:prstTxWarp prst="textNoShape">
                    <a:avLst/>
                  </a:prstTxWarp>
                </a:bodyPr>
                <a:lstStyle/>
                <a:p>
                  <a:endParaRPr lang="en-US"/>
                </a:p>
              </p:txBody>
            </p:sp>
            <p:sp>
              <p:nvSpPr>
                <p:cNvPr id="90206" name="Freeform 104"/>
                <p:cNvSpPr>
                  <a:spLocks noChangeAspect="1"/>
                </p:cNvSpPr>
                <p:nvPr/>
              </p:nvSpPr>
              <p:spPr bwMode="auto">
                <a:xfrm>
                  <a:off x="2953" y="1867"/>
                  <a:ext cx="107" cy="136"/>
                </a:xfrm>
                <a:custGeom>
                  <a:avLst/>
                  <a:gdLst>
                    <a:gd name="T0" fmla="*/ 0 w 201"/>
                    <a:gd name="T1" fmla="*/ 1 h 256"/>
                    <a:gd name="T2" fmla="*/ 0 w 201"/>
                    <a:gd name="T3" fmla="*/ 1 h 256"/>
                    <a:gd name="T4" fmla="*/ 1 w 201"/>
                    <a:gd name="T5" fmla="*/ 1 h 256"/>
                    <a:gd name="T6" fmla="*/ 1 w 201"/>
                    <a:gd name="T7" fmla="*/ 1 h 256"/>
                    <a:gd name="T8" fmla="*/ 1 w 201"/>
                    <a:gd name="T9" fmla="*/ 1 h 256"/>
                    <a:gd name="T10" fmla="*/ 1 w 201"/>
                    <a:gd name="T11" fmla="*/ 0 h 256"/>
                    <a:gd name="T12" fmla="*/ 0 w 201"/>
                    <a:gd name="T13" fmla="*/ 1 h 256"/>
                    <a:gd name="T14" fmla="*/ 0 60000 65536"/>
                    <a:gd name="T15" fmla="*/ 0 60000 65536"/>
                    <a:gd name="T16" fmla="*/ 0 60000 65536"/>
                    <a:gd name="T17" fmla="*/ 0 60000 65536"/>
                    <a:gd name="T18" fmla="*/ 0 60000 65536"/>
                    <a:gd name="T19" fmla="*/ 0 60000 65536"/>
                    <a:gd name="T20" fmla="*/ 0 60000 65536"/>
                    <a:gd name="T21" fmla="*/ 0 w 201"/>
                    <a:gd name="T22" fmla="*/ 0 h 256"/>
                    <a:gd name="T23" fmla="*/ 201 w 201"/>
                    <a:gd name="T24" fmla="*/ 256 h 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256">
                      <a:moveTo>
                        <a:pt x="0" y="73"/>
                      </a:moveTo>
                      <a:lnTo>
                        <a:pt x="0" y="183"/>
                      </a:lnTo>
                      <a:lnTo>
                        <a:pt x="91" y="256"/>
                      </a:lnTo>
                      <a:lnTo>
                        <a:pt x="201" y="183"/>
                      </a:lnTo>
                      <a:lnTo>
                        <a:pt x="201" y="73"/>
                      </a:lnTo>
                      <a:lnTo>
                        <a:pt x="91" y="0"/>
                      </a:lnTo>
                      <a:lnTo>
                        <a:pt x="0" y="73"/>
                      </a:lnTo>
                      <a:close/>
                    </a:path>
                  </a:pathLst>
                </a:custGeom>
                <a:solidFill>
                  <a:srgbClr val="FF33CC"/>
                </a:solidFill>
                <a:ln w="11430">
                  <a:solidFill>
                    <a:srgbClr val="000000"/>
                  </a:solidFill>
                  <a:round/>
                  <a:headEnd/>
                  <a:tailEnd/>
                </a:ln>
              </p:spPr>
              <p:txBody>
                <a:bodyPr>
                  <a:prstTxWarp prst="textNoShape">
                    <a:avLst/>
                  </a:prstTxWarp>
                </a:bodyPr>
                <a:lstStyle/>
                <a:p>
                  <a:endParaRPr lang="en-US"/>
                </a:p>
              </p:txBody>
            </p:sp>
            <p:sp>
              <p:nvSpPr>
                <p:cNvPr id="90207" name="Freeform 105"/>
                <p:cNvSpPr>
                  <a:spLocks noChangeAspect="1"/>
                </p:cNvSpPr>
                <p:nvPr/>
              </p:nvSpPr>
              <p:spPr bwMode="auto">
                <a:xfrm>
                  <a:off x="2914" y="1751"/>
                  <a:ext cx="126" cy="107"/>
                </a:xfrm>
                <a:custGeom>
                  <a:avLst/>
                  <a:gdLst>
                    <a:gd name="T0" fmla="*/ 0 w 237"/>
                    <a:gd name="T1" fmla="*/ 1 h 201"/>
                    <a:gd name="T2" fmla="*/ 1 w 237"/>
                    <a:gd name="T3" fmla="*/ 1 h 201"/>
                    <a:gd name="T4" fmla="*/ 1 w 237"/>
                    <a:gd name="T5" fmla="*/ 1 h 201"/>
                    <a:gd name="T6" fmla="*/ 1 w 237"/>
                    <a:gd name="T7" fmla="*/ 1 h 201"/>
                    <a:gd name="T8" fmla="*/ 1 w 237"/>
                    <a:gd name="T9" fmla="*/ 0 h 201"/>
                    <a:gd name="T10" fmla="*/ 1 w 237"/>
                    <a:gd name="T11" fmla="*/ 0 h 201"/>
                    <a:gd name="T12" fmla="*/ 0 w 237"/>
                    <a:gd name="T13" fmla="*/ 1 h 201"/>
                    <a:gd name="T14" fmla="*/ 0 60000 65536"/>
                    <a:gd name="T15" fmla="*/ 0 60000 65536"/>
                    <a:gd name="T16" fmla="*/ 0 60000 65536"/>
                    <a:gd name="T17" fmla="*/ 0 60000 65536"/>
                    <a:gd name="T18" fmla="*/ 0 60000 65536"/>
                    <a:gd name="T19" fmla="*/ 0 60000 65536"/>
                    <a:gd name="T20" fmla="*/ 0 60000 65536"/>
                    <a:gd name="T21" fmla="*/ 0 w 237"/>
                    <a:gd name="T22" fmla="*/ 0 h 201"/>
                    <a:gd name="T23" fmla="*/ 237 w 237"/>
                    <a:gd name="T24" fmla="*/ 201 h 2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7" h="201">
                      <a:moveTo>
                        <a:pt x="0" y="91"/>
                      </a:moveTo>
                      <a:lnTo>
                        <a:pt x="54" y="201"/>
                      </a:lnTo>
                      <a:lnTo>
                        <a:pt x="164" y="201"/>
                      </a:lnTo>
                      <a:lnTo>
                        <a:pt x="237" y="109"/>
                      </a:lnTo>
                      <a:lnTo>
                        <a:pt x="182" y="0"/>
                      </a:lnTo>
                      <a:lnTo>
                        <a:pt x="54" y="0"/>
                      </a:lnTo>
                      <a:lnTo>
                        <a:pt x="0" y="91"/>
                      </a:lnTo>
                      <a:close/>
                    </a:path>
                  </a:pathLst>
                </a:custGeom>
                <a:solidFill>
                  <a:srgbClr val="FF33CC"/>
                </a:solidFill>
                <a:ln w="11430">
                  <a:solidFill>
                    <a:srgbClr val="000000"/>
                  </a:solidFill>
                  <a:round/>
                  <a:headEnd/>
                  <a:tailEnd/>
                </a:ln>
              </p:spPr>
              <p:txBody>
                <a:bodyPr>
                  <a:prstTxWarp prst="textNoShape">
                    <a:avLst/>
                  </a:prstTxWarp>
                </a:bodyPr>
                <a:lstStyle/>
                <a:p>
                  <a:endParaRPr lang="en-US"/>
                </a:p>
              </p:txBody>
            </p:sp>
            <p:sp>
              <p:nvSpPr>
                <p:cNvPr id="90208" name="Freeform 106"/>
                <p:cNvSpPr>
                  <a:spLocks noChangeAspect="1"/>
                </p:cNvSpPr>
                <p:nvPr/>
              </p:nvSpPr>
              <p:spPr bwMode="auto">
                <a:xfrm>
                  <a:off x="2885" y="1625"/>
                  <a:ext cx="116" cy="126"/>
                </a:xfrm>
                <a:custGeom>
                  <a:avLst/>
                  <a:gdLst>
                    <a:gd name="T0" fmla="*/ 0 w 219"/>
                    <a:gd name="T1" fmla="*/ 1 h 238"/>
                    <a:gd name="T2" fmla="*/ 0 w 219"/>
                    <a:gd name="T3" fmla="*/ 1 h 238"/>
                    <a:gd name="T4" fmla="*/ 1 w 219"/>
                    <a:gd name="T5" fmla="*/ 1 h 238"/>
                    <a:gd name="T6" fmla="*/ 1 w 219"/>
                    <a:gd name="T7" fmla="*/ 1 h 238"/>
                    <a:gd name="T8" fmla="*/ 1 w 219"/>
                    <a:gd name="T9" fmla="*/ 1 h 238"/>
                    <a:gd name="T10" fmla="*/ 1 w 219"/>
                    <a:gd name="T11" fmla="*/ 0 h 238"/>
                    <a:gd name="T12" fmla="*/ 0 w 219"/>
                    <a:gd name="T13" fmla="*/ 1 h 238"/>
                    <a:gd name="T14" fmla="*/ 0 60000 65536"/>
                    <a:gd name="T15" fmla="*/ 0 60000 65536"/>
                    <a:gd name="T16" fmla="*/ 0 60000 65536"/>
                    <a:gd name="T17" fmla="*/ 0 60000 65536"/>
                    <a:gd name="T18" fmla="*/ 0 60000 65536"/>
                    <a:gd name="T19" fmla="*/ 0 60000 65536"/>
                    <a:gd name="T20" fmla="*/ 0 60000 65536"/>
                    <a:gd name="T21" fmla="*/ 0 w 219"/>
                    <a:gd name="T22" fmla="*/ 0 h 238"/>
                    <a:gd name="T23" fmla="*/ 219 w 219"/>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8">
                      <a:moveTo>
                        <a:pt x="0" y="55"/>
                      </a:moveTo>
                      <a:lnTo>
                        <a:pt x="0" y="164"/>
                      </a:lnTo>
                      <a:lnTo>
                        <a:pt x="109" y="238"/>
                      </a:lnTo>
                      <a:lnTo>
                        <a:pt x="219" y="164"/>
                      </a:lnTo>
                      <a:lnTo>
                        <a:pt x="219" y="55"/>
                      </a:lnTo>
                      <a:lnTo>
                        <a:pt x="109" y="0"/>
                      </a:lnTo>
                      <a:lnTo>
                        <a:pt x="0" y="55"/>
                      </a:lnTo>
                      <a:close/>
                    </a:path>
                  </a:pathLst>
                </a:custGeom>
                <a:solidFill>
                  <a:srgbClr val="FF33CC"/>
                </a:solidFill>
                <a:ln w="11430">
                  <a:solidFill>
                    <a:srgbClr val="000000"/>
                  </a:solidFill>
                  <a:round/>
                  <a:headEnd/>
                  <a:tailEnd/>
                </a:ln>
              </p:spPr>
              <p:txBody>
                <a:bodyPr>
                  <a:prstTxWarp prst="textNoShape">
                    <a:avLst/>
                  </a:prstTxWarp>
                </a:bodyPr>
                <a:lstStyle/>
                <a:p>
                  <a:endParaRPr lang="en-US"/>
                </a:p>
              </p:txBody>
            </p:sp>
          </p:grpSp>
          <p:grpSp>
            <p:nvGrpSpPr>
              <p:cNvPr id="24" name="Group 132"/>
              <p:cNvGrpSpPr>
                <a:grpSpLocks/>
              </p:cNvGrpSpPr>
              <p:nvPr/>
            </p:nvGrpSpPr>
            <p:grpSpPr bwMode="auto">
              <a:xfrm>
                <a:off x="1728" y="2025"/>
                <a:ext cx="368" cy="379"/>
                <a:chOff x="1776" y="3233"/>
                <a:chExt cx="368" cy="379"/>
              </a:xfrm>
            </p:grpSpPr>
            <p:sp>
              <p:nvSpPr>
                <p:cNvPr id="90191" name="Oval 133"/>
                <p:cNvSpPr>
                  <a:spLocks noChangeAspect="1" noChangeArrowheads="1"/>
                </p:cNvSpPr>
                <p:nvPr/>
              </p:nvSpPr>
              <p:spPr bwMode="auto">
                <a:xfrm>
                  <a:off x="1989" y="3272"/>
                  <a:ext cx="126" cy="126"/>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92" name="Oval 134"/>
                <p:cNvSpPr>
                  <a:spLocks noChangeAspect="1" noChangeArrowheads="1"/>
                </p:cNvSpPr>
                <p:nvPr/>
              </p:nvSpPr>
              <p:spPr bwMode="auto">
                <a:xfrm>
                  <a:off x="2009" y="3301"/>
                  <a:ext cx="87" cy="78"/>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93" name="Oval 135"/>
                <p:cNvSpPr>
                  <a:spLocks noChangeAspect="1" noChangeArrowheads="1"/>
                </p:cNvSpPr>
                <p:nvPr/>
              </p:nvSpPr>
              <p:spPr bwMode="auto">
                <a:xfrm>
                  <a:off x="2038" y="3321"/>
                  <a:ext cx="39" cy="38"/>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94" name="Oval 136"/>
                <p:cNvSpPr>
                  <a:spLocks noChangeAspect="1" noChangeArrowheads="1"/>
                </p:cNvSpPr>
                <p:nvPr/>
              </p:nvSpPr>
              <p:spPr bwMode="auto">
                <a:xfrm>
                  <a:off x="1776" y="3233"/>
                  <a:ext cx="368" cy="379"/>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95" name="Oval 137"/>
                <p:cNvSpPr>
                  <a:spLocks noChangeAspect="1" noChangeArrowheads="1"/>
                </p:cNvSpPr>
                <p:nvPr/>
              </p:nvSpPr>
              <p:spPr bwMode="auto">
                <a:xfrm>
                  <a:off x="1795" y="3253"/>
                  <a:ext cx="330" cy="339"/>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96" name="Oval 138"/>
                <p:cNvSpPr>
                  <a:spLocks noChangeAspect="1" noChangeArrowheads="1"/>
                </p:cNvSpPr>
                <p:nvPr/>
              </p:nvSpPr>
              <p:spPr bwMode="auto">
                <a:xfrm>
                  <a:off x="1815" y="3272"/>
                  <a:ext cx="291" cy="301"/>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97" name="Oval 139"/>
                <p:cNvSpPr>
                  <a:spLocks noChangeAspect="1" noChangeArrowheads="1"/>
                </p:cNvSpPr>
                <p:nvPr/>
              </p:nvSpPr>
              <p:spPr bwMode="auto">
                <a:xfrm>
                  <a:off x="1834" y="3291"/>
                  <a:ext cx="252" cy="262"/>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98" name="Oval 140"/>
                <p:cNvSpPr>
                  <a:spLocks noChangeAspect="1" noChangeArrowheads="1"/>
                </p:cNvSpPr>
                <p:nvPr/>
              </p:nvSpPr>
              <p:spPr bwMode="auto">
                <a:xfrm>
                  <a:off x="1853" y="3311"/>
                  <a:ext cx="224" cy="223"/>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99" name="Oval 141"/>
                <p:cNvSpPr>
                  <a:spLocks noChangeAspect="1" noChangeArrowheads="1"/>
                </p:cNvSpPr>
                <p:nvPr/>
              </p:nvSpPr>
              <p:spPr bwMode="auto">
                <a:xfrm>
                  <a:off x="1863" y="3330"/>
                  <a:ext cx="194" cy="185"/>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200" name="Oval 142"/>
                <p:cNvSpPr>
                  <a:spLocks noChangeAspect="1" noChangeArrowheads="1"/>
                </p:cNvSpPr>
                <p:nvPr/>
              </p:nvSpPr>
              <p:spPr bwMode="auto">
                <a:xfrm>
                  <a:off x="1883" y="3350"/>
                  <a:ext cx="155" cy="145"/>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201" name="Oval 143"/>
                <p:cNvSpPr>
                  <a:spLocks noChangeAspect="1" noChangeArrowheads="1"/>
                </p:cNvSpPr>
                <p:nvPr/>
              </p:nvSpPr>
              <p:spPr bwMode="auto">
                <a:xfrm>
                  <a:off x="1902" y="3369"/>
                  <a:ext cx="116" cy="107"/>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202" name="Oval 144"/>
                <p:cNvSpPr>
                  <a:spLocks noChangeAspect="1" noChangeArrowheads="1"/>
                </p:cNvSpPr>
                <p:nvPr/>
              </p:nvSpPr>
              <p:spPr bwMode="auto">
                <a:xfrm>
                  <a:off x="1921" y="3388"/>
                  <a:ext cx="78" cy="68"/>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203" name="Oval 145"/>
                <p:cNvSpPr>
                  <a:spLocks noChangeAspect="1" noChangeArrowheads="1"/>
                </p:cNvSpPr>
                <p:nvPr/>
              </p:nvSpPr>
              <p:spPr bwMode="auto">
                <a:xfrm>
                  <a:off x="1941" y="3408"/>
                  <a:ext cx="39" cy="29"/>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grpSp>
          <p:grpSp>
            <p:nvGrpSpPr>
              <p:cNvPr id="25" name="Group 161"/>
              <p:cNvGrpSpPr>
                <a:grpSpLocks/>
              </p:cNvGrpSpPr>
              <p:nvPr/>
            </p:nvGrpSpPr>
            <p:grpSpPr bwMode="auto">
              <a:xfrm>
                <a:off x="2614" y="2011"/>
                <a:ext cx="368" cy="379"/>
                <a:chOff x="1776" y="3233"/>
                <a:chExt cx="368" cy="379"/>
              </a:xfrm>
            </p:grpSpPr>
            <p:sp>
              <p:nvSpPr>
                <p:cNvPr id="90178" name="Oval 162"/>
                <p:cNvSpPr>
                  <a:spLocks noChangeAspect="1" noChangeArrowheads="1"/>
                </p:cNvSpPr>
                <p:nvPr/>
              </p:nvSpPr>
              <p:spPr bwMode="auto">
                <a:xfrm>
                  <a:off x="1989" y="3272"/>
                  <a:ext cx="126" cy="126"/>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79" name="Oval 163"/>
                <p:cNvSpPr>
                  <a:spLocks noChangeAspect="1" noChangeArrowheads="1"/>
                </p:cNvSpPr>
                <p:nvPr/>
              </p:nvSpPr>
              <p:spPr bwMode="auto">
                <a:xfrm>
                  <a:off x="2009" y="3301"/>
                  <a:ext cx="87" cy="78"/>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80" name="Oval 164"/>
                <p:cNvSpPr>
                  <a:spLocks noChangeAspect="1" noChangeArrowheads="1"/>
                </p:cNvSpPr>
                <p:nvPr/>
              </p:nvSpPr>
              <p:spPr bwMode="auto">
                <a:xfrm>
                  <a:off x="2038" y="3321"/>
                  <a:ext cx="39" cy="38"/>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81" name="Oval 165"/>
                <p:cNvSpPr>
                  <a:spLocks noChangeAspect="1" noChangeArrowheads="1"/>
                </p:cNvSpPr>
                <p:nvPr/>
              </p:nvSpPr>
              <p:spPr bwMode="auto">
                <a:xfrm>
                  <a:off x="1776" y="3233"/>
                  <a:ext cx="368" cy="379"/>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82" name="Oval 166"/>
                <p:cNvSpPr>
                  <a:spLocks noChangeAspect="1" noChangeArrowheads="1"/>
                </p:cNvSpPr>
                <p:nvPr/>
              </p:nvSpPr>
              <p:spPr bwMode="auto">
                <a:xfrm>
                  <a:off x="1795" y="3253"/>
                  <a:ext cx="330" cy="339"/>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83" name="Oval 167"/>
                <p:cNvSpPr>
                  <a:spLocks noChangeAspect="1" noChangeArrowheads="1"/>
                </p:cNvSpPr>
                <p:nvPr/>
              </p:nvSpPr>
              <p:spPr bwMode="auto">
                <a:xfrm>
                  <a:off x="1815" y="3272"/>
                  <a:ext cx="291" cy="301"/>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84" name="Oval 168"/>
                <p:cNvSpPr>
                  <a:spLocks noChangeAspect="1" noChangeArrowheads="1"/>
                </p:cNvSpPr>
                <p:nvPr/>
              </p:nvSpPr>
              <p:spPr bwMode="auto">
                <a:xfrm>
                  <a:off x="1834" y="3291"/>
                  <a:ext cx="252" cy="262"/>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85" name="Oval 169"/>
                <p:cNvSpPr>
                  <a:spLocks noChangeAspect="1" noChangeArrowheads="1"/>
                </p:cNvSpPr>
                <p:nvPr/>
              </p:nvSpPr>
              <p:spPr bwMode="auto">
                <a:xfrm>
                  <a:off x="1853" y="3311"/>
                  <a:ext cx="224" cy="223"/>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86" name="Oval 170"/>
                <p:cNvSpPr>
                  <a:spLocks noChangeAspect="1" noChangeArrowheads="1"/>
                </p:cNvSpPr>
                <p:nvPr/>
              </p:nvSpPr>
              <p:spPr bwMode="auto">
                <a:xfrm>
                  <a:off x="1863" y="3330"/>
                  <a:ext cx="194" cy="185"/>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87" name="Oval 171"/>
                <p:cNvSpPr>
                  <a:spLocks noChangeAspect="1" noChangeArrowheads="1"/>
                </p:cNvSpPr>
                <p:nvPr/>
              </p:nvSpPr>
              <p:spPr bwMode="auto">
                <a:xfrm>
                  <a:off x="1883" y="3350"/>
                  <a:ext cx="155" cy="145"/>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88" name="Oval 172"/>
                <p:cNvSpPr>
                  <a:spLocks noChangeAspect="1" noChangeArrowheads="1"/>
                </p:cNvSpPr>
                <p:nvPr/>
              </p:nvSpPr>
              <p:spPr bwMode="auto">
                <a:xfrm>
                  <a:off x="1902" y="3369"/>
                  <a:ext cx="116" cy="107"/>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89" name="Oval 173"/>
                <p:cNvSpPr>
                  <a:spLocks noChangeAspect="1" noChangeArrowheads="1"/>
                </p:cNvSpPr>
                <p:nvPr/>
              </p:nvSpPr>
              <p:spPr bwMode="auto">
                <a:xfrm>
                  <a:off x="1921" y="3388"/>
                  <a:ext cx="78" cy="68"/>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90" name="Oval 174"/>
                <p:cNvSpPr>
                  <a:spLocks noChangeAspect="1" noChangeArrowheads="1"/>
                </p:cNvSpPr>
                <p:nvPr/>
              </p:nvSpPr>
              <p:spPr bwMode="auto">
                <a:xfrm>
                  <a:off x="1941" y="3408"/>
                  <a:ext cx="39" cy="29"/>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grpSp>
          <p:grpSp>
            <p:nvGrpSpPr>
              <p:cNvPr id="26" name="Group 175"/>
              <p:cNvGrpSpPr>
                <a:grpSpLocks/>
              </p:cNvGrpSpPr>
              <p:nvPr/>
            </p:nvGrpSpPr>
            <p:grpSpPr bwMode="auto">
              <a:xfrm>
                <a:off x="2998" y="1963"/>
                <a:ext cx="368" cy="379"/>
                <a:chOff x="1776" y="3233"/>
                <a:chExt cx="368" cy="379"/>
              </a:xfrm>
            </p:grpSpPr>
            <p:sp>
              <p:nvSpPr>
                <p:cNvPr id="90165" name="Oval 176"/>
                <p:cNvSpPr>
                  <a:spLocks noChangeAspect="1" noChangeArrowheads="1"/>
                </p:cNvSpPr>
                <p:nvPr/>
              </p:nvSpPr>
              <p:spPr bwMode="auto">
                <a:xfrm>
                  <a:off x="1989" y="3272"/>
                  <a:ext cx="126" cy="126"/>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66" name="Oval 177"/>
                <p:cNvSpPr>
                  <a:spLocks noChangeAspect="1" noChangeArrowheads="1"/>
                </p:cNvSpPr>
                <p:nvPr/>
              </p:nvSpPr>
              <p:spPr bwMode="auto">
                <a:xfrm>
                  <a:off x="2009" y="3301"/>
                  <a:ext cx="87" cy="78"/>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67" name="Oval 178"/>
                <p:cNvSpPr>
                  <a:spLocks noChangeAspect="1" noChangeArrowheads="1"/>
                </p:cNvSpPr>
                <p:nvPr/>
              </p:nvSpPr>
              <p:spPr bwMode="auto">
                <a:xfrm>
                  <a:off x="2038" y="3321"/>
                  <a:ext cx="39" cy="38"/>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68" name="Oval 179"/>
                <p:cNvSpPr>
                  <a:spLocks noChangeAspect="1" noChangeArrowheads="1"/>
                </p:cNvSpPr>
                <p:nvPr/>
              </p:nvSpPr>
              <p:spPr bwMode="auto">
                <a:xfrm>
                  <a:off x="1776" y="3233"/>
                  <a:ext cx="368" cy="379"/>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69" name="Oval 180"/>
                <p:cNvSpPr>
                  <a:spLocks noChangeAspect="1" noChangeArrowheads="1"/>
                </p:cNvSpPr>
                <p:nvPr/>
              </p:nvSpPr>
              <p:spPr bwMode="auto">
                <a:xfrm>
                  <a:off x="1795" y="3253"/>
                  <a:ext cx="330" cy="339"/>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70" name="Oval 181"/>
                <p:cNvSpPr>
                  <a:spLocks noChangeAspect="1" noChangeArrowheads="1"/>
                </p:cNvSpPr>
                <p:nvPr/>
              </p:nvSpPr>
              <p:spPr bwMode="auto">
                <a:xfrm>
                  <a:off x="1815" y="3272"/>
                  <a:ext cx="291" cy="301"/>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71" name="Oval 182"/>
                <p:cNvSpPr>
                  <a:spLocks noChangeAspect="1" noChangeArrowheads="1"/>
                </p:cNvSpPr>
                <p:nvPr/>
              </p:nvSpPr>
              <p:spPr bwMode="auto">
                <a:xfrm>
                  <a:off x="1834" y="3291"/>
                  <a:ext cx="252" cy="262"/>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72" name="Oval 183"/>
                <p:cNvSpPr>
                  <a:spLocks noChangeAspect="1" noChangeArrowheads="1"/>
                </p:cNvSpPr>
                <p:nvPr/>
              </p:nvSpPr>
              <p:spPr bwMode="auto">
                <a:xfrm>
                  <a:off x="1853" y="3311"/>
                  <a:ext cx="224" cy="223"/>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73" name="Oval 184"/>
                <p:cNvSpPr>
                  <a:spLocks noChangeAspect="1" noChangeArrowheads="1"/>
                </p:cNvSpPr>
                <p:nvPr/>
              </p:nvSpPr>
              <p:spPr bwMode="auto">
                <a:xfrm>
                  <a:off x="1863" y="3330"/>
                  <a:ext cx="194" cy="185"/>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74" name="Oval 185"/>
                <p:cNvSpPr>
                  <a:spLocks noChangeAspect="1" noChangeArrowheads="1"/>
                </p:cNvSpPr>
                <p:nvPr/>
              </p:nvSpPr>
              <p:spPr bwMode="auto">
                <a:xfrm>
                  <a:off x="1883" y="3350"/>
                  <a:ext cx="155" cy="145"/>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75" name="Oval 186"/>
                <p:cNvSpPr>
                  <a:spLocks noChangeAspect="1" noChangeArrowheads="1"/>
                </p:cNvSpPr>
                <p:nvPr/>
              </p:nvSpPr>
              <p:spPr bwMode="auto">
                <a:xfrm>
                  <a:off x="1902" y="3369"/>
                  <a:ext cx="116" cy="107"/>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76" name="Oval 187"/>
                <p:cNvSpPr>
                  <a:spLocks noChangeAspect="1" noChangeArrowheads="1"/>
                </p:cNvSpPr>
                <p:nvPr/>
              </p:nvSpPr>
              <p:spPr bwMode="auto">
                <a:xfrm>
                  <a:off x="1921" y="3388"/>
                  <a:ext cx="78" cy="68"/>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77" name="Oval 188"/>
                <p:cNvSpPr>
                  <a:spLocks noChangeAspect="1" noChangeArrowheads="1"/>
                </p:cNvSpPr>
                <p:nvPr/>
              </p:nvSpPr>
              <p:spPr bwMode="auto">
                <a:xfrm>
                  <a:off x="1941" y="3408"/>
                  <a:ext cx="39" cy="29"/>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grpSp>
          <p:grpSp>
            <p:nvGrpSpPr>
              <p:cNvPr id="27" name="Group 89"/>
              <p:cNvGrpSpPr>
                <a:grpSpLocks/>
              </p:cNvGrpSpPr>
              <p:nvPr/>
            </p:nvGrpSpPr>
            <p:grpSpPr bwMode="auto">
              <a:xfrm>
                <a:off x="2196" y="2277"/>
                <a:ext cx="233" cy="610"/>
                <a:chOff x="2196" y="1596"/>
                <a:chExt cx="233" cy="610"/>
              </a:xfrm>
            </p:grpSpPr>
            <p:sp>
              <p:nvSpPr>
                <p:cNvPr id="90160" name="Freeform 90"/>
                <p:cNvSpPr>
                  <a:spLocks noChangeAspect="1"/>
                </p:cNvSpPr>
                <p:nvPr/>
              </p:nvSpPr>
              <p:spPr bwMode="auto">
                <a:xfrm>
                  <a:off x="2303" y="2090"/>
                  <a:ext cx="126" cy="116"/>
                </a:xfrm>
                <a:custGeom>
                  <a:avLst/>
                  <a:gdLst>
                    <a:gd name="T0" fmla="*/ 1 w 238"/>
                    <a:gd name="T1" fmla="*/ 1 h 219"/>
                    <a:gd name="T2" fmla="*/ 1 w 238"/>
                    <a:gd name="T3" fmla="*/ 1 h 219"/>
                    <a:gd name="T4" fmla="*/ 1 w 238"/>
                    <a:gd name="T5" fmla="*/ 1 h 219"/>
                    <a:gd name="T6" fmla="*/ 1 w 238"/>
                    <a:gd name="T7" fmla="*/ 1 h 219"/>
                    <a:gd name="T8" fmla="*/ 0 w 238"/>
                    <a:gd name="T9" fmla="*/ 1 h 219"/>
                    <a:gd name="T10" fmla="*/ 1 w 238"/>
                    <a:gd name="T11" fmla="*/ 0 h 219"/>
                    <a:gd name="T12" fmla="*/ 1 w 238"/>
                    <a:gd name="T13" fmla="*/ 1 h 219"/>
                    <a:gd name="T14" fmla="*/ 0 60000 65536"/>
                    <a:gd name="T15" fmla="*/ 0 60000 65536"/>
                    <a:gd name="T16" fmla="*/ 0 60000 65536"/>
                    <a:gd name="T17" fmla="*/ 0 60000 65536"/>
                    <a:gd name="T18" fmla="*/ 0 60000 65536"/>
                    <a:gd name="T19" fmla="*/ 0 60000 65536"/>
                    <a:gd name="T20" fmla="*/ 0 60000 65536"/>
                    <a:gd name="T21" fmla="*/ 0 w 238"/>
                    <a:gd name="T22" fmla="*/ 0 h 219"/>
                    <a:gd name="T23" fmla="*/ 238 w 238"/>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 h="219">
                      <a:moveTo>
                        <a:pt x="202" y="18"/>
                      </a:moveTo>
                      <a:lnTo>
                        <a:pt x="238" y="128"/>
                      </a:lnTo>
                      <a:lnTo>
                        <a:pt x="165" y="219"/>
                      </a:lnTo>
                      <a:lnTo>
                        <a:pt x="55" y="201"/>
                      </a:lnTo>
                      <a:lnTo>
                        <a:pt x="0" y="91"/>
                      </a:lnTo>
                      <a:lnTo>
                        <a:pt x="74" y="0"/>
                      </a:lnTo>
                      <a:lnTo>
                        <a:pt x="202" y="18"/>
                      </a:lnTo>
                      <a:close/>
                    </a:path>
                  </a:pathLst>
                </a:custGeom>
                <a:solidFill>
                  <a:srgbClr val="FF33CC"/>
                </a:solidFill>
                <a:ln w="11430">
                  <a:solidFill>
                    <a:srgbClr val="000000"/>
                  </a:solidFill>
                  <a:round/>
                  <a:headEnd/>
                  <a:tailEnd/>
                </a:ln>
              </p:spPr>
              <p:txBody>
                <a:bodyPr>
                  <a:prstTxWarp prst="textNoShape">
                    <a:avLst/>
                  </a:prstTxWarp>
                </a:bodyPr>
                <a:lstStyle/>
                <a:p>
                  <a:endParaRPr lang="en-US"/>
                </a:p>
              </p:txBody>
            </p:sp>
            <p:sp>
              <p:nvSpPr>
                <p:cNvPr id="90161" name="Freeform 91"/>
                <p:cNvSpPr>
                  <a:spLocks noChangeAspect="1"/>
                </p:cNvSpPr>
                <p:nvPr/>
              </p:nvSpPr>
              <p:spPr bwMode="auto">
                <a:xfrm>
                  <a:off x="2235" y="1974"/>
                  <a:ext cx="126" cy="116"/>
                </a:xfrm>
                <a:custGeom>
                  <a:avLst/>
                  <a:gdLst>
                    <a:gd name="T0" fmla="*/ 1 w 238"/>
                    <a:gd name="T1" fmla="*/ 0 h 220"/>
                    <a:gd name="T2" fmla="*/ 1 w 238"/>
                    <a:gd name="T3" fmla="*/ 1 h 220"/>
                    <a:gd name="T4" fmla="*/ 1 w 238"/>
                    <a:gd name="T5" fmla="*/ 1 h 220"/>
                    <a:gd name="T6" fmla="*/ 1 w 238"/>
                    <a:gd name="T7" fmla="*/ 1 h 220"/>
                    <a:gd name="T8" fmla="*/ 0 w 238"/>
                    <a:gd name="T9" fmla="*/ 1 h 220"/>
                    <a:gd name="T10" fmla="*/ 1 w 238"/>
                    <a:gd name="T11" fmla="*/ 1 h 220"/>
                    <a:gd name="T12" fmla="*/ 1 w 238"/>
                    <a:gd name="T13" fmla="*/ 0 h 220"/>
                    <a:gd name="T14" fmla="*/ 0 60000 65536"/>
                    <a:gd name="T15" fmla="*/ 0 60000 65536"/>
                    <a:gd name="T16" fmla="*/ 0 60000 65536"/>
                    <a:gd name="T17" fmla="*/ 0 60000 65536"/>
                    <a:gd name="T18" fmla="*/ 0 60000 65536"/>
                    <a:gd name="T19" fmla="*/ 0 60000 65536"/>
                    <a:gd name="T20" fmla="*/ 0 60000 65536"/>
                    <a:gd name="T21" fmla="*/ 0 w 238"/>
                    <a:gd name="T22" fmla="*/ 0 h 220"/>
                    <a:gd name="T23" fmla="*/ 238 w 238"/>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 h="220">
                      <a:moveTo>
                        <a:pt x="165" y="0"/>
                      </a:moveTo>
                      <a:lnTo>
                        <a:pt x="238" y="92"/>
                      </a:lnTo>
                      <a:lnTo>
                        <a:pt x="202" y="201"/>
                      </a:lnTo>
                      <a:lnTo>
                        <a:pt x="74" y="220"/>
                      </a:lnTo>
                      <a:lnTo>
                        <a:pt x="0" y="128"/>
                      </a:lnTo>
                      <a:lnTo>
                        <a:pt x="55" y="19"/>
                      </a:lnTo>
                      <a:lnTo>
                        <a:pt x="165" y="0"/>
                      </a:lnTo>
                      <a:close/>
                    </a:path>
                  </a:pathLst>
                </a:custGeom>
                <a:solidFill>
                  <a:srgbClr val="FF33CC"/>
                </a:solidFill>
                <a:ln w="11430">
                  <a:solidFill>
                    <a:srgbClr val="000000"/>
                  </a:solidFill>
                  <a:round/>
                  <a:headEnd/>
                  <a:tailEnd/>
                </a:ln>
              </p:spPr>
              <p:txBody>
                <a:bodyPr>
                  <a:prstTxWarp prst="textNoShape">
                    <a:avLst/>
                  </a:prstTxWarp>
                </a:bodyPr>
                <a:lstStyle/>
                <a:p>
                  <a:endParaRPr lang="en-US"/>
                </a:p>
              </p:txBody>
            </p:sp>
            <p:sp>
              <p:nvSpPr>
                <p:cNvPr id="90162" name="Freeform 92"/>
                <p:cNvSpPr>
                  <a:spLocks noChangeAspect="1"/>
                </p:cNvSpPr>
                <p:nvPr/>
              </p:nvSpPr>
              <p:spPr bwMode="auto">
                <a:xfrm>
                  <a:off x="2196" y="1848"/>
                  <a:ext cx="107" cy="126"/>
                </a:xfrm>
                <a:custGeom>
                  <a:avLst/>
                  <a:gdLst>
                    <a:gd name="T0" fmla="*/ 1 w 201"/>
                    <a:gd name="T1" fmla="*/ 1 h 238"/>
                    <a:gd name="T2" fmla="*/ 1 w 201"/>
                    <a:gd name="T3" fmla="*/ 1 h 238"/>
                    <a:gd name="T4" fmla="*/ 1 w 201"/>
                    <a:gd name="T5" fmla="*/ 1 h 238"/>
                    <a:gd name="T6" fmla="*/ 0 w 201"/>
                    <a:gd name="T7" fmla="*/ 1 h 238"/>
                    <a:gd name="T8" fmla="*/ 0 w 201"/>
                    <a:gd name="T9" fmla="*/ 1 h 238"/>
                    <a:gd name="T10" fmla="*/ 1 w 201"/>
                    <a:gd name="T11" fmla="*/ 0 h 238"/>
                    <a:gd name="T12" fmla="*/ 1 w 201"/>
                    <a:gd name="T13" fmla="*/ 1 h 238"/>
                    <a:gd name="T14" fmla="*/ 0 60000 65536"/>
                    <a:gd name="T15" fmla="*/ 0 60000 65536"/>
                    <a:gd name="T16" fmla="*/ 0 60000 65536"/>
                    <a:gd name="T17" fmla="*/ 0 60000 65536"/>
                    <a:gd name="T18" fmla="*/ 0 60000 65536"/>
                    <a:gd name="T19" fmla="*/ 0 60000 65536"/>
                    <a:gd name="T20" fmla="*/ 0 60000 65536"/>
                    <a:gd name="T21" fmla="*/ 0 w 201"/>
                    <a:gd name="T22" fmla="*/ 0 h 238"/>
                    <a:gd name="T23" fmla="*/ 201 w 201"/>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238">
                      <a:moveTo>
                        <a:pt x="201" y="55"/>
                      </a:moveTo>
                      <a:lnTo>
                        <a:pt x="201" y="183"/>
                      </a:lnTo>
                      <a:lnTo>
                        <a:pt x="92" y="238"/>
                      </a:lnTo>
                      <a:lnTo>
                        <a:pt x="0" y="183"/>
                      </a:lnTo>
                      <a:lnTo>
                        <a:pt x="0" y="55"/>
                      </a:lnTo>
                      <a:lnTo>
                        <a:pt x="92" y="0"/>
                      </a:lnTo>
                      <a:lnTo>
                        <a:pt x="201" y="55"/>
                      </a:lnTo>
                      <a:close/>
                    </a:path>
                  </a:pathLst>
                </a:custGeom>
                <a:solidFill>
                  <a:srgbClr val="FF33CC"/>
                </a:solidFill>
                <a:ln w="11430">
                  <a:solidFill>
                    <a:srgbClr val="000000"/>
                  </a:solidFill>
                  <a:round/>
                  <a:headEnd/>
                  <a:tailEnd/>
                </a:ln>
              </p:spPr>
              <p:txBody>
                <a:bodyPr>
                  <a:prstTxWarp prst="textNoShape">
                    <a:avLst/>
                  </a:prstTxWarp>
                </a:bodyPr>
                <a:lstStyle/>
                <a:p>
                  <a:endParaRPr lang="en-US"/>
                </a:p>
              </p:txBody>
            </p:sp>
            <p:sp>
              <p:nvSpPr>
                <p:cNvPr id="90163" name="Freeform 93"/>
                <p:cNvSpPr>
                  <a:spLocks noChangeAspect="1"/>
                </p:cNvSpPr>
                <p:nvPr/>
              </p:nvSpPr>
              <p:spPr bwMode="auto">
                <a:xfrm>
                  <a:off x="2216" y="1722"/>
                  <a:ext cx="126" cy="116"/>
                </a:xfrm>
                <a:custGeom>
                  <a:avLst/>
                  <a:gdLst>
                    <a:gd name="T0" fmla="*/ 1 w 238"/>
                    <a:gd name="T1" fmla="*/ 1 h 219"/>
                    <a:gd name="T2" fmla="*/ 1 w 238"/>
                    <a:gd name="T3" fmla="*/ 1 h 219"/>
                    <a:gd name="T4" fmla="*/ 1 w 238"/>
                    <a:gd name="T5" fmla="*/ 1 h 219"/>
                    <a:gd name="T6" fmla="*/ 0 w 238"/>
                    <a:gd name="T7" fmla="*/ 1 h 219"/>
                    <a:gd name="T8" fmla="*/ 1 w 238"/>
                    <a:gd name="T9" fmla="*/ 1 h 219"/>
                    <a:gd name="T10" fmla="*/ 1 w 238"/>
                    <a:gd name="T11" fmla="*/ 0 h 219"/>
                    <a:gd name="T12" fmla="*/ 1 w 238"/>
                    <a:gd name="T13" fmla="*/ 1 h 219"/>
                    <a:gd name="T14" fmla="*/ 0 60000 65536"/>
                    <a:gd name="T15" fmla="*/ 0 60000 65536"/>
                    <a:gd name="T16" fmla="*/ 0 60000 65536"/>
                    <a:gd name="T17" fmla="*/ 0 60000 65536"/>
                    <a:gd name="T18" fmla="*/ 0 60000 65536"/>
                    <a:gd name="T19" fmla="*/ 0 60000 65536"/>
                    <a:gd name="T20" fmla="*/ 0 60000 65536"/>
                    <a:gd name="T21" fmla="*/ 0 w 238"/>
                    <a:gd name="T22" fmla="*/ 0 h 219"/>
                    <a:gd name="T23" fmla="*/ 238 w 238"/>
                    <a:gd name="T24" fmla="*/ 219 h 2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8" h="219">
                      <a:moveTo>
                        <a:pt x="238" y="109"/>
                      </a:moveTo>
                      <a:lnTo>
                        <a:pt x="183" y="219"/>
                      </a:lnTo>
                      <a:lnTo>
                        <a:pt x="55" y="219"/>
                      </a:lnTo>
                      <a:lnTo>
                        <a:pt x="0" y="109"/>
                      </a:lnTo>
                      <a:lnTo>
                        <a:pt x="55" y="18"/>
                      </a:lnTo>
                      <a:lnTo>
                        <a:pt x="183" y="0"/>
                      </a:lnTo>
                      <a:lnTo>
                        <a:pt x="238" y="109"/>
                      </a:lnTo>
                      <a:close/>
                    </a:path>
                  </a:pathLst>
                </a:custGeom>
                <a:solidFill>
                  <a:srgbClr val="FF33CC"/>
                </a:solidFill>
                <a:ln w="11430">
                  <a:solidFill>
                    <a:srgbClr val="000000"/>
                  </a:solidFill>
                  <a:round/>
                  <a:headEnd/>
                  <a:tailEnd/>
                </a:ln>
              </p:spPr>
              <p:txBody>
                <a:bodyPr>
                  <a:prstTxWarp prst="textNoShape">
                    <a:avLst/>
                  </a:prstTxWarp>
                </a:bodyPr>
                <a:lstStyle/>
                <a:p>
                  <a:endParaRPr lang="en-US"/>
                </a:p>
              </p:txBody>
            </p:sp>
            <p:sp>
              <p:nvSpPr>
                <p:cNvPr id="90164" name="Freeform 94"/>
                <p:cNvSpPr>
                  <a:spLocks noChangeAspect="1"/>
                </p:cNvSpPr>
                <p:nvPr/>
              </p:nvSpPr>
              <p:spPr bwMode="auto">
                <a:xfrm>
                  <a:off x="2255" y="1596"/>
                  <a:ext cx="106" cy="126"/>
                </a:xfrm>
                <a:custGeom>
                  <a:avLst/>
                  <a:gdLst>
                    <a:gd name="T0" fmla="*/ 1 w 201"/>
                    <a:gd name="T1" fmla="*/ 1 h 238"/>
                    <a:gd name="T2" fmla="*/ 1 w 201"/>
                    <a:gd name="T3" fmla="*/ 1 h 238"/>
                    <a:gd name="T4" fmla="*/ 1 w 201"/>
                    <a:gd name="T5" fmla="*/ 1 h 238"/>
                    <a:gd name="T6" fmla="*/ 0 w 201"/>
                    <a:gd name="T7" fmla="*/ 1 h 238"/>
                    <a:gd name="T8" fmla="*/ 0 w 201"/>
                    <a:gd name="T9" fmla="*/ 1 h 238"/>
                    <a:gd name="T10" fmla="*/ 1 w 201"/>
                    <a:gd name="T11" fmla="*/ 0 h 238"/>
                    <a:gd name="T12" fmla="*/ 1 w 201"/>
                    <a:gd name="T13" fmla="*/ 1 h 238"/>
                    <a:gd name="T14" fmla="*/ 0 60000 65536"/>
                    <a:gd name="T15" fmla="*/ 0 60000 65536"/>
                    <a:gd name="T16" fmla="*/ 0 60000 65536"/>
                    <a:gd name="T17" fmla="*/ 0 60000 65536"/>
                    <a:gd name="T18" fmla="*/ 0 60000 65536"/>
                    <a:gd name="T19" fmla="*/ 0 60000 65536"/>
                    <a:gd name="T20" fmla="*/ 0 60000 65536"/>
                    <a:gd name="T21" fmla="*/ 0 w 201"/>
                    <a:gd name="T22" fmla="*/ 0 h 238"/>
                    <a:gd name="T23" fmla="*/ 201 w 201"/>
                    <a:gd name="T24" fmla="*/ 238 h 2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1" h="238">
                      <a:moveTo>
                        <a:pt x="201" y="55"/>
                      </a:moveTo>
                      <a:lnTo>
                        <a:pt x="201" y="183"/>
                      </a:lnTo>
                      <a:lnTo>
                        <a:pt x="110" y="238"/>
                      </a:lnTo>
                      <a:lnTo>
                        <a:pt x="0" y="183"/>
                      </a:lnTo>
                      <a:lnTo>
                        <a:pt x="0" y="55"/>
                      </a:lnTo>
                      <a:lnTo>
                        <a:pt x="110" y="0"/>
                      </a:lnTo>
                      <a:lnTo>
                        <a:pt x="201" y="55"/>
                      </a:lnTo>
                      <a:close/>
                    </a:path>
                  </a:pathLst>
                </a:custGeom>
                <a:solidFill>
                  <a:srgbClr val="FF33CC"/>
                </a:solidFill>
                <a:ln w="11430">
                  <a:solidFill>
                    <a:srgbClr val="000000"/>
                  </a:solidFill>
                  <a:round/>
                  <a:headEnd/>
                  <a:tailEnd/>
                </a:ln>
              </p:spPr>
              <p:txBody>
                <a:bodyPr>
                  <a:prstTxWarp prst="textNoShape">
                    <a:avLst/>
                  </a:prstTxWarp>
                </a:bodyPr>
                <a:lstStyle/>
                <a:p>
                  <a:endParaRPr lang="en-US"/>
                </a:p>
              </p:txBody>
            </p:sp>
          </p:grpSp>
          <p:grpSp>
            <p:nvGrpSpPr>
              <p:cNvPr id="28" name="Group 147"/>
              <p:cNvGrpSpPr>
                <a:grpSpLocks/>
              </p:cNvGrpSpPr>
              <p:nvPr/>
            </p:nvGrpSpPr>
            <p:grpSpPr bwMode="auto">
              <a:xfrm>
                <a:off x="2134" y="2025"/>
                <a:ext cx="368" cy="379"/>
                <a:chOff x="1776" y="3233"/>
                <a:chExt cx="368" cy="379"/>
              </a:xfrm>
            </p:grpSpPr>
            <p:sp>
              <p:nvSpPr>
                <p:cNvPr id="90147" name="Oval 148"/>
                <p:cNvSpPr>
                  <a:spLocks noChangeAspect="1" noChangeArrowheads="1"/>
                </p:cNvSpPr>
                <p:nvPr/>
              </p:nvSpPr>
              <p:spPr bwMode="auto">
                <a:xfrm>
                  <a:off x="1989" y="3272"/>
                  <a:ext cx="126" cy="126"/>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48" name="Oval 149"/>
                <p:cNvSpPr>
                  <a:spLocks noChangeAspect="1" noChangeArrowheads="1"/>
                </p:cNvSpPr>
                <p:nvPr/>
              </p:nvSpPr>
              <p:spPr bwMode="auto">
                <a:xfrm>
                  <a:off x="2009" y="3301"/>
                  <a:ext cx="87" cy="78"/>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49" name="Oval 150"/>
                <p:cNvSpPr>
                  <a:spLocks noChangeAspect="1" noChangeArrowheads="1"/>
                </p:cNvSpPr>
                <p:nvPr/>
              </p:nvSpPr>
              <p:spPr bwMode="auto">
                <a:xfrm>
                  <a:off x="2038" y="3321"/>
                  <a:ext cx="39" cy="38"/>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50" name="Oval 151"/>
                <p:cNvSpPr>
                  <a:spLocks noChangeAspect="1" noChangeArrowheads="1"/>
                </p:cNvSpPr>
                <p:nvPr/>
              </p:nvSpPr>
              <p:spPr bwMode="auto">
                <a:xfrm>
                  <a:off x="1776" y="3233"/>
                  <a:ext cx="368" cy="379"/>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51" name="Oval 152"/>
                <p:cNvSpPr>
                  <a:spLocks noChangeAspect="1" noChangeArrowheads="1"/>
                </p:cNvSpPr>
                <p:nvPr/>
              </p:nvSpPr>
              <p:spPr bwMode="auto">
                <a:xfrm>
                  <a:off x="1795" y="3253"/>
                  <a:ext cx="330" cy="339"/>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52" name="Oval 153"/>
                <p:cNvSpPr>
                  <a:spLocks noChangeAspect="1" noChangeArrowheads="1"/>
                </p:cNvSpPr>
                <p:nvPr/>
              </p:nvSpPr>
              <p:spPr bwMode="auto">
                <a:xfrm>
                  <a:off x="1815" y="3272"/>
                  <a:ext cx="291" cy="301"/>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53" name="Oval 154"/>
                <p:cNvSpPr>
                  <a:spLocks noChangeAspect="1" noChangeArrowheads="1"/>
                </p:cNvSpPr>
                <p:nvPr/>
              </p:nvSpPr>
              <p:spPr bwMode="auto">
                <a:xfrm>
                  <a:off x="1834" y="3291"/>
                  <a:ext cx="252" cy="262"/>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54" name="Oval 155"/>
                <p:cNvSpPr>
                  <a:spLocks noChangeAspect="1" noChangeArrowheads="1"/>
                </p:cNvSpPr>
                <p:nvPr/>
              </p:nvSpPr>
              <p:spPr bwMode="auto">
                <a:xfrm>
                  <a:off x="1853" y="3311"/>
                  <a:ext cx="224" cy="223"/>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55" name="Oval 156"/>
                <p:cNvSpPr>
                  <a:spLocks noChangeAspect="1" noChangeArrowheads="1"/>
                </p:cNvSpPr>
                <p:nvPr/>
              </p:nvSpPr>
              <p:spPr bwMode="auto">
                <a:xfrm>
                  <a:off x="1863" y="3330"/>
                  <a:ext cx="194" cy="185"/>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56" name="Oval 157"/>
                <p:cNvSpPr>
                  <a:spLocks noChangeAspect="1" noChangeArrowheads="1"/>
                </p:cNvSpPr>
                <p:nvPr/>
              </p:nvSpPr>
              <p:spPr bwMode="auto">
                <a:xfrm>
                  <a:off x="1883" y="3350"/>
                  <a:ext cx="155" cy="145"/>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57" name="Oval 158"/>
                <p:cNvSpPr>
                  <a:spLocks noChangeAspect="1" noChangeArrowheads="1"/>
                </p:cNvSpPr>
                <p:nvPr/>
              </p:nvSpPr>
              <p:spPr bwMode="auto">
                <a:xfrm>
                  <a:off x="1902" y="3369"/>
                  <a:ext cx="116" cy="107"/>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58" name="Oval 159"/>
                <p:cNvSpPr>
                  <a:spLocks noChangeAspect="1" noChangeArrowheads="1"/>
                </p:cNvSpPr>
                <p:nvPr/>
              </p:nvSpPr>
              <p:spPr bwMode="auto">
                <a:xfrm>
                  <a:off x="1921" y="3388"/>
                  <a:ext cx="78" cy="68"/>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sp>
              <p:nvSpPr>
                <p:cNvPr id="90159" name="Oval 160"/>
                <p:cNvSpPr>
                  <a:spLocks noChangeAspect="1" noChangeArrowheads="1"/>
                </p:cNvSpPr>
                <p:nvPr/>
              </p:nvSpPr>
              <p:spPr bwMode="auto">
                <a:xfrm>
                  <a:off x="1941" y="3408"/>
                  <a:ext cx="39" cy="29"/>
                </a:xfrm>
                <a:prstGeom prst="ellipse">
                  <a:avLst/>
                </a:prstGeom>
                <a:solidFill>
                  <a:srgbClr val="FFC1C1"/>
                </a:solidFill>
                <a:ln w="9525">
                  <a:solidFill>
                    <a:srgbClr val="A50021"/>
                  </a:solidFill>
                  <a:round/>
                  <a:headEnd/>
                  <a:tailEnd/>
                </a:ln>
              </p:spPr>
              <p:txBody>
                <a:bodyPr>
                  <a:prstTxWarp prst="textNoShape">
                    <a:avLst/>
                  </a:prstTxWarp>
                </a:bodyPr>
                <a:lstStyle/>
                <a:p>
                  <a:endParaRPr lang="en-US"/>
                </a:p>
              </p:txBody>
            </p:sp>
          </p:grpSp>
        </p:grpSp>
        <p:sp>
          <p:nvSpPr>
            <p:cNvPr id="90138" name="Line 215"/>
            <p:cNvSpPr>
              <a:spLocks noChangeShapeType="1"/>
            </p:cNvSpPr>
            <p:nvPr/>
          </p:nvSpPr>
          <p:spPr bwMode="auto">
            <a:xfrm flipH="1">
              <a:off x="3408" y="1958"/>
              <a:ext cx="384" cy="192"/>
            </a:xfrm>
            <a:prstGeom prst="line">
              <a:avLst/>
            </a:prstGeom>
            <a:noFill/>
            <a:ln w="28575">
              <a:solidFill>
                <a:schemeClr val="tx1"/>
              </a:solidFill>
              <a:round/>
              <a:headEnd/>
              <a:tailEnd type="triangle" w="med" len="med"/>
            </a:ln>
          </p:spPr>
          <p:txBody>
            <a:bodyPr wrap="none" anchor="ctr">
              <a:prstTxWarp prst="textNoShape">
                <a:avLst/>
              </a:prstTxWarp>
            </a:bodyPr>
            <a:lstStyle/>
            <a:p>
              <a:endParaRPr lang="en-US"/>
            </a:p>
          </p:txBody>
        </p:sp>
      </p:grpSp>
      <p:grpSp>
        <p:nvGrpSpPr>
          <p:cNvPr id="29" name="Group 176"/>
          <p:cNvGrpSpPr>
            <a:grpSpLocks/>
          </p:cNvGrpSpPr>
          <p:nvPr/>
        </p:nvGrpSpPr>
        <p:grpSpPr bwMode="auto">
          <a:xfrm>
            <a:off x="403225" y="1219200"/>
            <a:ext cx="1878013" cy="2209800"/>
            <a:chOff x="254" y="768"/>
            <a:chExt cx="1183" cy="1392"/>
          </a:xfrm>
        </p:grpSpPr>
        <p:sp>
          <p:nvSpPr>
            <p:cNvPr id="90132" name="Rectangle 129"/>
            <p:cNvSpPr>
              <a:spLocks noChangeAspect="1" noChangeArrowheads="1"/>
            </p:cNvSpPr>
            <p:nvPr/>
          </p:nvSpPr>
          <p:spPr bwMode="auto">
            <a:xfrm>
              <a:off x="581" y="768"/>
              <a:ext cx="528" cy="199"/>
            </a:xfrm>
            <a:prstGeom prst="rect">
              <a:avLst/>
            </a:prstGeom>
            <a:noFill/>
            <a:ln w="9525">
              <a:noFill/>
              <a:miter lim="800000"/>
              <a:headEnd/>
              <a:tailEnd/>
            </a:ln>
          </p:spPr>
          <p:txBody>
            <a:bodyPr wrap="none" lIns="0" tIns="0" rIns="0" bIns="0">
              <a:prstTxWarp prst="textNoShape">
                <a:avLst/>
              </a:prstTxWarp>
            </a:bodyPr>
            <a:lstStyle/>
            <a:p>
              <a:pPr algn="ctr" eaLnBrk="1" hangingPunct="1"/>
              <a:r>
                <a:rPr lang="en-US" sz="2000" b="1">
                  <a:latin typeface="Helvetica" charset="0"/>
                </a:rPr>
                <a:t>Liver</a:t>
              </a:r>
              <a:endParaRPr lang="en-US" b="1">
                <a:solidFill>
                  <a:srgbClr val="0000FF"/>
                </a:solidFill>
                <a:latin typeface="Helvetica" charset="0"/>
              </a:endParaRPr>
            </a:p>
          </p:txBody>
        </p:sp>
        <p:sp>
          <p:nvSpPr>
            <p:cNvPr id="90133" name="Line 219"/>
            <p:cNvSpPr>
              <a:spLocks noChangeShapeType="1"/>
            </p:cNvSpPr>
            <p:nvPr/>
          </p:nvSpPr>
          <p:spPr bwMode="auto">
            <a:xfrm flipV="1">
              <a:off x="845" y="1536"/>
              <a:ext cx="0" cy="336"/>
            </a:xfrm>
            <a:prstGeom prst="line">
              <a:avLst/>
            </a:prstGeom>
            <a:noFill/>
            <a:ln w="38100">
              <a:solidFill>
                <a:schemeClr val="tx1"/>
              </a:solidFill>
              <a:round/>
              <a:headEnd/>
              <a:tailEnd type="arrow" w="med" len="med"/>
            </a:ln>
          </p:spPr>
          <p:txBody>
            <a:bodyPr wrap="none" anchor="ctr">
              <a:prstTxWarp prst="textNoShape">
                <a:avLst/>
              </a:prstTxWarp>
            </a:bodyPr>
            <a:lstStyle/>
            <a:p>
              <a:endParaRPr lang="en-US"/>
            </a:p>
          </p:txBody>
        </p:sp>
        <p:sp>
          <p:nvSpPr>
            <p:cNvPr id="90134" name="Rectangle 220"/>
            <p:cNvSpPr>
              <a:spLocks noChangeArrowheads="1"/>
            </p:cNvSpPr>
            <p:nvPr/>
          </p:nvSpPr>
          <p:spPr bwMode="auto">
            <a:xfrm>
              <a:off x="254" y="1022"/>
              <a:ext cx="1183" cy="520"/>
            </a:xfrm>
            <a:prstGeom prst="rect">
              <a:avLst/>
            </a:prstGeom>
            <a:noFill/>
            <a:ln w="9525">
              <a:noFill/>
              <a:miter lim="800000"/>
              <a:headEnd/>
              <a:tailEnd/>
            </a:ln>
          </p:spPr>
          <p:txBody>
            <a:bodyPr wrap="none">
              <a:prstTxWarp prst="textNoShape">
                <a:avLst/>
              </a:prstTxWarp>
              <a:spAutoFit/>
            </a:bodyPr>
            <a:lstStyle/>
            <a:p>
              <a:pPr algn="ctr"/>
              <a:r>
                <a:rPr lang="en-US" sz="1600" b="1">
                  <a:solidFill>
                    <a:srgbClr val="0000FF"/>
                  </a:solidFill>
                  <a:latin typeface="Helvetica" charset="0"/>
                </a:rPr>
                <a:t>Glycolysis</a:t>
              </a:r>
            </a:p>
            <a:p>
              <a:pPr algn="ctr"/>
              <a:r>
                <a:rPr lang="en-US" sz="1600" b="1">
                  <a:solidFill>
                    <a:srgbClr val="0000FF"/>
                  </a:solidFill>
                  <a:latin typeface="Helvetica" charset="0"/>
                </a:rPr>
                <a:t>Gluconeogenesis</a:t>
              </a:r>
            </a:p>
            <a:p>
              <a:pPr algn="ctr"/>
              <a:r>
                <a:rPr lang="en-US" sz="1600" b="1">
                  <a:solidFill>
                    <a:srgbClr val="0000FF"/>
                  </a:solidFill>
                  <a:latin typeface="Helvetica" charset="0"/>
                </a:rPr>
                <a:t>Lipid synthesis</a:t>
              </a:r>
              <a:endParaRPr lang="en-US" sz="1800" b="1">
                <a:solidFill>
                  <a:srgbClr val="0000FF"/>
                </a:solidFill>
                <a:latin typeface="Helvetica" charset="0"/>
              </a:endParaRPr>
            </a:p>
          </p:txBody>
        </p:sp>
        <p:sp>
          <p:nvSpPr>
            <p:cNvPr id="90135" name="Oval 283"/>
            <p:cNvSpPr>
              <a:spLocks noChangeArrowheads="1"/>
            </p:cNvSpPr>
            <p:nvPr/>
          </p:nvSpPr>
          <p:spPr bwMode="auto">
            <a:xfrm>
              <a:off x="558" y="1920"/>
              <a:ext cx="576" cy="240"/>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grpSp>
      <p:grpSp>
        <p:nvGrpSpPr>
          <p:cNvPr id="30" name="Group 181"/>
          <p:cNvGrpSpPr>
            <a:grpSpLocks/>
          </p:cNvGrpSpPr>
          <p:nvPr/>
        </p:nvGrpSpPr>
        <p:grpSpPr bwMode="auto">
          <a:xfrm>
            <a:off x="228600" y="3060700"/>
            <a:ext cx="2746375" cy="1011238"/>
            <a:chOff x="144" y="1928"/>
            <a:chExt cx="1730" cy="637"/>
          </a:xfrm>
        </p:grpSpPr>
        <p:sp>
          <p:nvSpPr>
            <p:cNvPr id="90129" name="Line 218"/>
            <p:cNvSpPr>
              <a:spLocks noChangeShapeType="1"/>
            </p:cNvSpPr>
            <p:nvPr/>
          </p:nvSpPr>
          <p:spPr bwMode="auto">
            <a:xfrm flipH="1">
              <a:off x="1248" y="2160"/>
              <a:ext cx="240" cy="0"/>
            </a:xfrm>
            <a:prstGeom prst="line">
              <a:avLst/>
            </a:prstGeom>
            <a:noFill/>
            <a:ln w="28575">
              <a:solidFill>
                <a:schemeClr val="tx1"/>
              </a:solidFill>
              <a:round/>
              <a:headEnd/>
              <a:tailEnd type="arrow" w="med" len="med"/>
            </a:ln>
          </p:spPr>
          <p:txBody>
            <a:bodyPr wrap="none" anchor="ctr">
              <a:prstTxWarp prst="textNoShape">
                <a:avLst/>
              </a:prstTxWarp>
            </a:bodyPr>
            <a:lstStyle/>
            <a:p>
              <a:endParaRPr lang="en-US"/>
            </a:p>
          </p:txBody>
        </p:sp>
        <p:sp>
          <p:nvSpPr>
            <p:cNvPr id="90130" name="Rectangle 268"/>
            <p:cNvSpPr>
              <a:spLocks noChangeArrowheads="1"/>
            </p:cNvSpPr>
            <p:nvPr/>
          </p:nvSpPr>
          <p:spPr bwMode="auto">
            <a:xfrm>
              <a:off x="144" y="1928"/>
              <a:ext cx="1389" cy="637"/>
            </a:xfrm>
            <a:prstGeom prst="rect">
              <a:avLst/>
            </a:prstGeom>
            <a:noFill/>
            <a:ln w="9525">
              <a:noFill/>
              <a:miter lim="800000"/>
              <a:headEnd/>
              <a:tailEnd/>
            </a:ln>
          </p:spPr>
          <p:txBody>
            <a:bodyPr wrap="none">
              <a:prstTxWarp prst="textNoShape">
                <a:avLst/>
              </a:prstTxWarp>
              <a:spAutoFit/>
            </a:bodyPr>
            <a:lstStyle/>
            <a:p>
              <a:pPr algn="ctr" eaLnBrk="1" hangingPunct="1">
                <a:lnSpc>
                  <a:spcPct val="125000"/>
                </a:lnSpc>
              </a:pPr>
              <a:r>
                <a:rPr lang="en-US" sz="1600" b="1">
                  <a:solidFill>
                    <a:srgbClr val="0000FF"/>
                  </a:solidFill>
                  <a:latin typeface="Helvetica" charset="0"/>
                </a:rPr>
                <a:t> glycerol </a:t>
              </a:r>
            </a:p>
            <a:p>
              <a:pPr algn="ctr" eaLnBrk="1" hangingPunct="1">
                <a:lnSpc>
                  <a:spcPct val="125000"/>
                </a:lnSpc>
              </a:pPr>
              <a:r>
                <a:rPr lang="en-US" sz="1600" b="1">
                  <a:solidFill>
                    <a:srgbClr val="0000FF"/>
                  </a:solidFill>
                  <a:latin typeface="Helvetica" charset="0"/>
                </a:rPr>
                <a:t>+ </a:t>
              </a:r>
            </a:p>
            <a:p>
              <a:pPr algn="ctr" eaLnBrk="1" hangingPunct="1">
                <a:lnSpc>
                  <a:spcPct val="125000"/>
                </a:lnSpc>
              </a:pPr>
              <a:r>
                <a:rPr lang="en-US" sz="1600" b="1">
                  <a:solidFill>
                    <a:srgbClr val="0000FF"/>
                  </a:solidFill>
                  <a:latin typeface="Helvetica" charset="0"/>
                </a:rPr>
                <a:t>free fatty acids (FFA)</a:t>
              </a:r>
              <a:endParaRPr lang="en-US" sz="1800" b="1">
                <a:solidFill>
                  <a:srgbClr val="0000FF"/>
                </a:solidFill>
                <a:latin typeface="Helvetica" charset="0"/>
              </a:endParaRPr>
            </a:p>
          </p:txBody>
        </p:sp>
        <p:sp>
          <p:nvSpPr>
            <p:cNvPr id="90131" name="Rectangle 184"/>
            <p:cNvSpPr>
              <a:spLocks noChangeArrowheads="1"/>
            </p:cNvSpPr>
            <p:nvPr/>
          </p:nvSpPr>
          <p:spPr bwMode="auto">
            <a:xfrm>
              <a:off x="1536" y="2035"/>
              <a:ext cx="338" cy="250"/>
            </a:xfrm>
            <a:prstGeom prst="rect">
              <a:avLst/>
            </a:prstGeom>
            <a:noFill/>
            <a:ln w="9525">
              <a:noFill/>
              <a:miter lim="800000"/>
              <a:headEnd/>
              <a:tailEnd/>
            </a:ln>
          </p:spPr>
          <p:txBody>
            <a:bodyPr wrap="none">
              <a:prstTxWarp prst="textNoShape">
                <a:avLst/>
              </a:prstTxWarp>
              <a:spAutoFit/>
            </a:bodyPr>
            <a:lstStyle/>
            <a:p>
              <a:r>
                <a:rPr lang="en-US" sz="2000" b="1">
                  <a:latin typeface="Helvetica" charset="0"/>
                  <a:ea typeface="Times New Roman" charset="0"/>
                  <a:cs typeface="Times New Roman" charset="0"/>
                </a:rPr>
                <a:t>TG</a:t>
              </a:r>
            </a:p>
          </p:txBody>
        </p:sp>
      </p:grpSp>
      <p:grpSp>
        <p:nvGrpSpPr>
          <p:cNvPr id="31" name="Group 185"/>
          <p:cNvGrpSpPr>
            <a:grpSpLocks/>
          </p:cNvGrpSpPr>
          <p:nvPr/>
        </p:nvGrpSpPr>
        <p:grpSpPr bwMode="auto">
          <a:xfrm>
            <a:off x="195263" y="3657600"/>
            <a:ext cx="5183187" cy="2743200"/>
            <a:chOff x="123" y="2304"/>
            <a:chExt cx="3265" cy="1728"/>
          </a:xfrm>
        </p:grpSpPr>
        <p:sp>
          <p:nvSpPr>
            <p:cNvPr id="90123" name="Rectangle 130"/>
            <p:cNvSpPr>
              <a:spLocks noChangeAspect="1" noChangeArrowheads="1"/>
            </p:cNvSpPr>
            <p:nvPr/>
          </p:nvSpPr>
          <p:spPr bwMode="auto">
            <a:xfrm>
              <a:off x="2372" y="3859"/>
              <a:ext cx="1016" cy="17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800" b="1">
                  <a:solidFill>
                    <a:srgbClr val="0000FF"/>
                  </a:solidFill>
                  <a:latin typeface="Helvetica" charset="0"/>
                </a:rPr>
                <a:t>free fatty acids</a:t>
              </a:r>
              <a:endParaRPr lang="en-US" sz="1800" b="1">
                <a:latin typeface="Helvetica" charset="0"/>
              </a:endParaRPr>
            </a:p>
          </p:txBody>
        </p:sp>
        <p:sp>
          <p:nvSpPr>
            <p:cNvPr id="90124" name="Line 194"/>
            <p:cNvSpPr>
              <a:spLocks noChangeShapeType="1"/>
            </p:cNvSpPr>
            <p:nvPr/>
          </p:nvSpPr>
          <p:spPr bwMode="auto">
            <a:xfrm>
              <a:off x="1940" y="3600"/>
              <a:ext cx="310" cy="240"/>
            </a:xfrm>
            <a:prstGeom prst="line">
              <a:avLst/>
            </a:prstGeom>
            <a:noFill/>
            <a:ln w="38100">
              <a:solidFill>
                <a:schemeClr val="tx1"/>
              </a:solidFill>
              <a:round/>
              <a:headEnd/>
              <a:tailEnd type="arrow" w="med" len="med"/>
            </a:ln>
          </p:spPr>
          <p:txBody>
            <a:bodyPr wrap="none" anchor="ctr">
              <a:prstTxWarp prst="textNoShape">
                <a:avLst/>
              </a:prstTxWarp>
            </a:bodyPr>
            <a:lstStyle/>
            <a:p>
              <a:endParaRPr lang="en-US"/>
            </a:p>
          </p:txBody>
        </p:sp>
        <p:sp>
          <p:nvSpPr>
            <p:cNvPr id="90125" name="Rectangle 275"/>
            <p:cNvSpPr>
              <a:spLocks noChangeArrowheads="1"/>
            </p:cNvSpPr>
            <p:nvPr/>
          </p:nvSpPr>
          <p:spPr bwMode="auto">
            <a:xfrm>
              <a:off x="123" y="2898"/>
              <a:ext cx="1375" cy="366"/>
            </a:xfrm>
            <a:prstGeom prst="rect">
              <a:avLst/>
            </a:prstGeom>
            <a:noFill/>
            <a:ln w="9525">
              <a:noFill/>
              <a:miter lim="800000"/>
              <a:headEnd/>
              <a:tailEnd/>
            </a:ln>
          </p:spPr>
          <p:txBody>
            <a:bodyPr wrap="none">
              <a:prstTxWarp prst="textNoShape">
                <a:avLst/>
              </a:prstTxWarp>
              <a:spAutoFit/>
            </a:bodyPr>
            <a:lstStyle/>
            <a:p>
              <a:pPr algn="ctr" eaLnBrk="1" hangingPunct="1"/>
              <a:r>
                <a:rPr lang="en-US" sz="1600" b="1">
                  <a:solidFill>
                    <a:srgbClr val="0000FF"/>
                  </a:solidFill>
                  <a:latin typeface="Helvetica" charset="0"/>
                </a:rPr>
                <a:t>FFA are taken up by </a:t>
              </a:r>
            </a:p>
            <a:p>
              <a:pPr algn="ctr" eaLnBrk="1" hangingPunct="1"/>
              <a:r>
                <a:rPr lang="en-US" sz="1600" b="1">
                  <a:solidFill>
                    <a:srgbClr val="0000FF"/>
                  </a:solidFill>
                  <a:latin typeface="Helvetica" charset="0"/>
                </a:rPr>
                <a:t>non-hepatic cells</a:t>
              </a:r>
              <a:endParaRPr lang="en-US" sz="1800" b="1">
                <a:solidFill>
                  <a:srgbClr val="0000FF"/>
                </a:solidFill>
                <a:latin typeface="Helvetica" charset="0"/>
              </a:endParaRPr>
            </a:p>
          </p:txBody>
        </p:sp>
        <p:sp>
          <p:nvSpPr>
            <p:cNvPr id="90126" name="Line 193"/>
            <p:cNvSpPr>
              <a:spLocks noChangeShapeType="1"/>
            </p:cNvSpPr>
            <p:nvPr/>
          </p:nvSpPr>
          <p:spPr bwMode="auto">
            <a:xfrm>
              <a:off x="1412" y="3197"/>
              <a:ext cx="384" cy="307"/>
            </a:xfrm>
            <a:prstGeom prst="line">
              <a:avLst/>
            </a:prstGeom>
            <a:noFill/>
            <a:ln w="38100">
              <a:solidFill>
                <a:schemeClr val="tx1"/>
              </a:solidFill>
              <a:round/>
              <a:headEnd/>
              <a:tailEnd type="arrow" w="med" len="med"/>
            </a:ln>
          </p:spPr>
          <p:txBody>
            <a:bodyPr wrap="none" anchor="ctr">
              <a:prstTxWarp prst="textNoShape">
                <a:avLst/>
              </a:prstTxWarp>
            </a:bodyPr>
            <a:lstStyle/>
            <a:p>
              <a:endParaRPr lang="en-US"/>
            </a:p>
          </p:txBody>
        </p:sp>
        <p:sp>
          <p:nvSpPr>
            <p:cNvPr id="90127" name="Oval 283"/>
            <p:cNvSpPr>
              <a:spLocks noChangeArrowheads="1"/>
            </p:cNvSpPr>
            <p:nvPr/>
          </p:nvSpPr>
          <p:spPr bwMode="auto">
            <a:xfrm>
              <a:off x="164" y="2304"/>
              <a:ext cx="1392" cy="288"/>
            </a:xfrm>
            <a:prstGeom prst="ellipse">
              <a:avLst/>
            </a:prstGeom>
            <a:noFill/>
            <a:ln w="12700">
              <a:solidFill>
                <a:schemeClr val="tx1"/>
              </a:solidFill>
              <a:round/>
              <a:headEnd/>
              <a:tailEnd/>
            </a:ln>
          </p:spPr>
          <p:txBody>
            <a:bodyPr wrap="none" anchor="ctr">
              <a:prstTxWarp prst="textNoShape">
                <a:avLst/>
              </a:prstTxWarp>
            </a:bodyPr>
            <a:lstStyle/>
            <a:p>
              <a:endParaRPr lang="en-US"/>
            </a:p>
          </p:txBody>
        </p:sp>
        <p:sp>
          <p:nvSpPr>
            <p:cNvPr id="90128" name="Line 219"/>
            <p:cNvSpPr>
              <a:spLocks noChangeShapeType="1"/>
            </p:cNvSpPr>
            <p:nvPr/>
          </p:nvSpPr>
          <p:spPr bwMode="auto">
            <a:xfrm>
              <a:off x="836" y="2544"/>
              <a:ext cx="0" cy="336"/>
            </a:xfrm>
            <a:prstGeom prst="line">
              <a:avLst/>
            </a:prstGeom>
            <a:noFill/>
            <a:ln w="38100">
              <a:solidFill>
                <a:schemeClr val="tx1"/>
              </a:solidFill>
              <a:round/>
              <a:headEnd/>
              <a:tailEnd type="arrow" w="med" len="med"/>
            </a:ln>
          </p:spPr>
          <p:txBody>
            <a:bodyPr wrap="none" anchor="ctr">
              <a:prstTxWarp prst="textNoShape">
                <a:avLst/>
              </a:prstTxWarp>
            </a:bodyPr>
            <a:lstStyle/>
            <a:p>
              <a:endParaRPr lang="en-US"/>
            </a:p>
          </p:txBody>
        </p:sp>
      </p:grpSp>
      <p:grpSp>
        <p:nvGrpSpPr>
          <p:cNvPr id="90273" name="Group 2"/>
          <p:cNvGrpSpPr>
            <a:grpSpLocks/>
          </p:cNvGrpSpPr>
          <p:nvPr/>
        </p:nvGrpSpPr>
        <p:grpSpPr bwMode="auto">
          <a:xfrm>
            <a:off x="5162550" y="1676400"/>
            <a:ext cx="4046538" cy="1371600"/>
            <a:chOff x="3252" y="1056"/>
            <a:chExt cx="2549" cy="864"/>
          </a:xfrm>
        </p:grpSpPr>
        <p:sp>
          <p:nvSpPr>
            <p:cNvPr id="90121" name="Line 214"/>
            <p:cNvSpPr>
              <a:spLocks noChangeShapeType="1"/>
            </p:cNvSpPr>
            <p:nvPr/>
          </p:nvSpPr>
          <p:spPr bwMode="auto">
            <a:xfrm flipH="1">
              <a:off x="3252" y="1344"/>
              <a:ext cx="576" cy="576"/>
            </a:xfrm>
            <a:prstGeom prst="line">
              <a:avLst/>
            </a:prstGeom>
            <a:noFill/>
            <a:ln w="28575">
              <a:solidFill>
                <a:schemeClr val="tx1"/>
              </a:solidFill>
              <a:round/>
              <a:headEnd/>
              <a:tailEnd type="arrow" w="med" len="med"/>
            </a:ln>
          </p:spPr>
          <p:txBody>
            <a:bodyPr wrap="none" anchor="ctr">
              <a:prstTxWarp prst="textNoShape">
                <a:avLst/>
              </a:prstTxWarp>
            </a:bodyPr>
            <a:lstStyle/>
            <a:p>
              <a:endParaRPr lang="en-US"/>
            </a:p>
          </p:txBody>
        </p:sp>
        <p:sp>
          <p:nvSpPr>
            <p:cNvPr id="90122" name="Rectangle 216"/>
            <p:cNvSpPr>
              <a:spLocks noChangeArrowheads="1"/>
            </p:cNvSpPr>
            <p:nvPr/>
          </p:nvSpPr>
          <p:spPr bwMode="auto">
            <a:xfrm>
              <a:off x="3782" y="1056"/>
              <a:ext cx="2019" cy="480"/>
            </a:xfrm>
            <a:prstGeom prst="rect">
              <a:avLst/>
            </a:prstGeom>
            <a:noFill/>
            <a:ln w="9525">
              <a:noFill/>
              <a:miter lim="800000"/>
              <a:headEnd/>
              <a:tailEnd/>
            </a:ln>
          </p:spPr>
          <p:txBody>
            <a:bodyPr wrap="none">
              <a:prstTxWarp prst="textNoShape">
                <a:avLst/>
              </a:prstTxWarp>
              <a:spAutoFit/>
            </a:bodyPr>
            <a:lstStyle/>
            <a:p>
              <a:pPr algn="ctr"/>
              <a:r>
                <a:rPr lang="en-US" sz="2000" b="1">
                  <a:latin typeface="Helvetica" charset="0"/>
                  <a:ea typeface="Times New Roman" charset="0"/>
                  <a:cs typeface="Times New Roman" charset="0"/>
                </a:rPr>
                <a:t>apo CII on chylomicrons </a:t>
              </a:r>
            </a:p>
            <a:p>
              <a:pPr algn="ctr"/>
              <a:r>
                <a:rPr lang="en-US" sz="2000" b="1">
                  <a:latin typeface="Helvetica" charset="0"/>
                  <a:ea typeface="Times New Roman" charset="0"/>
                  <a:cs typeface="Times New Roman" charset="0"/>
                </a:rPr>
                <a:t>(or VLDLs) binds to</a:t>
              </a:r>
              <a:r>
                <a:rPr lang="en-US" b="1">
                  <a:latin typeface="Helvetica" charset="0"/>
                  <a:ea typeface="Times New Roman" charset="0"/>
                  <a:cs typeface="Times New Roman" charset="0"/>
                </a:rPr>
                <a:t> </a:t>
              </a:r>
            </a:p>
          </p:txBody>
        </p:sp>
      </p:grpSp>
      <p:sp>
        <p:nvSpPr>
          <p:cNvPr id="193" name="Slide Number Placeholder 192"/>
          <p:cNvSpPr>
            <a:spLocks noGrp="1"/>
          </p:cNvSpPr>
          <p:nvPr>
            <p:ph type="sldNum" sz="quarter" idx="12"/>
          </p:nvPr>
        </p:nvSpPr>
        <p:spPr/>
        <p:txBody>
          <a:bodyPr/>
          <a:lstStyle/>
          <a:p>
            <a:fld id="{F8128ADE-1789-334C-8D53-6A8066880BAB}" type="slidenum">
              <a:rPr/>
              <a:pPr/>
              <a:t>13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27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2"/>
          <p:cNvGrpSpPr>
            <a:grpSpLocks/>
          </p:cNvGrpSpPr>
          <p:nvPr/>
        </p:nvGrpSpPr>
        <p:grpSpPr bwMode="auto">
          <a:xfrm>
            <a:off x="2971800" y="3224213"/>
            <a:ext cx="5195888" cy="1500187"/>
            <a:chOff x="2971800" y="3224213"/>
            <a:chExt cx="5195888" cy="1500185"/>
          </a:xfrm>
        </p:grpSpPr>
        <p:grpSp>
          <p:nvGrpSpPr>
            <p:cNvPr id="3" name="Group 95"/>
            <p:cNvGrpSpPr>
              <a:grpSpLocks/>
            </p:cNvGrpSpPr>
            <p:nvPr/>
          </p:nvGrpSpPr>
          <p:grpSpPr bwMode="auto">
            <a:xfrm>
              <a:off x="7620000" y="3276600"/>
              <a:ext cx="320675" cy="860425"/>
              <a:chOff x="4694" y="1620"/>
              <a:chExt cx="202" cy="542"/>
            </a:xfrm>
          </p:grpSpPr>
          <p:sp>
            <p:nvSpPr>
              <p:cNvPr id="92289" name="AutoShape 96"/>
              <p:cNvSpPr>
                <a:spLocks noChangeAspect="1" noChangeArrowheads="1"/>
              </p:cNvSpPr>
              <p:nvPr/>
            </p:nvSpPr>
            <p:spPr bwMode="auto">
              <a:xfrm>
                <a:off x="4694" y="1620"/>
                <a:ext cx="103" cy="103"/>
              </a:xfrm>
              <a:prstGeom prst="flowChartConnector">
                <a:avLst/>
              </a:prstGeom>
              <a:solidFill>
                <a:srgbClr val="FFC1C1"/>
              </a:solidFill>
              <a:ln w="9525">
                <a:solidFill>
                  <a:srgbClr val="000000"/>
                </a:solidFill>
                <a:round/>
                <a:headEnd/>
                <a:tailEnd/>
              </a:ln>
            </p:spPr>
            <p:txBody>
              <a:bodyPr>
                <a:prstTxWarp prst="textNoShape">
                  <a:avLst/>
                </a:prstTxWarp>
              </a:bodyPr>
              <a:lstStyle/>
              <a:p>
                <a:endParaRPr lang="en-US"/>
              </a:p>
            </p:txBody>
          </p:sp>
          <p:sp>
            <p:nvSpPr>
              <p:cNvPr id="92290" name="AutoShape 97"/>
              <p:cNvSpPr>
                <a:spLocks noChangeAspect="1" noChangeArrowheads="1"/>
              </p:cNvSpPr>
              <p:nvPr/>
            </p:nvSpPr>
            <p:spPr bwMode="auto">
              <a:xfrm>
                <a:off x="4694" y="1826"/>
                <a:ext cx="103" cy="103"/>
              </a:xfrm>
              <a:prstGeom prst="flowChartConnector">
                <a:avLst/>
              </a:prstGeom>
              <a:solidFill>
                <a:srgbClr val="FFC1C1"/>
              </a:solidFill>
              <a:ln w="9525">
                <a:solidFill>
                  <a:srgbClr val="000000"/>
                </a:solidFill>
                <a:round/>
                <a:headEnd/>
                <a:tailEnd/>
              </a:ln>
            </p:spPr>
            <p:txBody>
              <a:bodyPr>
                <a:prstTxWarp prst="textNoShape">
                  <a:avLst/>
                </a:prstTxWarp>
              </a:bodyPr>
              <a:lstStyle/>
              <a:p>
                <a:endParaRPr lang="en-US"/>
              </a:p>
            </p:txBody>
          </p:sp>
          <p:sp>
            <p:nvSpPr>
              <p:cNvPr id="92291" name="AutoShape 98"/>
              <p:cNvSpPr>
                <a:spLocks noChangeAspect="1" noChangeArrowheads="1"/>
              </p:cNvSpPr>
              <p:nvPr/>
            </p:nvSpPr>
            <p:spPr bwMode="auto">
              <a:xfrm>
                <a:off x="4694" y="2032"/>
                <a:ext cx="103" cy="103"/>
              </a:xfrm>
              <a:prstGeom prst="flowChartConnector">
                <a:avLst/>
              </a:prstGeom>
              <a:solidFill>
                <a:srgbClr val="FFC1C1"/>
              </a:solidFill>
              <a:ln w="9525">
                <a:solidFill>
                  <a:srgbClr val="000000"/>
                </a:solidFill>
                <a:round/>
                <a:headEnd/>
                <a:tailEnd/>
              </a:ln>
            </p:spPr>
            <p:txBody>
              <a:bodyPr>
                <a:prstTxWarp prst="textNoShape">
                  <a:avLst/>
                </a:prstTxWarp>
              </a:bodyPr>
              <a:lstStyle/>
              <a:p>
                <a:endParaRPr lang="en-US"/>
              </a:p>
            </p:txBody>
          </p:sp>
          <p:sp>
            <p:nvSpPr>
              <p:cNvPr id="92292" name="Text Box 99"/>
              <p:cNvSpPr txBox="1">
                <a:spLocks noChangeAspect="1" noChangeArrowheads="1"/>
              </p:cNvSpPr>
              <p:nvPr/>
            </p:nvSpPr>
            <p:spPr bwMode="auto">
              <a:xfrm>
                <a:off x="4793" y="2059"/>
                <a:ext cx="103" cy="103"/>
              </a:xfrm>
              <a:prstGeom prst="rect">
                <a:avLst/>
              </a:prstGeom>
              <a:solidFill>
                <a:srgbClr val="FFFFFF"/>
              </a:solidFill>
              <a:ln w="9525">
                <a:noFill/>
                <a:miter lim="800000"/>
                <a:headEnd/>
                <a:tailEnd/>
              </a:ln>
            </p:spPr>
            <p:txBody>
              <a:bodyPr lIns="0" tIns="0" rIns="0" bIns="0">
                <a:prstTxWarp prst="textNoShape">
                  <a:avLst/>
                </a:prstTxWarp>
              </a:bodyPr>
              <a:lstStyle/>
              <a:p>
                <a:pPr algn="ctr" eaLnBrk="1" hangingPunct="1"/>
                <a:r>
                  <a:rPr lang="en-US" sz="1400" b="1">
                    <a:solidFill>
                      <a:srgbClr val="000099"/>
                    </a:solidFill>
                    <a:latin typeface="Helvetica" charset="0"/>
                  </a:rPr>
                  <a:t>E</a:t>
                </a:r>
              </a:p>
            </p:txBody>
          </p:sp>
          <p:sp>
            <p:nvSpPr>
              <p:cNvPr id="92293" name="Text Box 100"/>
              <p:cNvSpPr txBox="1">
                <a:spLocks noChangeAspect="1" noChangeArrowheads="1"/>
              </p:cNvSpPr>
              <p:nvPr/>
            </p:nvSpPr>
            <p:spPr bwMode="auto">
              <a:xfrm>
                <a:off x="4793" y="1853"/>
                <a:ext cx="103" cy="103"/>
              </a:xfrm>
              <a:prstGeom prst="rect">
                <a:avLst/>
              </a:prstGeom>
              <a:solidFill>
                <a:srgbClr val="FFFFFF"/>
              </a:solidFill>
              <a:ln w="9525">
                <a:noFill/>
                <a:miter lim="800000"/>
                <a:headEnd/>
                <a:tailEnd/>
              </a:ln>
            </p:spPr>
            <p:txBody>
              <a:bodyPr lIns="0" tIns="0" rIns="0" bIns="0">
                <a:prstTxWarp prst="textNoShape">
                  <a:avLst/>
                </a:prstTxWarp>
              </a:bodyPr>
              <a:lstStyle/>
              <a:p>
                <a:pPr algn="ctr" eaLnBrk="1" hangingPunct="1"/>
                <a:r>
                  <a:rPr lang="en-US" sz="1400" b="1">
                    <a:solidFill>
                      <a:srgbClr val="000099"/>
                    </a:solidFill>
                    <a:latin typeface="Helvetica" charset="0"/>
                  </a:rPr>
                  <a:t>E</a:t>
                </a:r>
              </a:p>
            </p:txBody>
          </p:sp>
          <p:sp>
            <p:nvSpPr>
              <p:cNvPr id="92294" name="Text Box 101"/>
              <p:cNvSpPr txBox="1">
                <a:spLocks noChangeAspect="1" noChangeArrowheads="1"/>
              </p:cNvSpPr>
              <p:nvPr/>
            </p:nvSpPr>
            <p:spPr bwMode="auto">
              <a:xfrm>
                <a:off x="4793" y="1647"/>
                <a:ext cx="103" cy="103"/>
              </a:xfrm>
              <a:prstGeom prst="rect">
                <a:avLst/>
              </a:prstGeom>
              <a:solidFill>
                <a:srgbClr val="FFFFFF"/>
              </a:solidFill>
              <a:ln w="9525">
                <a:noFill/>
                <a:miter lim="800000"/>
                <a:headEnd/>
                <a:tailEnd/>
              </a:ln>
            </p:spPr>
            <p:txBody>
              <a:bodyPr lIns="0" tIns="0" rIns="0" bIns="0">
                <a:prstTxWarp prst="textNoShape">
                  <a:avLst/>
                </a:prstTxWarp>
              </a:bodyPr>
              <a:lstStyle/>
              <a:p>
                <a:pPr algn="ctr" eaLnBrk="1" hangingPunct="1"/>
                <a:r>
                  <a:rPr lang="en-US" sz="1400" b="1">
                    <a:solidFill>
                      <a:srgbClr val="000099"/>
                    </a:solidFill>
                    <a:latin typeface="Helvetica" charset="0"/>
                  </a:rPr>
                  <a:t>E</a:t>
                </a:r>
              </a:p>
            </p:txBody>
          </p:sp>
        </p:grpSp>
        <p:grpSp>
          <p:nvGrpSpPr>
            <p:cNvPr id="4" name="Group 102"/>
            <p:cNvGrpSpPr>
              <a:grpSpLocks/>
            </p:cNvGrpSpPr>
            <p:nvPr/>
          </p:nvGrpSpPr>
          <p:grpSpPr bwMode="auto">
            <a:xfrm>
              <a:off x="7315200" y="3581400"/>
              <a:ext cx="320675" cy="206375"/>
              <a:chOff x="4488" y="1517"/>
              <a:chExt cx="202" cy="130"/>
            </a:xfrm>
          </p:grpSpPr>
          <p:sp>
            <p:nvSpPr>
              <p:cNvPr id="92287" name="AutoShape 103"/>
              <p:cNvSpPr>
                <a:spLocks noChangeAspect="1" noChangeArrowheads="1"/>
              </p:cNvSpPr>
              <p:nvPr/>
            </p:nvSpPr>
            <p:spPr bwMode="auto">
              <a:xfrm>
                <a:off x="4488" y="1517"/>
                <a:ext cx="103" cy="103"/>
              </a:xfrm>
              <a:prstGeom prst="flowChartConnector">
                <a:avLst/>
              </a:prstGeom>
              <a:solidFill>
                <a:srgbClr val="FFC1C1"/>
              </a:solidFill>
              <a:ln w="9525">
                <a:solidFill>
                  <a:srgbClr val="000000"/>
                </a:solidFill>
                <a:round/>
                <a:headEnd/>
                <a:tailEnd/>
              </a:ln>
            </p:spPr>
            <p:txBody>
              <a:bodyPr>
                <a:prstTxWarp prst="textNoShape">
                  <a:avLst/>
                </a:prstTxWarp>
              </a:bodyPr>
              <a:lstStyle/>
              <a:p>
                <a:pPr algn="ctr" eaLnBrk="1" hangingPunct="1"/>
                <a:endParaRPr lang="en-US" sz="1400" b="1">
                  <a:solidFill>
                    <a:srgbClr val="000099"/>
                  </a:solidFill>
                  <a:latin typeface="Helvetica" charset="0"/>
                </a:endParaRPr>
              </a:p>
            </p:txBody>
          </p:sp>
          <p:sp>
            <p:nvSpPr>
              <p:cNvPr id="92288" name="Text Box 104"/>
              <p:cNvSpPr txBox="1">
                <a:spLocks noChangeAspect="1" noChangeArrowheads="1"/>
              </p:cNvSpPr>
              <p:nvPr/>
            </p:nvSpPr>
            <p:spPr bwMode="auto">
              <a:xfrm>
                <a:off x="4587" y="1544"/>
                <a:ext cx="103" cy="103"/>
              </a:xfrm>
              <a:prstGeom prst="rect">
                <a:avLst/>
              </a:prstGeom>
              <a:solidFill>
                <a:srgbClr val="FFFFFF"/>
              </a:solidFill>
              <a:ln w="9525">
                <a:noFill/>
                <a:miter lim="800000"/>
                <a:headEnd/>
                <a:tailEnd/>
              </a:ln>
            </p:spPr>
            <p:txBody>
              <a:bodyPr lIns="0" tIns="0" rIns="0" bIns="0">
                <a:prstTxWarp prst="textNoShape">
                  <a:avLst/>
                </a:prstTxWarp>
              </a:bodyPr>
              <a:lstStyle/>
              <a:p>
                <a:pPr algn="ctr" eaLnBrk="1" hangingPunct="1"/>
                <a:r>
                  <a:rPr lang="en-US" sz="1400" b="1">
                    <a:solidFill>
                      <a:srgbClr val="000099"/>
                    </a:solidFill>
                    <a:latin typeface="Helvetica" charset="0"/>
                  </a:rPr>
                  <a:t>E</a:t>
                </a:r>
              </a:p>
            </p:txBody>
          </p:sp>
        </p:grpSp>
        <p:grpSp>
          <p:nvGrpSpPr>
            <p:cNvPr id="5" name="Group 105"/>
            <p:cNvGrpSpPr>
              <a:grpSpLocks/>
            </p:cNvGrpSpPr>
            <p:nvPr/>
          </p:nvGrpSpPr>
          <p:grpSpPr bwMode="auto">
            <a:xfrm>
              <a:off x="7199313" y="3224213"/>
              <a:ext cx="246063" cy="327025"/>
              <a:chOff x="4535" y="1647"/>
              <a:chExt cx="155" cy="206"/>
            </a:xfrm>
          </p:grpSpPr>
          <p:sp>
            <p:nvSpPr>
              <p:cNvPr id="92285" name="AutoShape 106"/>
              <p:cNvSpPr>
                <a:spLocks noChangeAspect="1" noChangeArrowheads="1"/>
              </p:cNvSpPr>
              <p:nvPr/>
            </p:nvSpPr>
            <p:spPr bwMode="auto">
              <a:xfrm>
                <a:off x="4535" y="1647"/>
                <a:ext cx="103" cy="103"/>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2286" name="Text Box 107"/>
              <p:cNvSpPr txBox="1">
                <a:spLocks noChangeAspect="1" noChangeArrowheads="1"/>
              </p:cNvSpPr>
              <p:nvPr/>
            </p:nvSpPr>
            <p:spPr bwMode="auto">
              <a:xfrm>
                <a:off x="4587" y="1750"/>
                <a:ext cx="103" cy="103"/>
              </a:xfrm>
              <a:prstGeom prst="rect">
                <a:avLst/>
              </a:prstGeom>
              <a:solidFill>
                <a:srgbClr val="FFFFFF"/>
              </a:solidFill>
              <a:ln w="9525">
                <a:noFill/>
                <a:miter lim="800000"/>
                <a:headEnd/>
                <a:tailEnd/>
              </a:ln>
            </p:spPr>
            <p:txBody>
              <a:bodyPr lIns="0" tIns="0" rIns="0" bIns="0">
                <a:prstTxWarp prst="textNoShape">
                  <a:avLst/>
                </a:prstTxWarp>
              </a:bodyPr>
              <a:lstStyle/>
              <a:p>
                <a:pPr algn="ctr" eaLnBrk="1" hangingPunct="1"/>
                <a:r>
                  <a:rPr lang="en-US" sz="1400" b="1">
                    <a:solidFill>
                      <a:srgbClr val="000099"/>
                    </a:solidFill>
                    <a:latin typeface="Helvetica" charset="0"/>
                  </a:rPr>
                  <a:t>C</a:t>
                </a:r>
              </a:p>
            </p:txBody>
          </p:sp>
        </p:grpSp>
        <p:grpSp>
          <p:nvGrpSpPr>
            <p:cNvPr id="6" name="Group 108"/>
            <p:cNvGrpSpPr>
              <a:grpSpLocks/>
            </p:cNvGrpSpPr>
            <p:nvPr/>
          </p:nvGrpSpPr>
          <p:grpSpPr bwMode="auto">
            <a:xfrm>
              <a:off x="7854950" y="3387725"/>
              <a:ext cx="312738" cy="698500"/>
              <a:chOff x="4948" y="1750"/>
              <a:chExt cx="197" cy="440"/>
            </a:xfrm>
          </p:grpSpPr>
          <p:sp>
            <p:nvSpPr>
              <p:cNvPr id="92281" name="AutoShape 109"/>
              <p:cNvSpPr>
                <a:spLocks noChangeAspect="1" noChangeArrowheads="1"/>
              </p:cNvSpPr>
              <p:nvPr/>
            </p:nvSpPr>
            <p:spPr bwMode="auto">
              <a:xfrm>
                <a:off x="4990" y="1984"/>
                <a:ext cx="103" cy="103"/>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2282" name="AutoShape 110"/>
              <p:cNvSpPr>
                <a:spLocks noChangeAspect="1" noChangeArrowheads="1"/>
              </p:cNvSpPr>
              <p:nvPr/>
            </p:nvSpPr>
            <p:spPr bwMode="auto">
              <a:xfrm>
                <a:off x="4948" y="1750"/>
                <a:ext cx="103" cy="103"/>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2283" name="Text Box 111"/>
              <p:cNvSpPr txBox="1">
                <a:spLocks noChangeAspect="1" noChangeArrowheads="1"/>
              </p:cNvSpPr>
              <p:nvPr/>
            </p:nvSpPr>
            <p:spPr bwMode="auto">
              <a:xfrm>
                <a:off x="4948" y="1853"/>
                <a:ext cx="103" cy="103"/>
              </a:xfrm>
              <a:prstGeom prst="rect">
                <a:avLst/>
              </a:prstGeom>
              <a:solidFill>
                <a:srgbClr val="FFFFFF"/>
              </a:solidFill>
              <a:ln w="9525">
                <a:noFill/>
                <a:miter lim="800000"/>
                <a:headEnd/>
                <a:tailEnd/>
              </a:ln>
            </p:spPr>
            <p:txBody>
              <a:bodyPr lIns="0" tIns="0" rIns="0" bIns="0">
                <a:prstTxWarp prst="textNoShape">
                  <a:avLst/>
                </a:prstTxWarp>
              </a:bodyPr>
              <a:lstStyle/>
              <a:p>
                <a:pPr algn="ctr" eaLnBrk="1" hangingPunct="1"/>
                <a:r>
                  <a:rPr lang="en-US" sz="1400" b="1">
                    <a:solidFill>
                      <a:srgbClr val="000099"/>
                    </a:solidFill>
                    <a:latin typeface="Helvetica" charset="0"/>
                  </a:rPr>
                  <a:t>C</a:t>
                </a:r>
              </a:p>
            </p:txBody>
          </p:sp>
          <p:sp>
            <p:nvSpPr>
              <p:cNvPr id="92284" name="Text Box 112"/>
              <p:cNvSpPr txBox="1">
                <a:spLocks noChangeAspect="1" noChangeArrowheads="1"/>
              </p:cNvSpPr>
              <p:nvPr/>
            </p:nvSpPr>
            <p:spPr bwMode="auto">
              <a:xfrm>
                <a:off x="5042" y="2087"/>
                <a:ext cx="103" cy="103"/>
              </a:xfrm>
              <a:prstGeom prst="rect">
                <a:avLst/>
              </a:prstGeom>
              <a:solidFill>
                <a:srgbClr val="FFFFFF"/>
              </a:solidFill>
              <a:ln w="9525">
                <a:noFill/>
                <a:miter lim="800000"/>
                <a:headEnd/>
                <a:tailEnd/>
              </a:ln>
            </p:spPr>
            <p:txBody>
              <a:bodyPr lIns="0" tIns="0" rIns="0" bIns="0">
                <a:prstTxWarp prst="textNoShape">
                  <a:avLst/>
                </a:prstTxWarp>
              </a:bodyPr>
              <a:lstStyle/>
              <a:p>
                <a:pPr algn="ctr" eaLnBrk="1" hangingPunct="1"/>
                <a:r>
                  <a:rPr lang="en-US" sz="1400" b="1">
                    <a:solidFill>
                      <a:srgbClr val="000099"/>
                    </a:solidFill>
                    <a:latin typeface="Helvetica" charset="0"/>
                  </a:rPr>
                  <a:t>C</a:t>
                </a:r>
              </a:p>
            </p:txBody>
          </p:sp>
        </p:grpSp>
        <p:grpSp>
          <p:nvGrpSpPr>
            <p:cNvPr id="7" name="Group 113"/>
            <p:cNvGrpSpPr>
              <a:grpSpLocks/>
            </p:cNvGrpSpPr>
            <p:nvPr/>
          </p:nvGrpSpPr>
          <p:grpSpPr bwMode="auto">
            <a:xfrm>
              <a:off x="2971800" y="3621044"/>
              <a:ext cx="4352597" cy="1103354"/>
              <a:chOff x="2851" y="1767"/>
              <a:chExt cx="1682" cy="604"/>
            </a:xfrm>
          </p:grpSpPr>
          <p:sp>
            <p:nvSpPr>
              <p:cNvPr id="92279" name="Text Box 114"/>
              <p:cNvSpPr txBox="1">
                <a:spLocks noChangeAspect="1" noChangeArrowheads="1"/>
              </p:cNvSpPr>
              <p:nvPr/>
            </p:nvSpPr>
            <p:spPr bwMode="auto">
              <a:xfrm>
                <a:off x="2851" y="2016"/>
                <a:ext cx="1237" cy="355"/>
              </a:xfrm>
              <a:prstGeom prst="rect">
                <a:avLst/>
              </a:prstGeom>
              <a:noFill/>
              <a:ln w="9525">
                <a:noFill/>
                <a:miter lim="800000"/>
                <a:headEnd/>
                <a:tailEnd/>
              </a:ln>
            </p:spPr>
            <p:txBody>
              <a:bodyPr lIns="18288" tIns="18288" rIns="18288" bIns="18288">
                <a:prstTxWarp prst="textNoShape">
                  <a:avLst/>
                </a:prstTxWarp>
              </a:bodyPr>
              <a:lstStyle/>
              <a:p>
                <a:pPr marL="3175" indent="-3175" algn="ctr" eaLnBrk="1" hangingPunct="1">
                  <a:buFont typeface="Times" charset="0"/>
                  <a:buNone/>
                </a:pPr>
                <a:r>
                  <a:rPr lang="en-US" sz="1800" b="1">
                    <a:latin typeface="Helvetica" charset="0"/>
                  </a:rPr>
                  <a:t>5) Chylomicron remnants depleted of glycerol and FFA transfer </a:t>
                </a:r>
                <a:r>
                  <a:rPr lang="en-US" sz="1800" b="1">
                    <a:solidFill>
                      <a:srgbClr val="0000FF"/>
                    </a:solidFill>
                    <a:latin typeface="Helvetica" charset="0"/>
                  </a:rPr>
                  <a:t>apo C-II</a:t>
                </a:r>
                <a:r>
                  <a:rPr lang="en-US" sz="1800" b="1">
                    <a:latin typeface="Helvetica" charset="0"/>
                  </a:rPr>
                  <a:t> to HDL</a:t>
                </a:r>
                <a:endParaRPr lang="en-US" sz="1800">
                  <a:solidFill>
                    <a:srgbClr val="000099"/>
                  </a:solidFill>
                  <a:latin typeface="Times New Roman" charset="0"/>
                </a:endParaRPr>
              </a:p>
            </p:txBody>
          </p:sp>
          <p:sp>
            <p:nvSpPr>
              <p:cNvPr id="92280" name="Line 115"/>
              <p:cNvSpPr>
                <a:spLocks noChangeAspect="1" noChangeShapeType="1"/>
              </p:cNvSpPr>
              <p:nvPr/>
            </p:nvSpPr>
            <p:spPr bwMode="auto">
              <a:xfrm rot="1966587" flipV="1">
                <a:off x="4038" y="1767"/>
                <a:ext cx="495" cy="495"/>
              </a:xfrm>
              <a:prstGeom prst="line">
                <a:avLst/>
              </a:prstGeom>
              <a:noFill/>
              <a:ln w="38100">
                <a:solidFill>
                  <a:srgbClr val="006600"/>
                </a:solidFill>
                <a:round/>
                <a:headEnd/>
                <a:tailEnd type="triangle" w="med" len="med"/>
              </a:ln>
            </p:spPr>
            <p:txBody>
              <a:bodyPr>
                <a:prstTxWarp prst="textNoShape">
                  <a:avLst/>
                </a:prstTxWarp>
              </a:bodyPr>
              <a:lstStyle/>
              <a:p>
                <a:endParaRPr lang="en-US"/>
              </a:p>
            </p:txBody>
          </p:sp>
        </p:grpSp>
      </p:grpSp>
      <p:grpSp>
        <p:nvGrpSpPr>
          <p:cNvPr id="8" name="Group 137"/>
          <p:cNvGrpSpPr>
            <a:grpSpLocks/>
          </p:cNvGrpSpPr>
          <p:nvPr/>
        </p:nvGrpSpPr>
        <p:grpSpPr bwMode="auto">
          <a:xfrm>
            <a:off x="0" y="152400"/>
            <a:ext cx="9144000" cy="6324600"/>
            <a:chOff x="0" y="96"/>
            <a:chExt cx="5760" cy="3984"/>
          </a:xfrm>
        </p:grpSpPr>
        <p:sp>
          <p:nvSpPr>
            <p:cNvPr id="234498" name="AutoShape 2"/>
            <p:cNvSpPr>
              <a:spLocks noChangeAspect="1" noChangeArrowheads="1"/>
            </p:cNvSpPr>
            <p:nvPr/>
          </p:nvSpPr>
          <p:spPr bwMode="auto">
            <a:xfrm>
              <a:off x="4320" y="2880"/>
              <a:ext cx="1236" cy="1030"/>
            </a:xfrm>
            <a:custGeom>
              <a:avLst/>
              <a:gdLst>
                <a:gd name="T0" fmla="*/ 1082 w 21600"/>
                <a:gd name="T1" fmla="*/ 515 h 21600"/>
                <a:gd name="T2" fmla="*/ 618 w 21600"/>
                <a:gd name="T3" fmla="*/ 1030 h 21600"/>
                <a:gd name="T4" fmla="*/ 155 w 21600"/>
                <a:gd name="T5" fmla="*/ 515 h 21600"/>
                <a:gd name="T6" fmla="*/ 618 w 21600"/>
                <a:gd name="T7" fmla="*/ 0 h 21600"/>
                <a:gd name="T8" fmla="*/ 0 60000 65536"/>
                <a:gd name="T9" fmla="*/ 0 60000 65536"/>
                <a:gd name="T10" fmla="*/ 0 60000 65536"/>
                <a:gd name="T11" fmla="*/ 0 60000 65536"/>
                <a:gd name="T12" fmla="*/ 4509 w 21600"/>
                <a:gd name="T13" fmla="*/ 4509 h 21600"/>
                <a:gd name="T14" fmla="*/ 17109 w 21600"/>
                <a:gd name="T15" fmla="*/ 17091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99"/>
            </a:solidFill>
            <a:ln w="57150">
              <a:solidFill>
                <a:srgbClr val="CC6600"/>
              </a:solidFill>
              <a:miter lim="800000"/>
              <a:headEnd/>
              <a:tailEnd/>
            </a:ln>
            <a:effectLst>
              <a:outerShdw blurRad="63500" dist="107763" dir="18900000" algn="ctr" rotWithShape="0">
                <a:srgbClr val="000000">
                  <a:alpha val="50000"/>
                </a:srgbClr>
              </a:outerShdw>
            </a:effectLst>
          </p:spPr>
          <p:txBody>
            <a:bodyPr>
              <a:prstTxWarp prst="textNoShape">
                <a:avLst/>
              </a:prstTxWarp>
            </a:bodyPr>
            <a:lstStyle/>
            <a:p>
              <a:pPr>
                <a:defRPr/>
              </a:pPr>
              <a:endParaRPr lang="en-US"/>
            </a:p>
          </p:txBody>
        </p:sp>
        <p:sp>
          <p:nvSpPr>
            <p:cNvPr id="92191" name="Text Box 3"/>
            <p:cNvSpPr txBox="1">
              <a:spLocks noChangeAspect="1" noChangeArrowheads="1"/>
            </p:cNvSpPr>
            <p:nvPr/>
          </p:nvSpPr>
          <p:spPr bwMode="auto">
            <a:xfrm>
              <a:off x="4630" y="3683"/>
              <a:ext cx="618" cy="233"/>
            </a:xfrm>
            <a:prstGeom prst="rect">
              <a:avLst/>
            </a:prstGeom>
            <a:solidFill>
              <a:srgbClr val="FFFFFF"/>
            </a:solidFill>
            <a:ln w="28575">
              <a:solidFill>
                <a:srgbClr val="CC6600"/>
              </a:solidFill>
              <a:miter lim="800000"/>
              <a:headEnd/>
              <a:tailEnd/>
            </a:ln>
          </p:spPr>
          <p:txBody>
            <a:bodyPr>
              <a:prstTxWarp prst="textNoShape">
                <a:avLst/>
              </a:prstTxWarp>
            </a:bodyPr>
            <a:lstStyle/>
            <a:p>
              <a:pPr algn="ctr" eaLnBrk="1" hangingPunct="1"/>
              <a:r>
                <a:rPr lang="en-US" sz="1800" b="1">
                  <a:solidFill>
                    <a:srgbClr val="FF0000"/>
                  </a:solidFill>
                  <a:latin typeface="Helvetica" charset="0"/>
                </a:rPr>
                <a:t>LIVER</a:t>
              </a:r>
            </a:p>
          </p:txBody>
        </p:sp>
        <p:sp>
          <p:nvSpPr>
            <p:cNvPr id="92192" name="Freeform 4"/>
            <p:cNvSpPr>
              <a:spLocks noChangeAspect="1"/>
            </p:cNvSpPr>
            <p:nvPr/>
          </p:nvSpPr>
          <p:spPr bwMode="auto">
            <a:xfrm>
              <a:off x="1930" y="1682"/>
              <a:ext cx="2369" cy="514"/>
            </a:xfrm>
            <a:custGeom>
              <a:avLst/>
              <a:gdLst>
                <a:gd name="T0" fmla="*/ 0 w 3570"/>
                <a:gd name="T1" fmla="*/ 1 h 990"/>
                <a:gd name="T2" fmla="*/ 1 w 3570"/>
                <a:gd name="T3" fmla="*/ 1 h 990"/>
                <a:gd name="T4" fmla="*/ 1 w 3570"/>
                <a:gd name="T5" fmla="*/ 1 h 990"/>
                <a:gd name="T6" fmla="*/ 2 w 3570"/>
                <a:gd name="T7" fmla="*/ 1 h 990"/>
                <a:gd name="T8" fmla="*/ 3 w 3570"/>
                <a:gd name="T9" fmla="*/ 1 h 990"/>
                <a:gd name="T10" fmla="*/ 3 w 3570"/>
                <a:gd name="T11" fmla="*/ 1 h 990"/>
                <a:gd name="T12" fmla="*/ 0 60000 65536"/>
                <a:gd name="T13" fmla="*/ 0 60000 65536"/>
                <a:gd name="T14" fmla="*/ 0 60000 65536"/>
                <a:gd name="T15" fmla="*/ 0 60000 65536"/>
                <a:gd name="T16" fmla="*/ 0 60000 65536"/>
                <a:gd name="T17" fmla="*/ 0 60000 65536"/>
                <a:gd name="T18" fmla="*/ 0 w 3570"/>
                <a:gd name="T19" fmla="*/ 0 h 990"/>
                <a:gd name="T20" fmla="*/ 3570 w 3570"/>
                <a:gd name="T21" fmla="*/ 990 h 990"/>
              </a:gdLst>
              <a:ahLst/>
              <a:cxnLst>
                <a:cxn ang="T12">
                  <a:pos x="T0" y="T1"/>
                </a:cxn>
                <a:cxn ang="T13">
                  <a:pos x="T2" y="T3"/>
                </a:cxn>
                <a:cxn ang="T14">
                  <a:pos x="T4" y="T5"/>
                </a:cxn>
                <a:cxn ang="T15">
                  <a:pos x="T6" y="T7"/>
                </a:cxn>
                <a:cxn ang="T16">
                  <a:pos x="T8" y="T9"/>
                </a:cxn>
                <a:cxn ang="T17">
                  <a:pos x="T10" y="T11"/>
                </a:cxn>
              </a:cxnLst>
              <a:rect l="T18" t="T19" r="T20" b="T21"/>
              <a:pathLst>
                <a:path w="3570" h="990">
                  <a:moveTo>
                    <a:pt x="0" y="990"/>
                  </a:moveTo>
                  <a:cubicBezTo>
                    <a:pt x="225" y="840"/>
                    <a:pt x="450" y="690"/>
                    <a:pt x="720" y="630"/>
                  </a:cubicBezTo>
                  <a:cubicBezTo>
                    <a:pt x="990" y="570"/>
                    <a:pt x="1350" y="720"/>
                    <a:pt x="1620" y="630"/>
                  </a:cubicBezTo>
                  <a:cubicBezTo>
                    <a:pt x="1890" y="540"/>
                    <a:pt x="2040" y="180"/>
                    <a:pt x="2340" y="90"/>
                  </a:cubicBezTo>
                  <a:cubicBezTo>
                    <a:pt x="2640" y="0"/>
                    <a:pt x="3270" y="90"/>
                    <a:pt x="3420" y="90"/>
                  </a:cubicBezTo>
                  <a:cubicBezTo>
                    <a:pt x="3570" y="90"/>
                    <a:pt x="3405" y="90"/>
                    <a:pt x="3240" y="90"/>
                  </a:cubicBezTo>
                </a:path>
              </a:pathLst>
            </a:custGeom>
            <a:noFill/>
            <a:ln w="38100">
              <a:solidFill>
                <a:srgbClr val="000000"/>
              </a:solidFill>
              <a:round/>
              <a:headEnd/>
              <a:tailEnd/>
            </a:ln>
          </p:spPr>
          <p:txBody>
            <a:bodyPr>
              <a:prstTxWarp prst="textNoShape">
                <a:avLst/>
              </a:prstTxWarp>
            </a:bodyPr>
            <a:lstStyle/>
            <a:p>
              <a:endParaRPr lang="en-US"/>
            </a:p>
          </p:txBody>
        </p:sp>
        <p:sp>
          <p:nvSpPr>
            <p:cNvPr id="92193" name="Freeform 5"/>
            <p:cNvSpPr>
              <a:spLocks noChangeAspect="1"/>
            </p:cNvSpPr>
            <p:nvPr/>
          </p:nvSpPr>
          <p:spPr bwMode="auto">
            <a:xfrm>
              <a:off x="2136" y="1990"/>
              <a:ext cx="2163" cy="566"/>
            </a:xfrm>
            <a:custGeom>
              <a:avLst/>
              <a:gdLst>
                <a:gd name="T0" fmla="*/ 0 w 3570"/>
                <a:gd name="T1" fmla="*/ 1 h 990"/>
                <a:gd name="T2" fmla="*/ 1 w 3570"/>
                <a:gd name="T3" fmla="*/ 1 h 990"/>
                <a:gd name="T4" fmla="*/ 1 w 3570"/>
                <a:gd name="T5" fmla="*/ 1 h 990"/>
                <a:gd name="T6" fmla="*/ 1 w 3570"/>
                <a:gd name="T7" fmla="*/ 1 h 990"/>
                <a:gd name="T8" fmla="*/ 1 w 3570"/>
                <a:gd name="T9" fmla="*/ 1 h 990"/>
                <a:gd name="T10" fmla="*/ 1 w 3570"/>
                <a:gd name="T11" fmla="*/ 1 h 990"/>
                <a:gd name="T12" fmla="*/ 0 60000 65536"/>
                <a:gd name="T13" fmla="*/ 0 60000 65536"/>
                <a:gd name="T14" fmla="*/ 0 60000 65536"/>
                <a:gd name="T15" fmla="*/ 0 60000 65536"/>
                <a:gd name="T16" fmla="*/ 0 60000 65536"/>
                <a:gd name="T17" fmla="*/ 0 60000 65536"/>
                <a:gd name="T18" fmla="*/ 0 w 3570"/>
                <a:gd name="T19" fmla="*/ 0 h 990"/>
                <a:gd name="T20" fmla="*/ 3570 w 3570"/>
                <a:gd name="T21" fmla="*/ 990 h 990"/>
              </a:gdLst>
              <a:ahLst/>
              <a:cxnLst>
                <a:cxn ang="T12">
                  <a:pos x="T0" y="T1"/>
                </a:cxn>
                <a:cxn ang="T13">
                  <a:pos x="T2" y="T3"/>
                </a:cxn>
                <a:cxn ang="T14">
                  <a:pos x="T4" y="T5"/>
                </a:cxn>
                <a:cxn ang="T15">
                  <a:pos x="T6" y="T7"/>
                </a:cxn>
                <a:cxn ang="T16">
                  <a:pos x="T8" y="T9"/>
                </a:cxn>
                <a:cxn ang="T17">
                  <a:pos x="T10" y="T11"/>
                </a:cxn>
              </a:cxnLst>
              <a:rect l="T18" t="T19" r="T20" b="T21"/>
              <a:pathLst>
                <a:path w="3570" h="990">
                  <a:moveTo>
                    <a:pt x="0" y="990"/>
                  </a:moveTo>
                  <a:cubicBezTo>
                    <a:pt x="225" y="840"/>
                    <a:pt x="450" y="690"/>
                    <a:pt x="720" y="630"/>
                  </a:cubicBezTo>
                  <a:cubicBezTo>
                    <a:pt x="990" y="570"/>
                    <a:pt x="1350" y="720"/>
                    <a:pt x="1620" y="630"/>
                  </a:cubicBezTo>
                  <a:cubicBezTo>
                    <a:pt x="1890" y="540"/>
                    <a:pt x="2040" y="180"/>
                    <a:pt x="2340" y="90"/>
                  </a:cubicBezTo>
                  <a:cubicBezTo>
                    <a:pt x="2640" y="0"/>
                    <a:pt x="3270" y="90"/>
                    <a:pt x="3420" y="90"/>
                  </a:cubicBezTo>
                  <a:cubicBezTo>
                    <a:pt x="3570" y="90"/>
                    <a:pt x="3405" y="90"/>
                    <a:pt x="3240" y="90"/>
                  </a:cubicBezTo>
                </a:path>
              </a:pathLst>
            </a:custGeom>
            <a:noFill/>
            <a:ln w="38100">
              <a:solidFill>
                <a:srgbClr val="000000"/>
              </a:solidFill>
              <a:round/>
              <a:headEnd/>
              <a:tailEnd/>
            </a:ln>
          </p:spPr>
          <p:txBody>
            <a:bodyPr>
              <a:prstTxWarp prst="textNoShape">
                <a:avLst/>
              </a:prstTxWarp>
            </a:bodyPr>
            <a:lstStyle/>
            <a:p>
              <a:endParaRPr lang="en-US"/>
            </a:p>
          </p:txBody>
        </p:sp>
        <p:sp>
          <p:nvSpPr>
            <p:cNvPr id="92194" name="Freeform 6"/>
            <p:cNvSpPr>
              <a:spLocks noChangeAspect="1"/>
            </p:cNvSpPr>
            <p:nvPr/>
          </p:nvSpPr>
          <p:spPr bwMode="auto">
            <a:xfrm>
              <a:off x="4299" y="1749"/>
              <a:ext cx="1078" cy="1168"/>
            </a:xfrm>
            <a:custGeom>
              <a:avLst/>
              <a:gdLst>
                <a:gd name="T0" fmla="*/ 0 w 1290"/>
                <a:gd name="T1" fmla="*/ 1 h 2040"/>
                <a:gd name="T2" fmla="*/ 26 w 1290"/>
                <a:gd name="T3" fmla="*/ 1 h 2040"/>
                <a:gd name="T4" fmla="*/ 51 w 1290"/>
                <a:gd name="T5" fmla="*/ 1 h 2040"/>
                <a:gd name="T6" fmla="*/ 59 w 1290"/>
                <a:gd name="T7" fmla="*/ 1 h 2040"/>
                <a:gd name="T8" fmla="*/ 59 w 1290"/>
                <a:gd name="T9" fmla="*/ 1 h 2040"/>
                <a:gd name="T10" fmla="*/ 0 60000 65536"/>
                <a:gd name="T11" fmla="*/ 0 60000 65536"/>
                <a:gd name="T12" fmla="*/ 0 60000 65536"/>
                <a:gd name="T13" fmla="*/ 0 60000 65536"/>
                <a:gd name="T14" fmla="*/ 0 60000 65536"/>
                <a:gd name="T15" fmla="*/ 0 w 1290"/>
                <a:gd name="T16" fmla="*/ 0 h 2040"/>
                <a:gd name="T17" fmla="*/ 1290 w 1290"/>
                <a:gd name="T18" fmla="*/ 2040 h 2040"/>
              </a:gdLst>
              <a:ahLst/>
              <a:cxnLst>
                <a:cxn ang="T10">
                  <a:pos x="T0" y="T1"/>
                </a:cxn>
                <a:cxn ang="T11">
                  <a:pos x="T2" y="T3"/>
                </a:cxn>
                <a:cxn ang="T12">
                  <a:pos x="T4" y="T5"/>
                </a:cxn>
                <a:cxn ang="T13">
                  <a:pos x="T6" y="T7"/>
                </a:cxn>
                <a:cxn ang="T14">
                  <a:pos x="T8" y="T9"/>
                </a:cxn>
              </a:cxnLst>
              <a:rect l="T15" t="T16" r="T17" b="T18"/>
              <a:pathLst>
                <a:path w="1290" h="2040">
                  <a:moveTo>
                    <a:pt x="0" y="60"/>
                  </a:moveTo>
                  <a:cubicBezTo>
                    <a:pt x="180" y="30"/>
                    <a:pt x="360" y="0"/>
                    <a:pt x="540" y="60"/>
                  </a:cubicBezTo>
                  <a:cubicBezTo>
                    <a:pt x="720" y="120"/>
                    <a:pt x="960" y="210"/>
                    <a:pt x="1080" y="420"/>
                  </a:cubicBezTo>
                  <a:cubicBezTo>
                    <a:pt x="1200" y="630"/>
                    <a:pt x="1230" y="1050"/>
                    <a:pt x="1260" y="1320"/>
                  </a:cubicBezTo>
                  <a:cubicBezTo>
                    <a:pt x="1290" y="1590"/>
                    <a:pt x="1260" y="1950"/>
                    <a:pt x="1260" y="2040"/>
                  </a:cubicBezTo>
                </a:path>
              </a:pathLst>
            </a:custGeom>
            <a:noFill/>
            <a:ln w="38100">
              <a:solidFill>
                <a:srgbClr val="000000"/>
              </a:solidFill>
              <a:round/>
              <a:headEnd/>
              <a:tailEnd/>
            </a:ln>
          </p:spPr>
          <p:txBody>
            <a:bodyPr>
              <a:prstTxWarp prst="textNoShape">
                <a:avLst/>
              </a:prstTxWarp>
            </a:bodyPr>
            <a:lstStyle/>
            <a:p>
              <a:endParaRPr lang="en-US"/>
            </a:p>
          </p:txBody>
        </p:sp>
        <p:sp>
          <p:nvSpPr>
            <p:cNvPr id="92195" name="Freeform 7"/>
            <p:cNvSpPr>
              <a:spLocks noChangeAspect="1"/>
            </p:cNvSpPr>
            <p:nvPr/>
          </p:nvSpPr>
          <p:spPr bwMode="auto">
            <a:xfrm>
              <a:off x="4196" y="1990"/>
              <a:ext cx="413" cy="927"/>
            </a:xfrm>
            <a:custGeom>
              <a:avLst/>
              <a:gdLst>
                <a:gd name="T0" fmla="*/ 0 w 750"/>
                <a:gd name="T1" fmla="*/ 1 h 1350"/>
                <a:gd name="T2" fmla="*/ 1 w 750"/>
                <a:gd name="T3" fmla="*/ 1 h 1350"/>
                <a:gd name="T4" fmla="*/ 1 w 750"/>
                <a:gd name="T5" fmla="*/ 1 h 1350"/>
                <a:gd name="T6" fmla="*/ 1 w 750"/>
                <a:gd name="T7" fmla="*/ 2 h 1350"/>
                <a:gd name="T8" fmla="*/ 0 60000 65536"/>
                <a:gd name="T9" fmla="*/ 0 60000 65536"/>
                <a:gd name="T10" fmla="*/ 0 60000 65536"/>
                <a:gd name="T11" fmla="*/ 0 60000 65536"/>
                <a:gd name="T12" fmla="*/ 0 w 750"/>
                <a:gd name="T13" fmla="*/ 0 h 1350"/>
                <a:gd name="T14" fmla="*/ 750 w 750"/>
                <a:gd name="T15" fmla="*/ 1350 h 1350"/>
              </a:gdLst>
              <a:ahLst/>
              <a:cxnLst>
                <a:cxn ang="T8">
                  <a:pos x="T0" y="T1"/>
                </a:cxn>
                <a:cxn ang="T9">
                  <a:pos x="T2" y="T3"/>
                </a:cxn>
                <a:cxn ang="T10">
                  <a:pos x="T4" y="T5"/>
                </a:cxn>
                <a:cxn ang="T11">
                  <a:pos x="T6" y="T7"/>
                </a:cxn>
              </a:cxnLst>
              <a:rect l="T12" t="T13" r="T14" b="T15"/>
              <a:pathLst>
                <a:path w="750" h="1350">
                  <a:moveTo>
                    <a:pt x="0" y="90"/>
                  </a:moveTo>
                  <a:cubicBezTo>
                    <a:pt x="210" y="45"/>
                    <a:pt x="420" y="0"/>
                    <a:pt x="540" y="90"/>
                  </a:cubicBezTo>
                  <a:cubicBezTo>
                    <a:pt x="660" y="180"/>
                    <a:pt x="690" y="420"/>
                    <a:pt x="720" y="630"/>
                  </a:cubicBezTo>
                  <a:cubicBezTo>
                    <a:pt x="750" y="840"/>
                    <a:pt x="720" y="1230"/>
                    <a:pt x="720" y="1350"/>
                  </a:cubicBezTo>
                </a:path>
              </a:pathLst>
            </a:custGeom>
            <a:noFill/>
            <a:ln w="38100">
              <a:solidFill>
                <a:srgbClr val="000000"/>
              </a:solidFill>
              <a:round/>
              <a:headEnd/>
              <a:tailEnd/>
            </a:ln>
          </p:spPr>
          <p:txBody>
            <a:bodyPr>
              <a:prstTxWarp prst="textNoShape">
                <a:avLst/>
              </a:prstTxWarp>
            </a:bodyPr>
            <a:lstStyle/>
            <a:p>
              <a:endParaRPr lang="en-US"/>
            </a:p>
          </p:txBody>
        </p:sp>
        <p:sp>
          <p:nvSpPr>
            <p:cNvPr id="234504" name="Oval 8"/>
            <p:cNvSpPr>
              <a:spLocks noChangeAspect="1" noChangeArrowheads="1"/>
            </p:cNvSpPr>
            <p:nvPr/>
          </p:nvSpPr>
          <p:spPr bwMode="auto">
            <a:xfrm>
              <a:off x="3120" y="1248"/>
              <a:ext cx="2069" cy="384"/>
            </a:xfrm>
            <a:prstGeom prst="ellipse">
              <a:avLst/>
            </a:prstGeom>
            <a:solidFill>
              <a:srgbClr val="FFFF00"/>
            </a:solidFill>
            <a:ln w="38100">
              <a:solidFill>
                <a:srgbClr val="000000"/>
              </a:solidFill>
              <a:round/>
              <a:headEnd/>
              <a:tailEnd/>
            </a:ln>
            <a:effectLst>
              <a:outerShdw blurRad="63500" dist="107763" dir="18900000" algn="ctr" rotWithShape="0">
                <a:srgbClr val="000000">
                  <a:alpha val="50000"/>
                </a:srgbClr>
              </a:outerShdw>
            </a:effectLst>
          </p:spPr>
          <p:txBody>
            <a:bodyPr lIns="18288" tIns="18288" rIns="18288" bIns="18288">
              <a:prstTxWarp prst="textNoShape">
                <a:avLst/>
              </a:prstTxWarp>
            </a:bodyPr>
            <a:lstStyle/>
            <a:p>
              <a:pPr algn="ctr" eaLnBrk="1" hangingPunct="1">
                <a:defRPr/>
              </a:pPr>
              <a:r>
                <a:rPr lang="en-US" sz="1600" b="1">
                  <a:solidFill>
                    <a:srgbClr val="FF3300"/>
                  </a:solidFill>
                  <a:latin typeface="Helvetica" charset="0"/>
                </a:rPr>
                <a:t>non-hepatic tissues</a:t>
              </a:r>
              <a:endParaRPr lang="en-US" sz="1800" b="1">
                <a:solidFill>
                  <a:srgbClr val="FF3300"/>
                </a:solidFill>
                <a:latin typeface="Helvetica" charset="0"/>
              </a:endParaRPr>
            </a:p>
          </p:txBody>
        </p:sp>
        <p:sp>
          <p:nvSpPr>
            <p:cNvPr id="92197" name="AutoShape 9"/>
            <p:cNvSpPr>
              <a:spLocks noChangeAspect="1" noChangeArrowheads="1"/>
            </p:cNvSpPr>
            <p:nvPr/>
          </p:nvSpPr>
          <p:spPr bwMode="auto">
            <a:xfrm rot="5400000">
              <a:off x="3767" y="1695"/>
              <a:ext cx="103" cy="103"/>
            </a:xfrm>
            <a:prstGeom prst="flowChartOnlineStorage">
              <a:avLst/>
            </a:prstGeom>
            <a:solidFill>
              <a:schemeClr val="accent1"/>
            </a:solidFill>
            <a:ln w="9525">
              <a:solidFill>
                <a:srgbClr val="000000"/>
              </a:solidFill>
              <a:miter lim="800000"/>
              <a:headEnd/>
              <a:tailEnd/>
            </a:ln>
          </p:spPr>
          <p:txBody>
            <a:bodyPr>
              <a:prstTxWarp prst="textNoShape">
                <a:avLst/>
              </a:prstTxWarp>
            </a:bodyPr>
            <a:lstStyle/>
            <a:p>
              <a:endParaRPr lang="en-US"/>
            </a:p>
          </p:txBody>
        </p:sp>
        <p:sp>
          <p:nvSpPr>
            <p:cNvPr id="92198" name="AutoShape 10"/>
            <p:cNvSpPr>
              <a:spLocks noChangeAspect="1" noChangeArrowheads="1"/>
            </p:cNvSpPr>
            <p:nvPr/>
          </p:nvSpPr>
          <p:spPr bwMode="auto">
            <a:xfrm rot="5400000">
              <a:off x="3973" y="1695"/>
              <a:ext cx="103" cy="103"/>
            </a:xfrm>
            <a:prstGeom prst="flowChartOnlineStorage">
              <a:avLst/>
            </a:prstGeom>
            <a:solidFill>
              <a:schemeClr val="accent1"/>
            </a:solidFill>
            <a:ln w="9525">
              <a:solidFill>
                <a:srgbClr val="000000"/>
              </a:solidFill>
              <a:miter lim="800000"/>
              <a:headEnd/>
              <a:tailEnd/>
            </a:ln>
          </p:spPr>
          <p:txBody>
            <a:bodyPr>
              <a:prstTxWarp prst="textNoShape">
                <a:avLst/>
              </a:prstTxWarp>
            </a:bodyPr>
            <a:lstStyle/>
            <a:p>
              <a:endParaRPr lang="en-US"/>
            </a:p>
          </p:txBody>
        </p:sp>
        <p:sp>
          <p:nvSpPr>
            <p:cNvPr id="92199" name="AutoShape 11"/>
            <p:cNvSpPr>
              <a:spLocks noChangeAspect="1" noChangeArrowheads="1"/>
            </p:cNvSpPr>
            <p:nvPr/>
          </p:nvSpPr>
          <p:spPr bwMode="auto">
            <a:xfrm rot="5400000">
              <a:off x="4179" y="1695"/>
              <a:ext cx="103" cy="103"/>
            </a:xfrm>
            <a:prstGeom prst="flowChartOnlineStorage">
              <a:avLst/>
            </a:prstGeom>
            <a:solidFill>
              <a:schemeClr val="accent1"/>
            </a:solidFill>
            <a:ln w="9525">
              <a:solidFill>
                <a:srgbClr val="000000"/>
              </a:solidFill>
              <a:miter lim="800000"/>
              <a:headEnd/>
              <a:tailEnd/>
            </a:ln>
          </p:spPr>
          <p:txBody>
            <a:bodyPr>
              <a:prstTxWarp prst="textNoShape">
                <a:avLst/>
              </a:prstTxWarp>
            </a:bodyPr>
            <a:lstStyle/>
            <a:p>
              <a:endParaRPr lang="en-US"/>
            </a:p>
          </p:txBody>
        </p:sp>
        <p:grpSp>
          <p:nvGrpSpPr>
            <p:cNvPr id="9" name="Group 12"/>
            <p:cNvGrpSpPr>
              <a:grpSpLocks noChangeAspect="1"/>
            </p:cNvGrpSpPr>
            <p:nvPr/>
          </p:nvGrpSpPr>
          <p:grpSpPr bwMode="auto">
            <a:xfrm>
              <a:off x="3888" y="1536"/>
              <a:ext cx="432" cy="144"/>
              <a:chOff x="3870" y="1208"/>
              <a:chExt cx="309" cy="103"/>
            </a:xfrm>
          </p:grpSpPr>
          <p:sp>
            <p:nvSpPr>
              <p:cNvPr id="92271" name="AutoShape 13" descr="Small grid"/>
              <p:cNvSpPr>
                <a:spLocks noChangeAspect="1" noChangeArrowheads="1"/>
              </p:cNvSpPr>
              <p:nvPr/>
            </p:nvSpPr>
            <p:spPr bwMode="auto">
              <a:xfrm>
                <a:off x="4076" y="1208"/>
                <a:ext cx="103" cy="103"/>
              </a:xfrm>
              <a:prstGeom prst="flowChartDecision">
                <a:avLst/>
              </a:prstGeom>
              <a:pattFill prst="smGrid">
                <a:fgClr>
                  <a:srgbClr val="FF0000"/>
                </a:fgClr>
                <a:bgClr>
                  <a:srgbClr val="FFFFFF"/>
                </a:bgClr>
              </a:pattFill>
              <a:ln w="9525">
                <a:solidFill>
                  <a:srgbClr val="000000"/>
                </a:solidFill>
                <a:miter lim="800000"/>
                <a:headEnd/>
                <a:tailEnd/>
              </a:ln>
            </p:spPr>
            <p:txBody>
              <a:bodyPr>
                <a:prstTxWarp prst="textNoShape">
                  <a:avLst/>
                </a:prstTxWarp>
              </a:bodyPr>
              <a:lstStyle/>
              <a:p>
                <a:endParaRPr lang="en-US"/>
              </a:p>
            </p:txBody>
          </p:sp>
          <p:sp>
            <p:nvSpPr>
              <p:cNvPr id="92272" name="AutoShape 14" descr="Small grid"/>
              <p:cNvSpPr>
                <a:spLocks noChangeAspect="1" noChangeArrowheads="1"/>
              </p:cNvSpPr>
              <p:nvPr/>
            </p:nvSpPr>
            <p:spPr bwMode="auto">
              <a:xfrm>
                <a:off x="3973" y="1208"/>
                <a:ext cx="103" cy="103"/>
              </a:xfrm>
              <a:prstGeom prst="flowChartDecision">
                <a:avLst/>
              </a:prstGeom>
              <a:pattFill prst="smGrid">
                <a:fgClr>
                  <a:srgbClr val="FF0000"/>
                </a:fgClr>
                <a:bgClr>
                  <a:srgbClr val="FFFFFF"/>
                </a:bgClr>
              </a:pattFill>
              <a:ln w="9525">
                <a:solidFill>
                  <a:srgbClr val="000000"/>
                </a:solidFill>
                <a:miter lim="800000"/>
                <a:headEnd/>
                <a:tailEnd/>
              </a:ln>
            </p:spPr>
            <p:txBody>
              <a:bodyPr>
                <a:prstTxWarp prst="textNoShape">
                  <a:avLst/>
                </a:prstTxWarp>
              </a:bodyPr>
              <a:lstStyle/>
              <a:p>
                <a:endParaRPr lang="en-US"/>
              </a:p>
            </p:txBody>
          </p:sp>
          <p:sp>
            <p:nvSpPr>
              <p:cNvPr id="92273" name="AutoShape 15" descr="Small grid"/>
              <p:cNvSpPr>
                <a:spLocks noChangeAspect="1" noChangeArrowheads="1"/>
              </p:cNvSpPr>
              <p:nvPr/>
            </p:nvSpPr>
            <p:spPr bwMode="auto">
              <a:xfrm>
                <a:off x="3870" y="1208"/>
                <a:ext cx="103" cy="103"/>
              </a:xfrm>
              <a:prstGeom prst="flowChartDecision">
                <a:avLst/>
              </a:prstGeom>
              <a:pattFill prst="smGrid">
                <a:fgClr>
                  <a:srgbClr val="FF0000"/>
                </a:fgClr>
                <a:bgClr>
                  <a:srgbClr val="FFFFFF"/>
                </a:bgClr>
              </a:pattFill>
              <a:ln w="9525">
                <a:solidFill>
                  <a:srgbClr val="000000"/>
                </a:solidFill>
                <a:miter lim="800000"/>
                <a:headEnd/>
                <a:tailEnd/>
              </a:ln>
            </p:spPr>
            <p:txBody>
              <a:bodyPr>
                <a:prstTxWarp prst="textNoShape">
                  <a:avLst/>
                </a:prstTxWarp>
              </a:bodyPr>
              <a:lstStyle/>
              <a:p>
                <a:endParaRPr lang="en-US"/>
              </a:p>
            </p:txBody>
          </p:sp>
        </p:grpSp>
        <p:grpSp>
          <p:nvGrpSpPr>
            <p:cNvPr id="10" name="Group 16"/>
            <p:cNvGrpSpPr>
              <a:grpSpLocks/>
            </p:cNvGrpSpPr>
            <p:nvPr/>
          </p:nvGrpSpPr>
          <p:grpSpPr bwMode="auto">
            <a:xfrm>
              <a:off x="3952" y="1722"/>
              <a:ext cx="395" cy="213"/>
              <a:chOff x="3952" y="1338"/>
              <a:chExt cx="395" cy="213"/>
            </a:xfrm>
          </p:grpSpPr>
          <p:grpSp>
            <p:nvGrpSpPr>
              <p:cNvPr id="11" name="Group 17"/>
              <p:cNvGrpSpPr>
                <a:grpSpLocks/>
              </p:cNvGrpSpPr>
              <p:nvPr/>
            </p:nvGrpSpPr>
            <p:grpSpPr bwMode="auto">
              <a:xfrm>
                <a:off x="3952" y="1338"/>
                <a:ext cx="171" cy="213"/>
                <a:chOff x="3952" y="1338"/>
                <a:chExt cx="171" cy="213"/>
              </a:xfrm>
            </p:grpSpPr>
            <p:sp>
              <p:nvSpPr>
                <p:cNvPr id="92269" name="Text Box 18"/>
                <p:cNvSpPr txBox="1">
                  <a:spLocks noChangeAspect="1" noChangeArrowheads="1"/>
                </p:cNvSpPr>
                <p:nvPr/>
              </p:nvSpPr>
              <p:spPr bwMode="auto">
                <a:xfrm>
                  <a:off x="3952" y="1441"/>
                  <a:ext cx="171" cy="110"/>
                </a:xfrm>
                <a:prstGeom prst="rect">
                  <a:avLst/>
                </a:prstGeom>
                <a:noFill/>
                <a:ln w="9525">
                  <a:noFill/>
                  <a:miter lim="800000"/>
                  <a:headEnd/>
                  <a:tailEnd/>
                </a:ln>
              </p:spPr>
              <p:txBody>
                <a:bodyPr lIns="0" tIns="0" rIns="0" bIns="0">
                  <a:prstTxWarp prst="textNoShape">
                    <a:avLst/>
                  </a:prstTxWarp>
                </a:bodyPr>
                <a:lstStyle/>
                <a:p>
                  <a:pPr algn="ctr" eaLnBrk="1" hangingPunct="1"/>
                  <a:r>
                    <a:rPr lang="en-US" sz="1400" b="1">
                      <a:solidFill>
                        <a:srgbClr val="000099"/>
                      </a:solidFill>
                      <a:latin typeface="Helvetica" charset="0"/>
                    </a:rPr>
                    <a:t>C E</a:t>
                  </a:r>
                </a:p>
              </p:txBody>
            </p:sp>
            <p:sp>
              <p:nvSpPr>
                <p:cNvPr id="92270" name="AutoShape 19"/>
                <p:cNvSpPr>
                  <a:spLocks noChangeAspect="1" noChangeArrowheads="1"/>
                </p:cNvSpPr>
                <p:nvPr/>
              </p:nvSpPr>
              <p:spPr bwMode="auto">
                <a:xfrm>
                  <a:off x="3974" y="1338"/>
                  <a:ext cx="102"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6 w 21600"/>
                    <a:gd name="T25" fmla="*/ 3146 h 21600"/>
                    <a:gd name="T26" fmla="*/ 1842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grpSp>
            <p:nvGrpSpPr>
              <p:cNvPr id="12" name="Group 20"/>
              <p:cNvGrpSpPr>
                <a:grpSpLocks/>
              </p:cNvGrpSpPr>
              <p:nvPr/>
            </p:nvGrpSpPr>
            <p:grpSpPr bwMode="auto">
              <a:xfrm>
                <a:off x="4175" y="1338"/>
                <a:ext cx="172" cy="213"/>
                <a:chOff x="4175" y="1338"/>
                <a:chExt cx="172" cy="213"/>
              </a:xfrm>
            </p:grpSpPr>
            <p:sp>
              <p:nvSpPr>
                <p:cNvPr id="92267" name="Text Box 21"/>
                <p:cNvSpPr txBox="1">
                  <a:spLocks noChangeAspect="1" noChangeArrowheads="1"/>
                </p:cNvSpPr>
                <p:nvPr/>
              </p:nvSpPr>
              <p:spPr bwMode="auto">
                <a:xfrm>
                  <a:off x="4175" y="1441"/>
                  <a:ext cx="172" cy="110"/>
                </a:xfrm>
                <a:prstGeom prst="rect">
                  <a:avLst/>
                </a:prstGeom>
                <a:noFill/>
                <a:ln w="9525">
                  <a:noFill/>
                  <a:miter lim="800000"/>
                  <a:headEnd/>
                  <a:tailEnd/>
                </a:ln>
              </p:spPr>
              <p:txBody>
                <a:bodyPr lIns="0" tIns="0" rIns="0" bIns="0">
                  <a:prstTxWarp prst="textNoShape">
                    <a:avLst/>
                  </a:prstTxWarp>
                </a:bodyPr>
                <a:lstStyle/>
                <a:p>
                  <a:pPr algn="ctr" eaLnBrk="1" hangingPunct="1"/>
                  <a:r>
                    <a:rPr lang="en-US" sz="1400" b="1">
                      <a:solidFill>
                        <a:srgbClr val="000099"/>
                      </a:solidFill>
                      <a:latin typeface="Helvetica" charset="0"/>
                    </a:rPr>
                    <a:t>C E</a:t>
                  </a:r>
                </a:p>
              </p:txBody>
            </p:sp>
            <p:sp>
              <p:nvSpPr>
                <p:cNvPr id="92268" name="AutoShape 22"/>
                <p:cNvSpPr>
                  <a:spLocks noChangeAspect="1" noChangeArrowheads="1"/>
                </p:cNvSpPr>
                <p:nvPr/>
              </p:nvSpPr>
              <p:spPr bwMode="auto">
                <a:xfrm>
                  <a:off x="4197" y="1338"/>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grpSp>
        <p:grpSp>
          <p:nvGrpSpPr>
            <p:cNvPr id="13" name="Group 23"/>
            <p:cNvGrpSpPr>
              <a:grpSpLocks/>
            </p:cNvGrpSpPr>
            <p:nvPr/>
          </p:nvGrpSpPr>
          <p:grpSpPr bwMode="auto">
            <a:xfrm>
              <a:off x="3161" y="1820"/>
              <a:ext cx="756" cy="376"/>
              <a:chOff x="3161" y="1436"/>
              <a:chExt cx="756" cy="376"/>
            </a:xfrm>
          </p:grpSpPr>
          <p:sp>
            <p:nvSpPr>
              <p:cNvPr id="92255" name="Text Box 24"/>
              <p:cNvSpPr txBox="1">
                <a:spLocks noChangeAspect="1" noChangeArrowheads="1"/>
              </p:cNvSpPr>
              <p:nvPr/>
            </p:nvSpPr>
            <p:spPr bwMode="auto">
              <a:xfrm>
                <a:off x="3333" y="1441"/>
                <a:ext cx="172" cy="110"/>
              </a:xfrm>
              <a:prstGeom prst="rect">
                <a:avLst/>
              </a:prstGeom>
              <a:noFill/>
              <a:ln w="9525">
                <a:noFill/>
                <a:miter lim="800000"/>
                <a:headEnd/>
                <a:tailEnd/>
              </a:ln>
            </p:spPr>
            <p:txBody>
              <a:bodyPr lIns="0" tIns="0" rIns="0" bIns="0">
                <a:prstTxWarp prst="textNoShape">
                  <a:avLst/>
                </a:prstTxWarp>
              </a:bodyPr>
              <a:lstStyle/>
              <a:p>
                <a:pPr algn="ctr" eaLnBrk="1" hangingPunct="1"/>
                <a:r>
                  <a:rPr lang="en-US" sz="1400" b="1">
                    <a:solidFill>
                      <a:srgbClr val="000099"/>
                    </a:solidFill>
                    <a:latin typeface="Helvetica" charset="0"/>
                  </a:rPr>
                  <a:t>C E</a:t>
                </a:r>
              </a:p>
            </p:txBody>
          </p:sp>
          <p:sp>
            <p:nvSpPr>
              <p:cNvPr id="92256" name="AutoShape 25"/>
              <p:cNvSpPr>
                <a:spLocks noChangeAspect="1" noChangeArrowheads="1"/>
              </p:cNvSpPr>
              <p:nvPr/>
            </p:nvSpPr>
            <p:spPr bwMode="auto">
              <a:xfrm>
                <a:off x="3355" y="1517"/>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nvGrpSpPr>
              <p:cNvPr id="14" name="Group 26"/>
              <p:cNvGrpSpPr>
                <a:grpSpLocks/>
              </p:cNvGrpSpPr>
              <p:nvPr/>
            </p:nvGrpSpPr>
            <p:grpSpPr bwMode="auto">
              <a:xfrm>
                <a:off x="3540" y="1436"/>
                <a:ext cx="171" cy="211"/>
                <a:chOff x="3540" y="1436"/>
                <a:chExt cx="171" cy="211"/>
              </a:xfrm>
            </p:grpSpPr>
            <p:sp>
              <p:nvSpPr>
                <p:cNvPr id="92263" name="Text Box 27"/>
                <p:cNvSpPr txBox="1">
                  <a:spLocks noChangeAspect="1" noChangeArrowheads="1"/>
                </p:cNvSpPr>
                <p:nvPr/>
              </p:nvSpPr>
              <p:spPr bwMode="auto">
                <a:xfrm>
                  <a:off x="3540" y="1538"/>
                  <a:ext cx="171" cy="109"/>
                </a:xfrm>
                <a:prstGeom prst="rect">
                  <a:avLst/>
                </a:prstGeom>
                <a:noFill/>
                <a:ln w="9525">
                  <a:noFill/>
                  <a:miter lim="800000"/>
                  <a:headEnd/>
                  <a:tailEnd/>
                </a:ln>
              </p:spPr>
              <p:txBody>
                <a:bodyPr lIns="0" tIns="0" rIns="0" bIns="0">
                  <a:prstTxWarp prst="textNoShape">
                    <a:avLst/>
                  </a:prstTxWarp>
                </a:bodyPr>
                <a:lstStyle/>
                <a:p>
                  <a:pPr algn="ctr" eaLnBrk="1" hangingPunct="1"/>
                  <a:r>
                    <a:rPr lang="en-US" sz="1400" b="1">
                      <a:solidFill>
                        <a:srgbClr val="000099"/>
                      </a:solidFill>
                      <a:latin typeface="Helvetica" charset="0"/>
                    </a:rPr>
                    <a:t>C E</a:t>
                  </a:r>
                </a:p>
              </p:txBody>
            </p:sp>
            <p:sp>
              <p:nvSpPr>
                <p:cNvPr id="92264" name="AutoShape 28"/>
                <p:cNvSpPr>
                  <a:spLocks noChangeAspect="1" noChangeArrowheads="1"/>
                </p:cNvSpPr>
                <p:nvPr/>
              </p:nvSpPr>
              <p:spPr bwMode="auto">
                <a:xfrm>
                  <a:off x="3562" y="1436"/>
                  <a:ext cx="102" cy="10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6 w 21600"/>
                    <a:gd name="T25" fmla="*/ 3176 h 21600"/>
                    <a:gd name="T26" fmla="*/ 18424 w 21600"/>
                    <a:gd name="T27" fmla="*/ 1842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grpSp>
            <p:nvGrpSpPr>
              <p:cNvPr id="15" name="Group 29"/>
              <p:cNvGrpSpPr>
                <a:grpSpLocks/>
              </p:cNvGrpSpPr>
              <p:nvPr/>
            </p:nvGrpSpPr>
            <p:grpSpPr bwMode="auto">
              <a:xfrm>
                <a:off x="3746" y="1436"/>
                <a:ext cx="171" cy="211"/>
                <a:chOff x="3746" y="1436"/>
                <a:chExt cx="171" cy="211"/>
              </a:xfrm>
            </p:grpSpPr>
            <p:sp>
              <p:nvSpPr>
                <p:cNvPr id="92261" name="Text Box 30"/>
                <p:cNvSpPr txBox="1">
                  <a:spLocks noChangeAspect="1" noChangeArrowheads="1"/>
                </p:cNvSpPr>
                <p:nvPr/>
              </p:nvSpPr>
              <p:spPr bwMode="auto">
                <a:xfrm>
                  <a:off x="3746" y="1538"/>
                  <a:ext cx="171" cy="109"/>
                </a:xfrm>
                <a:prstGeom prst="rect">
                  <a:avLst/>
                </a:prstGeom>
                <a:noFill/>
                <a:ln w="9525">
                  <a:noFill/>
                  <a:miter lim="800000"/>
                  <a:headEnd/>
                  <a:tailEnd/>
                </a:ln>
              </p:spPr>
              <p:txBody>
                <a:bodyPr lIns="0" tIns="0" rIns="0" bIns="0">
                  <a:prstTxWarp prst="textNoShape">
                    <a:avLst/>
                  </a:prstTxWarp>
                </a:bodyPr>
                <a:lstStyle/>
                <a:p>
                  <a:pPr algn="ctr" eaLnBrk="1" hangingPunct="1"/>
                  <a:r>
                    <a:rPr lang="en-US" sz="1400" b="1">
                      <a:solidFill>
                        <a:srgbClr val="000099"/>
                      </a:solidFill>
                      <a:latin typeface="Helvetica" charset="0"/>
                    </a:rPr>
                    <a:t>C E</a:t>
                  </a:r>
                </a:p>
              </p:txBody>
            </p:sp>
            <p:sp>
              <p:nvSpPr>
                <p:cNvPr id="92262" name="AutoShape 31"/>
                <p:cNvSpPr>
                  <a:spLocks noChangeAspect="1" noChangeArrowheads="1"/>
                </p:cNvSpPr>
                <p:nvPr/>
              </p:nvSpPr>
              <p:spPr bwMode="auto">
                <a:xfrm>
                  <a:off x="3768" y="1436"/>
                  <a:ext cx="102" cy="10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76 w 21600"/>
                    <a:gd name="T25" fmla="*/ 3176 h 21600"/>
                    <a:gd name="T26" fmla="*/ 18424 w 21600"/>
                    <a:gd name="T27" fmla="*/ 1842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sp>
            <p:nvSpPr>
              <p:cNvPr id="92259" name="Text Box 32"/>
              <p:cNvSpPr txBox="1">
                <a:spLocks noChangeAspect="1" noChangeArrowheads="1"/>
              </p:cNvSpPr>
              <p:nvPr/>
            </p:nvSpPr>
            <p:spPr bwMode="auto">
              <a:xfrm>
                <a:off x="3161" y="1633"/>
                <a:ext cx="172" cy="109"/>
              </a:xfrm>
              <a:prstGeom prst="rect">
                <a:avLst/>
              </a:prstGeom>
              <a:noFill/>
              <a:ln w="9525">
                <a:noFill/>
                <a:miter lim="800000"/>
                <a:headEnd/>
                <a:tailEnd/>
              </a:ln>
            </p:spPr>
            <p:txBody>
              <a:bodyPr lIns="0" tIns="0" rIns="0" bIns="0">
                <a:prstTxWarp prst="textNoShape">
                  <a:avLst/>
                </a:prstTxWarp>
              </a:bodyPr>
              <a:lstStyle/>
              <a:p>
                <a:pPr algn="ctr" eaLnBrk="1" hangingPunct="1"/>
                <a:r>
                  <a:rPr lang="en-US" sz="1400" b="1">
                    <a:solidFill>
                      <a:srgbClr val="000099"/>
                    </a:solidFill>
                    <a:latin typeface="Helvetica" charset="0"/>
                  </a:rPr>
                  <a:t>C E</a:t>
                </a:r>
              </a:p>
            </p:txBody>
          </p:sp>
          <p:sp>
            <p:nvSpPr>
              <p:cNvPr id="92260" name="AutoShape 33"/>
              <p:cNvSpPr>
                <a:spLocks noChangeAspect="1" noChangeArrowheads="1"/>
              </p:cNvSpPr>
              <p:nvPr/>
            </p:nvSpPr>
            <p:spPr bwMode="auto">
              <a:xfrm>
                <a:off x="3166" y="1709"/>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sp>
          <p:nvSpPr>
            <p:cNvPr id="92203" name="Text Box 57"/>
            <p:cNvSpPr txBox="1">
              <a:spLocks noChangeArrowheads="1"/>
            </p:cNvSpPr>
            <p:nvPr/>
          </p:nvSpPr>
          <p:spPr bwMode="auto">
            <a:xfrm>
              <a:off x="0" y="96"/>
              <a:ext cx="5760" cy="446"/>
            </a:xfrm>
            <a:prstGeom prst="rect">
              <a:avLst/>
            </a:prstGeom>
            <a:noFill/>
            <a:ln w="9525">
              <a:noFill/>
              <a:miter lim="800000"/>
              <a:headEnd/>
              <a:tailEnd/>
            </a:ln>
          </p:spPr>
          <p:txBody>
            <a:bodyPr>
              <a:prstTxWarp prst="textNoShape">
                <a:avLst/>
              </a:prstTxWarp>
              <a:spAutoFit/>
            </a:bodyPr>
            <a:lstStyle/>
            <a:p>
              <a:pPr algn="ctr" eaLnBrk="1" hangingPunct="1">
                <a:lnSpc>
                  <a:spcPct val="90000"/>
                </a:lnSpc>
              </a:pPr>
              <a:r>
                <a:rPr lang="en-US" sz="2200" b="1">
                  <a:solidFill>
                    <a:srgbClr val="0000FF"/>
                  </a:solidFill>
                  <a:latin typeface="Arial"/>
                  <a:ea typeface="Times New Roman" charset="0"/>
                  <a:cs typeface="Arial"/>
                </a:rPr>
                <a:t>Chylomicron metabolism (cont’d)- </a:t>
              </a:r>
            </a:p>
            <a:p>
              <a:pPr algn="ctr" eaLnBrk="1" hangingPunct="1">
                <a:lnSpc>
                  <a:spcPct val="90000"/>
                </a:lnSpc>
              </a:pPr>
              <a:r>
                <a:rPr lang="en-US" sz="2200" b="1">
                  <a:solidFill>
                    <a:srgbClr val="0000FF"/>
                  </a:solidFill>
                  <a:latin typeface="Arial"/>
                  <a:ea typeface="Times New Roman" charset="0"/>
                  <a:cs typeface="Arial"/>
                </a:rPr>
                <a:t>formation of chylomicron remants, cholesterol delivery to liver</a:t>
              </a:r>
              <a:endParaRPr lang="en-US" b="1">
                <a:solidFill>
                  <a:srgbClr val="0000FF"/>
                </a:solidFill>
                <a:latin typeface="Arial"/>
                <a:ea typeface="Times New Roman" charset="0"/>
                <a:cs typeface="Arial"/>
              </a:endParaRPr>
            </a:p>
          </p:txBody>
        </p:sp>
        <p:sp>
          <p:nvSpPr>
            <p:cNvPr id="92204" name="Text Box 58"/>
            <p:cNvSpPr txBox="1">
              <a:spLocks noChangeAspect="1" noChangeArrowheads="1"/>
            </p:cNvSpPr>
            <p:nvPr/>
          </p:nvSpPr>
          <p:spPr bwMode="auto">
            <a:xfrm>
              <a:off x="1071" y="863"/>
              <a:ext cx="945" cy="193"/>
            </a:xfrm>
            <a:prstGeom prst="rect">
              <a:avLst/>
            </a:prstGeom>
            <a:noFill/>
            <a:ln w="9525">
              <a:noFill/>
              <a:miter lim="800000"/>
              <a:headEnd/>
              <a:tailEnd/>
            </a:ln>
          </p:spPr>
          <p:txBody>
            <a:bodyPr lIns="0" tIns="0" rIns="0" bIns="0">
              <a:prstTxWarp prst="textNoShape">
                <a:avLst/>
              </a:prstTxWarp>
            </a:bodyPr>
            <a:lstStyle/>
            <a:p>
              <a:pPr algn="ctr" eaLnBrk="1" hangingPunct="1"/>
              <a:endParaRPr lang="en-US" sz="1800" b="1">
                <a:solidFill>
                  <a:srgbClr val="FF0000"/>
                </a:solidFill>
                <a:latin typeface="Helvetica" charset="0"/>
              </a:endParaRPr>
            </a:p>
            <a:p>
              <a:pPr algn="ctr" eaLnBrk="1" hangingPunct="1"/>
              <a:endParaRPr lang="en-US" sz="1800" b="1">
                <a:solidFill>
                  <a:srgbClr val="FF0000"/>
                </a:solidFill>
                <a:latin typeface="Helvetica" charset="0"/>
              </a:endParaRPr>
            </a:p>
          </p:txBody>
        </p:sp>
        <p:sp>
          <p:nvSpPr>
            <p:cNvPr id="234555" name="AutoShape 59"/>
            <p:cNvSpPr>
              <a:spLocks noChangeAspect="1" noChangeArrowheads="1"/>
            </p:cNvSpPr>
            <p:nvPr/>
          </p:nvSpPr>
          <p:spPr bwMode="auto">
            <a:xfrm>
              <a:off x="483" y="706"/>
              <a:ext cx="515" cy="1648"/>
            </a:xfrm>
            <a:prstGeom prst="can">
              <a:avLst>
                <a:gd name="adj" fmla="val 80000"/>
              </a:avLst>
            </a:prstGeom>
            <a:solidFill>
              <a:srgbClr val="CCFFCC"/>
            </a:solidFill>
            <a:ln w="9525">
              <a:solidFill>
                <a:srgbClr val="000000"/>
              </a:solidFill>
              <a:round/>
              <a:headEnd/>
              <a:tailEnd/>
            </a:ln>
            <a:effectLst>
              <a:outerShdw blurRad="63500" dist="107763" dir="13500000" algn="ctr" rotWithShape="0">
                <a:srgbClr val="000000">
                  <a:alpha val="50000"/>
                </a:srgbClr>
              </a:outerShdw>
            </a:effectLst>
          </p:spPr>
          <p:txBody>
            <a:bodyPr>
              <a:prstTxWarp prst="textNoShape">
                <a:avLst/>
              </a:prstTxWarp>
            </a:bodyPr>
            <a:lstStyle/>
            <a:p>
              <a:pPr>
                <a:defRPr/>
              </a:pPr>
              <a:endParaRPr lang="en-US"/>
            </a:p>
          </p:txBody>
        </p:sp>
        <p:sp>
          <p:nvSpPr>
            <p:cNvPr id="92206" name="AutoShape 60"/>
            <p:cNvSpPr>
              <a:spLocks noChangeAspect="1" noChangeArrowheads="1"/>
            </p:cNvSpPr>
            <p:nvPr/>
          </p:nvSpPr>
          <p:spPr bwMode="auto">
            <a:xfrm>
              <a:off x="895" y="1811"/>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92207" name="AutoShape 61"/>
            <p:cNvSpPr>
              <a:spLocks noChangeAspect="1" noChangeArrowheads="1"/>
            </p:cNvSpPr>
            <p:nvPr/>
          </p:nvSpPr>
          <p:spPr bwMode="auto">
            <a:xfrm>
              <a:off x="895" y="1914"/>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92208" name="AutoShape 62"/>
            <p:cNvSpPr>
              <a:spLocks noChangeAspect="1" noChangeArrowheads="1"/>
            </p:cNvSpPr>
            <p:nvPr/>
          </p:nvSpPr>
          <p:spPr bwMode="auto">
            <a:xfrm rot="1508405">
              <a:off x="978" y="1891"/>
              <a:ext cx="332" cy="41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0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FF"/>
            </a:solidFill>
            <a:ln w="28575">
              <a:solidFill>
                <a:srgbClr val="A50021"/>
              </a:solidFill>
              <a:miter lim="800000"/>
              <a:headEnd/>
              <a:tailEnd/>
            </a:ln>
          </p:spPr>
          <p:txBody>
            <a:bodyPr>
              <a:prstTxWarp prst="textNoShape">
                <a:avLst/>
              </a:prstTxWarp>
            </a:bodyPr>
            <a:lstStyle/>
            <a:p>
              <a:endParaRPr lang="en-US"/>
            </a:p>
          </p:txBody>
        </p:sp>
        <p:sp>
          <p:nvSpPr>
            <p:cNvPr id="92209" name="AutoShape 63"/>
            <p:cNvSpPr>
              <a:spLocks noChangeAspect="1" noChangeArrowheads="1"/>
            </p:cNvSpPr>
            <p:nvPr/>
          </p:nvSpPr>
          <p:spPr bwMode="auto">
            <a:xfrm>
              <a:off x="895" y="2017"/>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92210" name="AutoShape 64"/>
            <p:cNvSpPr>
              <a:spLocks noChangeAspect="1" noChangeArrowheads="1"/>
            </p:cNvSpPr>
            <p:nvPr/>
          </p:nvSpPr>
          <p:spPr bwMode="auto">
            <a:xfrm rot="1508405" flipH="1" flipV="1">
              <a:off x="1204" y="2017"/>
              <a:ext cx="412" cy="4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FF"/>
            </a:solidFill>
            <a:ln w="28575">
              <a:solidFill>
                <a:srgbClr val="A50021"/>
              </a:solidFill>
              <a:miter lim="800000"/>
              <a:headEnd/>
              <a:tailEnd/>
            </a:ln>
          </p:spPr>
          <p:txBody>
            <a:bodyPr>
              <a:prstTxWarp prst="textNoShape">
                <a:avLst/>
              </a:prstTxWarp>
            </a:bodyPr>
            <a:lstStyle/>
            <a:p>
              <a:endParaRPr lang="en-US"/>
            </a:p>
          </p:txBody>
        </p:sp>
        <p:grpSp>
          <p:nvGrpSpPr>
            <p:cNvPr id="16" name="Group 65"/>
            <p:cNvGrpSpPr>
              <a:grpSpLocks/>
            </p:cNvGrpSpPr>
            <p:nvPr/>
          </p:nvGrpSpPr>
          <p:grpSpPr bwMode="auto">
            <a:xfrm>
              <a:off x="1032" y="1914"/>
              <a:ext cx="172" cy="137"/>
              <a:chOff x="1032" y="1530"/>
              <a:chExt cx="172" cy="137"/>
            </a:xfrm>
          </p:grpSpPr>
          <p:sp>
            <p:nvSpPr>
              <p:cNvPr id="92253" name="AutoShape 66"/>
              <p:cNvSpPr>
                <a:spLocks noChangeAspect="1" noChangeArrowheads="1"/>
              </p:cNvSpPr>
              <p:nvPr/>
            </p:nvSpPr>
            <p:spPr bwMode="auto">
              <a:xfrm>
                <a:off x="1101" y="1530"/>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92254" name="AutoShape 67"/>
              <p:cNvSpPr>
                <a:spLocks noChangeAspect="1" noChangeArrowheads="1"/>
              </p:cNvSpPr>
              <p:nvPr/>
            </p:nvSpPr>
            <p:spPr bwMode="auto">
              <a:xfrm>
                <a:off x="1032" y="1564"/>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sp>
          <p:nvSpPr>
            <p:cNvPr id="92212" name="AutoShape 68"/>
            <p:cNvSpPr>
              <a:spLocks noChangeAspect="1" noChangeArrowheads="1"/>
            </p:cNvSpPr>
            <p:nvPr/>
          </p:nvSpPr>
          <p:spPr bwMode="auto">
            <a:xfrm>
              <a:off x="1204" y="2017"/>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nvGrpSpPr>
            <p:cNvPr id="17" name="Group 69"/>
            <p:cNvGrpSpPr>
              <a:grpSpLocks/>
            </p:cNvGrpSpPr>
            <p:nvPr/>
          </p:nvGrpSpPr>
          <p:grpSpPr bwMode="auto">
            <a:xfrm>
              <a:off x="1307" y="2223"/>
              <a:ext cx="309" cy="206"/>
              <a:chOff x="1307" y="1839"/>
              <a:chExt cx="309" cy="206"/>
            </a:xfrm>
          </p:grpSpPr>
          <p:sp>
            <p:nvSpPr>
              <p:cNvPr id="92251" name="AutoShape 70"/>
              <p:cNvSpPr>
                <a:spLocks noChangeAspect="1" noChangeArrowheads="1"/>
              </p:cNvSpPr>
              <p:nvPr/>
            </p:nvSpPr>
            <p:spPr bwMode="auto">
              <a:xfrm>
                <a:off x="1307" y="1942"/>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92252" name="AutoShape 71"/>
              <p:cNvSpPr>
                <a:spLocks noChangeAspect="1" noChangeArrowheads="1"/>
              </p:cNvSpPr>
              <p:nvPr/>
            </p:nvSpPr>
            <p:spPr bwMode="auto">
              <a:xfrm>
                <a:off x="1513" y="1839"/>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sp>
          <p:nvSpPr>
            <p:cNvPr id="92214" name="Line 72"/>
            <p:cNvSpPr>
              <a:spLocks noChangeAspect="1" noChangeShapeType="1"/>
            </p:cNvSpPr>
            <p:nvPr/>
          </p:nvSpPr>
          <p:spPr bwMode="auto">
            <a:xfrm flipH="1">
              <a:off x="1410" y="1089"/>
              <a:ext cx="0" cy="1134"/>
            </a:xfrm>
            <a:prstGeom prst="line">
              <a:avLst/>
            </a:prstGeom>
            <a:noFill/>
            <a:ln w="38100">
              <a:solidFill>
                <a:srgbClr val="006600"/>
              </a:solidFill>
              <a:round/>
              <a:headEnd/>
              <a:tailEnd type="triangle" w="med" len="med"/>
            </a:ln>
          </p:spPr>
          <p:txBody>
            <a:bodyPr>
              <a:prstTxWarp prst="textNoShape">
                <a:avLst/>
              </a:prstTxWarp>
            </a:bodyPr>
            <a:lstStyle/>
            <a:p>
              <a:endParaRPr lang="en-US"/>
            </a:p>
          </p:txBody>
        </p:sp>
        <p:sp>
          <p:nvSpPr>
            <p:cNvPr id="92215" name="AutoShape 73"/>
            <p:cNvSpPr>
              <a:spLocks noChangeAspect="1" noChangeArrowheads="1"/>
            </p:cNvSpPr>
            <p:nvPr/>
          </p:nvSpPr>
          <p:spPr bwMode="auto">
            <a:xfrm>
              <a:off x="2028" y="2093"/>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92216" name="Text Box 74"/>
            <p:cNvSpPr txBox="1">
              <a:spLocks noChangeAspect="1" noChangeArrowheads="1"/>
            </p:cNvSpPr>
            <p:nvPr/>
          </p:nvSpPr>
          <p:spPr bwMode="auto">
            <a:xfrm>
              <a:off x="672" y="864"/>
              <a:ext cx="96" cy="1344"/>
            </a:xfrm>
            <a:prstGeom prst="rect">
              <a:avLst/>
            </a:prstGeom>
            <a:noFill/>
            <a:ln w="9525">
              <a:noFill/>
              <a:miter lim="800000"/>
              <a:headEnd/>
              <a:tailEnd/>
            </a:ln>
          </p:spPr>
          <p:txBody>
            <a:bodyPr lIns="0" tIns="0" rIns="0" bIns="0">
              <a:prstTxWarp prst="textNoShape">
                <a:avLst/>
              </a:prstTxWarp>
            </a:bodyPr>
            <a:lstStyle/>
            <a:p>
              <a:pPr algn="ctr" eaLnBrk="1" hangingPunct="1">
                <a:lnSpc>
                  <a:spcPct val="80000"/>
                </a:lnSpc>
              </a:pPr>
              <a:r>
                <a:rPr lang="en-US" sz="1800" b="1">
                  <a:solidFill>
                    <a:srgbClr val="FF0000"/>
                  </a:solidFill>
                  <a:latin typeface="Helvetica" charset="0"/>
                </a:rPr>
                <a:t>INTEST</a:t>
              </a:r>
            </a:p>
            <a:p>
              <a:pPr algn="ctr" eaLnBrk="1" hangingPunct="1">
                <a:lnSpc>
                  <a:spcPct val="80000"/>
                </a:lnSpc>
              </a:pPr>
              <a:r>
                <a:rPr lang="en-US" sz="1800" b="1">
                  <a:solidFill>
                    <a:srgbClr val="FF0000"/>
                  </a:solidFill>
                  <a:latin typeface="Helvetica" charset="0"/>
                </a:rPr>
                <a:t>INE</a:t>
              </a:r>
            </a:p>
          </p:txBody>
        </p:sp>
        <p:sp>
          <p:nvSpPr>
            <p:cNvPr id="92217" name="AutoShape 75"/>
            <p:cNvSpPr>
              <a:spLocks noChangeAspect="1" noChangeArrowheads="1"/>
            </p:cNvSpPr>
            <p:nvPr/>
          </p:nvSpPr>
          <p:spPr bwMode="auto">
            <a:xfrm rot="10800000" flipH="1" flipV="1">
              <a:off x="1513" y="2017"/>
              <a:ext cx="412" cy="41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0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FFFFFF"/>
            </a:solidFill>
            <a:ln w="28575">
              <a:solidFill>
                <a:srgbClr val="A50021"/>
              </a:solidFill>
              <a:miter lim="800000"/>
              <a:headEnd/>
              <a:tailEnd/>
            </a:ln>
          </p:spPr>
          <p:txBody>
            <a:bodyPr>
              <a:prstTxWarp prst="textNoShape">
                <a:avLst/>
              </a:prstTxWarp>
            </a:bodyPr>
            <a:lstStyle/>
            <a:p>
              <a:endParaRPr lang="en-US"/>
            </a:p>
          </p:txBody>
        </p:sp>
        <p:grpSp>
          <p:nvGrpSpPr>
            <p:cNvPr id="18" name="Group 76"/>
            <p:cNvGrpSpPr>
              <a:grpSpLocks/>
            </p:cNvGrpSpPr>
            <p:nvPr/>
          </p:nvGrpSpPr>
          <p:grpSpPr bwMode="auto">
            <a:xfrm>
              <a:off x="1667" y="2017"/>
              <a:ext cx="258" cy="206"/>
              <a:chOff x="1667" y="1633"/>
              <a:chExt cx="258" cy="206"/>
            </a:xfrm>
          </p:grpSpPr>
          <p:sp>
            <p:nvSpPr>
              <p:cNvPr id="92249" name="AutoShape 77"/>
              <p:cNvSpPr>
                <a:spLocks noChangeAspect="1" noChangeArrowheads="1"/>
              </p:cNvSpPr>
              <p:nvPr/>
            </p:nvSpPr>
            <p:spPr bwMode="auto">
              <a:xfrm>
                <a:off x="1667" y="1633"/>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92250" name="AutoShape 78"/>
              <p:cNvSpPr>
                <a:spLocks noChangeAspect="1" noChangeArrowheads="1"/>
              </p:cNvSpPr>
              <p:nvPr/>
            </p:nvSpPr>
            <p:spPr bwMode="auto">
              <a:xfrm>
                <a:off x="1822" y="1736"/>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sp>
          <p:nvSpPr>
            <p:cNvPr id="92219" name="AutoShape 79"/>
            <p:cNvSpPr>
              <a:spLocks noChangeAspect="1" noChangeArrowheads="1"/>
            </p:cNvSpPr>
            <p:nvPr/>
          </p:nvSpPr>
          <p:spPr bwMode="auto">
            <a:xfrm rot="5400000">
              <a:off x="3561" y="1695"/>
              <a:ext cx="103" cy="103"/>
            </a:xfrm>
            <a:prstGeom prst="flowChartOnlineStorage">
              <a:avLst/>
            </a:prstGeom>
            <a:solidFill>
              <a:schemeClr val="accent1"/>
            </a:solidFill>
            <a:ln w="9525">
              <a:solidFill>
                <a:srgbClr val="000000"/>
              </a:solidFill>
              <a:miter lim="800000"/>
              <a:headEnd/>
              <a:tailEnd/>
            </a:ln>
          </p:spPr>
          <p:txBody>
            <a:bodyPr>
              <a:prstTxWarp prst="textNoShape">
                <a:avLst/>
              </a:prstTxWarp>
            </a:bodyPr>
            <a:lstStyle/>
            <a:p>
              <a:endParaRPr lang="en-US"/>
            </a:p>
          </p:txBody>
        </p:sp>
        <p:grpSp>
          <p:nvGrpSpPr>
            <p:cNvPr id="19" name="Group 80"/>
            <p:cNvGrpSpPr>
              <a:grpSpLocks/>
            </p:cNvGrpSpPr>
            <p:nvPr/>
          </p:nvGrpSpPr>
          <p:grpSpPr bwMode="auto">
            <a:xfrm>
              <a:off x="2548" y="2093"/>
              <a:ext cx="476" cy="206"/>
              <a:chOff x="2548" y="1709"/>
              <a:chExt cx="476" cy="206"/>
            </a:xfrm>
          </p:grpSpPr>
          <p:sp>
            <p:nvSpPr>
              <p:cNvPr id="92244" name="Text Box 81"/>
              <p:cNvSpPr txBox="1">
                <a:spLocks noChangeAspect="1" noChangeArrowheads="1"/>
              </p:cNvSpPr>
              <p:nvPr/>
            </p:nvSpPr>
            <p:spPr bwMode="auto">
              <a:xfrm>
                <a:off x="2646" y="1736"/>
                <a:ext cx="172" cy="109"/>
              </a:xfrm>
              <a:prstGeom prst="rect">
                <a:avLst/>
              </a:prstGeom>
              <a:noFill/>
              <a:ln w="9525">
                <a:noFill/>
                <a:miter lim="800000"/>
                <a:headEnd/>
                <a:tailEnd/>
              </a:ln>
            </p:spPr>
            <p:txBody>
              <a:bodyPr lIns="0" tIns="0" rIns="0" bIns="0">
                <a:prstTxWarp prst="textNoShape">
                  <a:avLst/>
                </a:prstTxWarp>
              </a:bodyPr>
              <a:lstStyle/>
              <a:p>
                <a:pPr algn="ctr" eaLnBrk="1" hangingPunct="1"/>
                <a:r>
                  <a:rPr lang="en-US" sz="1400" b="1">
                    <a:solidFill>
                      <a:srgbClr val="000099"/>
                    </a:solidFill>
                    <a:latin typeface="Helvetica" charset="0"/>
                  </a:rPr>
                  <a:t>C E</a:t>
                </a:r>
              </a:p>
            </p:txBody>
          </p:sp>
          <p:sp>
            <p:nvSpPr>
              <p:cNvPr id="92245" name="Text Box 82"/>
              <p:cNvSpPr txBox="1">
                <a:spLocks noChangeAspect="1" noChangeArrowheads="1"/>
              </p:cNvSpPr>
              <p:nvPr/>
            </p:nvSpPr>
            <p:spPr bwMode="auto">
              <a:xfrm>
                <a:off x="2852" y="1736"/>
                <a:ext cx="172" cy="109"/>
              </a:xfrm>
              <a:prstGeom prst="rect">
                <a:avLst/>
              </a:prstGeom>
              <a:solidFill>
                <a:srgbClr val="FFFFFF"/>
              </a:solidFill>
              <a:ln w="9525">
                <a:noFill/>
                <a:miter lim="800000"/>
                <a:headEnd/>
                <a:tailEnd/>
              </a:ln>
            </p:spPr>
            <p:txBody>
              <a:bodyPr lIns="0" tIns="0" rIns="0" bIns="0">
                <a:prstTxWarp prst="textNoShape">
                  <a:avLst/>
                </a:prstTxWarp>
              </a:bodyPr>
              <a:lstStyle/>
              <a:p>
                <a:pPr algn="ctr" eaLnBrk="1" hangingPunct="1"/>
                <a:r>
                  <a:rPr lang="en-US" sz="1400" b="1">
                    <a:solidFill>
                      <a:srgbClr val="000099"/>
                    </a:solidFill>
                    <a:latin typeface="Helvetica" charset="0"/>
                  </a:rPr>
                  <a:t>C E</a:t>
                </a:r>
              </a:p>
            </p:txBody>
          </p:sp>
          <p:sp>
            <p:nvSpPr>
              <p:cNvPr id="92246" name="AutoShape 83"/>
              <p:cNvSpPr>
                <a:spLocks noChangeAspect="1" noChangeArrowheads="1"/>
              </p:cNvSpPr>
              <p:nvPr/>
            </p:nvSpPr>
            <p:spPr bwMode="auto">
              <a:xfrm>
                <a:off x="2857" y="1812"/>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92247" name="AutoShape 84"/>
              <p:cNvSpPr>
                <a:spLocks noChangeAspect="1" noChangeArrowheads="1"/>
              </p:cNvSpPr>
              <p:nvPr/>
            </p:nvSpPr>
            <p:spPr bwMode="auto">
              <a:xfrm>
                <a:off x="2651" y="1812"/>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92248" name="AutoShape 85"/>
              <p:cNvSpPr>
                <a:spLocks noChangeAspect="1" noChangeArrowheads="1"/>
              </p:cNvSpPr>
              <p:nvPr/>
            </p:nvSpPr>
            <p:spPr bwMode="auto">
              <a:xfrm>
                <a:off x="2548" y="1709"/>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grpSp>
        <p:grpSp>
          <p:nvGrpSpPr>
            <p:cNvPr id="20" name="Group 86"/>
            <p:cNvGrpSpPr>
              <a:grpSpLocks/>
            </p:cNvGrpSpPr>
            <p:nvPr/>
          </p:nvGrpSpPr>
          <p:grpSpPr bwMode="auto">
            <a:xfrm>
              <a:off x="2389" y="2017"/>
              <a:ext cx="309" cy="109"/>
              <a:chOff x="2389" y="1633"/>
              <a:chExt cx="309" cy="109"/>
            </a:xfrm>
          </p:grpSpPr>
          <p:sp>
            <p:nvSpPr>
              <p:cNvPr id="92242" name="Text Box 87"/>
              <p:cNvSpPr txBox="1">
                <a:spLocks noChangeAspect="1" noChangeArrowheads="1"/>
              </p:cNvSpPr>
              <p:nvPr/>
            </p:nvSpPr>
            <p:spPr bwMode="auto">
              <a:xfrm>
                <a:off x="2526" y="1633"/>
                <a:ext cx="172" cy="109"/>
              </a:xfrm>
              <a:prstGeom prst="rect">
                <a:avLst/>
              </a:prstGeom>
              <a:noFill/>
              <a:ln w="9525">
                <a:noFill/>
                <a:miter lim="800000"/>
                <a:headEnd/>
                <a:tailEnd/>
              </a:ln>
            </p:spPr>
            <p:txBody>
              <a:bodyPr lIns="0" tIns="0" rIns="0" bIns="0">
                <a:prstTxWarp prst="textNoShape">
                  <a:avLst/>
                </a:prstTxWarp>
              </a:bodyPr>
              <a:lstStyle/>
              <a:p>
                <a:pPr algn="ctr" eaLnBrk="1" hangingPunct="1"/>
                <a:r>
                  <a:rPr lang="en-US" sz="1400" b="1">
                    <a:solidFill>
                      <a:srgbClr val="000099"/>
                    </a:solidFill>
                    <a:latin typeface="Helvetica" charset="0"/>
                  </a:rPr>
                  <a:t>C E</a:t>
                </a:r>
              </a:p>
            </p:txBody>
          </p:sp>
          <p:sp>
            <p:nvSpPr>
              <p:cNvPr id="92243" name="AutoShape 88"/>
              <p:cNvSpPr>
                <a:spLocks noChangeAspect="1" noChangeArrowheads="1"/>
              </p:cNvSpPr>
              <p:nvPr/>
            </p:nvSpPr>
            <p:spPr bwMode="auto">
              <a:xfrm>
                <a:off x="2389" y="1633"/>
                <a:ext cx="103" cy="103"/>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grpSp>
        <p:sp>
          <p:nvSpPr>
            <p:cNvPr id="92222" name="AutoShape 89"/>
            <p:cNvSpPr>
              <a:spLocks noChangeAspect="1" noChangeArrowheads="1"/>
            </p:cNvSpPr>
            <p:nvPr/>
          </p:nvSpPr>
          <p:spPr bwMode="auto">
            <a:xfrm>
              <a:off x="2928" y="2016"/>
              <a:ext cx="103" cy="103"/>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2223" name="AutoShape 90"/>
            <p:cNvSpPr>
              <a:spLocks noChangeAspect="1" noChangeArrowheads="1"/>
            </p:cNvSpPr>
            <p:nvPr/>
          </p:nvSpPr>
          <p:spPr bwMode="auto">
            <a:xfrm>
              <a:off x="2784" y="2016"/>
              <a:ext cx="103" cy="103"/>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grpSp>
          <p:nvGrpSpPr>
            <p:cNvPr id="21" name="Group 91"/>
            <p:cNvGrpSpPr>
              <a:grpSpLocks/>
            </p:cNvGrpSpPr>
            <p:nvPr/>
          </p:nvGrpSpPr>
          <p:grpSpPr bwMode="auto">
            <a:xfrm>
              <a:off x="2208" y="864"/>
              <a:ext cx="1056" cy="960"/>
              <a:chOff x="2208" y="480"/>
              <a:chExt cx="1056" cy="960"/>
            </a:xfrm>
          </p:grpSpPr>
          <p:sp>
            <p:nvSpPr>
              <p:cNvPr id="92240" name="Text Box 92"/>
              <p:cNvSpPr txBox="1">
                <a:spLocks noChangeArrowheads="1"/>
              </p:cNvSpPr>
              <p:nvPr/>
            </p:nvSpPr>
            <p:spPr bwMode="auto">
              <a:xfrm>
                <a:off x="2208" y="480"/>
                <a:ext cx="1056" cy="231"/>
              </a:xfrm>
              <a:prstGeom prst="rect">
                <a:avLst/>
              </a:prstGeom>
              <a:noFill/>
              <a:ln w="9525">
                <a:noFill/>
                <a:miter lim="800000"/>
                <a:headEnd/>
                <a:tailEnd/>
              </a:ln>
            </p:spPr>
            <p:txBody>
              <a:bodyPr>
                <a:prstTxWarp prst="textNoShape">
                  <a:avLst/>
                </a:prstTxWarp>
                <a:spAutoFit/>
              </a:bodyPr>
              <a:lstStyle/>
              <a:p>
                <a:pPr algn="ctr" eaLnBrk="1" hangingPunct="1">
                  <a:spcBef>
                    <a:spcPct val="50000"/>
                  </a:spcBef>
                </a:pPr>
                <a:endParaRPr lang="en-US" sz="1800" b="1">
                  <a:solidFill>
                    <a:srgbClr val="003399"/>
                  </a:solidFill>
                  <a:latin typeface="Helvetica" charset="0"/>
                </a:endParaRPr>
              </a:p>
            </p:txBody>
          </p:sp>
          <p:sp>
            <p:nvSpPr>
              <p:cNvPr id="92241" name="AutoShape 93"/>
              <p:cNvSpPr>
                <a:spLocks/>
              </p:cNvSpPr>
              <p:nvPr/>
            </p:nvSpPr>
            <p:spPr bwMode="auto">
              <a:xfrm rot="-5400000">
                <a:off x="2664" y="984"/>
                <a:ext cx="144" cy="768"/>
              </a:xfrm>
              <a:prstGeom prst="rightBrace">
                <a:avLst>
                  <a:gd name="adj1" fmla="val 44444"/>
                  <a:gd name="adj2" fmla="val 50000"/>
                </a:avLst>
              </a:prstGeom>
              <a:noFill/>
              <a:ln w="38100">
                <a:solidFill>
                  <a:srgbClr val="006600"/>
                </a:solidFill>
                <a:round/>
                <a:headEnd/>
                <a:tailEnd/>
              </a:ln>
            </p:spPr>
            <p:txBody>
              <a:bodyPr wrap="none" anchor="ctr">
                <a:prstTxWarp prst="textNoShape">
                  <a:avLst/>
                </a:prstTxWarp>
              </a:bodyPr>
              <a:lstStyle/>
              <a:p>
                <a:endParaRPr lang="en-US"/>
              </a:p>
            </p:txBody>
          </p:sp>
        </p:grpSp>
        <p:sp>
          <p:nvSpPr>
            <p:cNvPr id="92225" name="Text Box 116"/>
            <p:cNvSpPr txBox="1">
              <a:spLocks noChangeArrowheads="1"/>
            </p:cNvSpPr>
            <p:nvPr/>
          </p:nvSpPr>
          <p:spPr bwMode="auto">
            <a:xfrm>
              <a:off x="2736" y="2390"/>
              <a:ext cx="58" cy="288"/>
            </a:xfrm>
            <a:prstGeom prst="rect">
              <a:avLst/>
            </a:prstGeom>
            <a:noFill/>
            <a:ln w="9525">
              <a:noFill/>
              <a:miter lim="800000"/>
              <a:headEnd/>
              <a:tailEnd/>
            </a:ln>
          </p:spPr>
          <p:txBody>
            <a:bodyPr>
              <a:prstTxWarp prst="textNoShape">
                <a:avLst/>
              </a:prstTxWarp>
              <a:spAutoFit/>
            </a:bodyPr>
            <a:lstStyle/>
            <a:p>
              <a:endParaRPr lang="en-US"/>
            </a:p>
          </p:txBody>
        </p:sp>
        <p:sp>
          <p:nvSpPr>
            <p:cNvPr id="92226" name="Text Box 117"/>
            <p:cNvSpPr txBox="1">
              <a:spLocks noChangeArrowheads="1"/>
            </p:cNvSpPr>
            <p:nvPr/>
          </p:nvSpPr>
          <p:spPr bwMode="auto">
            <a:xfrm>
              <a:off x="1056" y="814"/>
              <a:ext cx="187" cy="212"/>
            </a:xfrm>
            <a:prstGeom prst="rect">
              <a:avLst/>
            </a:prstGeom>
            <a:noFill/>
            <a:ln w="9525">
              <a:noFill/>
              <a:miter lim="800000"/>
              <a:headEnd/>
              <a:tailEnd/>
            </a:ln>
          </p:spPr>
          <p:txBody>
            <a:bodyPr wrap="none">
              <a:prstTxWarp prst="textNoShape">
                <a:avLst/>
              </a:prstTxWarp>
              <a:spAutoFit/>
            </a:bodyPr>
            <a:lstStyle/>
            <a:p>
              <a:r>
                <a:rPr lang="en-US" sz="1600" b="1">
                  <a:latin typeface="Helvetica" charset="0"/>
                </a:rPr>
                <a:t>1</a:t>
              </a:r>
            </a:p>
          </p:txBody>
        </p:sp>
        <p:sp>
          <p:nvSpPr>
            <p:cNvPr id="92227" name="Text Box 118"/>
            <p:cNvSpPr txBox="1">
              <a:spLocks noChangeArrowheads="1"/>
            </p:cNvSpPr>
            <p:nvPr/>
          </p:nvSpPr>
          <p:spPr bwMode="auto">
            <a:xfrm>
              <a:off x="1301" y="814"/>
              <a:ext cx="187" cy="212"/>
            </a:xfrm>
            <a:prstGeom prst="rect">
              <a:avLst/>
            </a:prstGeom>
            <a:noFill/>
            <a:ln w="9525">
              <a:noFill/>
              <a:miter lim="800000"/>
              <a:headEnd/>
              <a:tailEnd/>
            </a:ln>
          </p:spPr>
          <p:txBody>
            <a:bodyPr wrap="none">
              <a:prstTxWarp prst="textNoShape">
                <a:avLst/>
              </a:prstTxWarp>
              <a:spAutoFit/>
            </a:bodyPr>
            <a:lstStyle/>
            <a:p>
              <a:r>
                <a:rPr lang="en-US" sz="1600" b="1">
                  <a:latin typeface="Helvetica" charset="0"/>
                </a:rPr>
                <a:t>2</a:t>
              </a:r>
            </a:p>
          </p:txBody>
        </p:sp>
        <p:sp>
          <p:nvSpPr>
            <p:cNvPr id="92228" name="Rectangle 119"/>
            <p:cNvSpPr>
              <a:spLocks noChangeArrowheads="1"/>
            </p:cNvSpPr>
            <p:nvPr/>
          </p:nvSpPr>
          <p:spPr bwMode="auto">
            <a:xfrm>
              <a:off x="2657" y="1344"/>
              <a:ext cx="187" cy="212"/>
            </a:xfrm>
            <a:prstGeom prst="rect">
              <a:avLst/>
            </a:prstGeom>
            <a:noFill/>
            <a:ln w="9525">
              <a:noFill/>
              <a:miter lim="800000"/>
              <a:headEnd/>
              <a:tailEnd/>
            </a:ln>
          </p:spPr>
          <p:txBody>
            <a:bodyPr wrap="none">
              <a:prstTxWarp prst="textNoShape">
                <a:avLst/>
              </a:prstTxWarp>
              <a:spAutoFit/>
            </a:bodyPr>
            <a:lstStyle/>
            <a:p>
              <a:r>
                <a:rPr lang="en-US" sz="1600" b="1">
                  <a:latin typeface="Helvetica" charset="0"/>
                </a:rPr>
                <a:t>3</a:t>
              </a:r>
            </a:p>
          </p:txBody>
        </p:sp>
        <p:sp>
          <p:nvSpPr>
            <p:cNvPr id="92229" name="AutoShape 120"/>
            <p:cNvSpPr>
              <a:spLocks/>
            </p:cNvSpPr>
            <p:nvPr/>
          </p:nvSpPr>
          <p:spPr bwMode="auto">
            <a:xfrm rot="-5400000">
              <a:off x="4076" y="580"/>
              <a:ext cx="144" cy="999"/>
            </a:xfrm>
            <a:prstGeom prst="rightBrace">
              <a:avLst>
                <a:gd name="adj1" fmla="val 57812"/>
                <a:gd name="adj2" fmla="val 50000"/>
              </a:avLst>
            </a:prstGeom>
            <a:noFill/>
            <a:ln w="38100">
              <a:solidFill>
                <a:srgbClr val="006600"/>
              </a:solidFill>
              <a:round/>
              <a:headEnd/>
              <a:tailEnd/>
            </a:ln>
          </p:spPr>
          <p:txBody>
            <a:bodyPr wrap="none" anchor="ctr">
              <a:prstTxWarp prst="textNoShape">
                <a:avLst/>
              </a:prstTxWarp>
            </a:bodyPr>
            <a:lstStyle/>
            <a:p>
              <a:endParaRPr lang="en-US"/>
            </a:p>
          </p:txBody>
        </p:sp>
        <p:sp>
          <p:nvSpPr>
            <p:cNvPr id="92230" name="Text Box 121"/>
            <p:cNvSpPr txBox="1">
              <a:spLocks noChangeArrowheads="1"/>
            </p:cNvSpPr>
            <p:nvPr/>
          </p:nvSpPr>
          <p:spPr bwMode="auto">
            <a:xfrm>
              <a:off x="3982" y="702"/>
              <a:ext cx="196" cy="461"/>
            </a:xfrm>
            <a:prstGeom prst="rect">
              <a:avLst/>
            </a:prstGeom>
            <a:noFill/>
            <a:ln w="9525">
              <a:noFill/>
              <a:miter lim="800000"/>
              <a:headEnd/>
              <a:tailEnd/>
            </a:ln>
          </p:spPr>
          <p:txBody>
            <a:bodyPr wrap="none">
              <a:prstTxWarp prst="textNoShape">
                <a:avLst/>
              </a:prstTxWarp>
              <a:spAutoFit/>
            </a:bodyPr>
            <a:lstStyle/>
            <a:p>
              <a:pPr algn="ctr" eaLnBrk="1" hangingPunct="1">
                <a:spcBef>
                  <a:spcPct val="50000"/>
                </a:spcBef>
              </a:pPr>
              <a:r>
                <a:rPr lang="en-US" sz="1800" b="1">
                  <a:latin typeface="Helvetica" charset="0"/>
                </a:rPr>
                <a:t>4</a:t>
              </a:r>
              <a:endParaRPr lang="en-US" sz="1800" b="1">
                <a:solidFill>
                  <a:srgbClr val="003399"/>
                </a:solidFill>
                <a:latin typeface="Helvetica" charset="0"/>
              </a:endParaRPr>
            </a:p>
            <a:p>
              <a:pPr algn="ctr"/>
              <a:endParaRPr lang="en-US"/>
            </a:p>
          </p:txBody>
        </p:sp>
        <p:sp>
          <p:nvSpPr>
            <p:cNvPr id="92231" name="AutoShape 122"/>
            <p:cNvSpPr>
              <a:spLocks noChangeAspect="1" noChangeArrowheads="1"/>
            </p:cNvSpPr>
            <p:nvPr/>
          </p:nvSpPr>
          <p:spPr bwMode="auto">
            <a:xfrm>
              <a:off x="192" y="3456"/>
              <a:ext cx="103" cy="103"/>
            </a:xfrm>
            <a:prstGeom prst="flowChartConnector">
              <a:avLst/>
            </a:prstGeom>
            <a:solidFill>
              <a:srgbClr val="FFC1C1"/>
            </a:solidFill>
            <a:ln w="9525">
              <a:solidFill>
                <a:srgbClr val="000000"/>
              </a:solidFill>
              <a:round/>
              <a:headEnd/>
              <a:tailEnd/>
            </a:ln>
          </p:spPr>
          <p:txBody>
            <a:bodyPr>
              <a:prstTxWarp prst="textNoShape">
                <a:avLst/>
              </a:prstTxWarp>
            </a:bodyPr>
            <a:lstStyle/>
            <a:p>
              <a:pPr algn="ctr" eaLnBrk="1" hangingPunct="1"/>
              <a:endParaRPr lang="en-US" sz="1400" b="1">
                <a:solidFill>
                  <a:srgbClr val="000099"/>
                </a:solidFill>
                <a:latin typeface="Helvetica" charset="0"/>
              </a:endParaRPr>
            </a:p>
          </p:txBody>
        </p:sp>
        <p:sp>
          <p:nvSpPr>
            <p:cNvPr id="92232" name="Rectangle 123"/>
            <p:cNvSpPr>
              <a:spLocks noChangeArrowheads="1"/>
            </p:cNvSpPr>
            <p:nvPr/>
          </p:nvSpPr>
          <p:spPr bwMode="auto">
            <a:xfrm>
              <a:off x="459" y="3408"/>
              <a:ext cx="1317"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chylomicron remnants</a:t>
              </a:r>
            </a:p>
          </p:txBody>
        </p:sp>
        <p:sp>
          <p:nvSpPr>
            <p:cNvPr id="92233" name="AutoShape 124"/>
            <p:cNvSpPr>
              <a:spLocks noChangeAspect="1" noChangeArrowheads="1"/>
            </p:cNvSpPr>
            <p:nvPr/>
          </p:nvSpPr>
          <p:spPr bwMode="auto">
            <a:xfrm>
              <a:off x="192" y="3161"/>
              <a:ext cx="103" cy="10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46 w 21600"/>
                <a:gd name="T25" fmla="*/ 3146 h 21600"/>
                <a:gd name="T26" fmla="*/ 18454 w 21600"/>
                <a:gd name="T27" fmla="*/ 18454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solidFill>
              <a:srgbClr val="FFFF00"/>
            </a:solidFill>
            <a:ln w="9525">
              <a:solidFill>
                <a:srgbClr val="000000"/>
              </a:solidFill>
              <a:round/>
              <a:headEnd/>
              <a:tailEnd/>
            </a:ln>
          </p:spPr>
          <p:txBody>
            <a:bodyPr>
              <a:prstTxWarp prst="textNoShape">
                <a:avLst/>
              </a:prstTxWarp>
            </a:bodyPr>
            <a:lstStyle/>
            <a:p>
              <a:endParaRPr lang="en-US"/>
            </a:p>
          </p:txBody>
        </p:sp>
        <p:sp>
          <p:nvSpPr>
            <p:cNvPr id="92234" name="Rectangle 125"/>
            <p:cNvSpPr>
              <a:spLocks noChangeArrowheads="1"/>
            </p:cNvSpPr>
            <p:nvPr/>
          </p:nvSpPr>
          <p:spPr bwMode="auto">
            <a:xfrm>
              <a:off x="463" y="3168"/>
              <a:ext cx="1236"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nascent chylomicron</a:t>
              </a:r>
            </a:p>
          </p:txBody>
        </p:sp>
        <p:sp>
          <p:nvSpPr>
            <p:cNvPr id="92235" name="AutoShape 126"/>
            <p:cNvSpPr>
              <a:spLocks noChangeAspect="1" noChangeArrowheads="1"/>
            </p:cNvSpPr>
            <p:nvPr/>
          </p:nvSpPr>
          <p:spPr bwMode="auto">
            <a:xfrm>
              <a:off x="192" y="3682"/>
              <a:ext cx="103" cy="103"/>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2236" name="Rectangle 127"/>
            <p:cNvSpPr>
              <a:spLocks noChangeArrowheads="1"/>
            </p:cNvSpPr>
            <p:nvPr/>
          </p:nvSpPr>
          <p:spPr bwMode="auto">
            <a:xfrm>
              <a:off x="470" y="3648"/>
              <a:ext cx="346"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HDL</a:t>
              </a:r>
            </a:p>
          </p:txBody>
        </p:sp>
        <p:sp>
          <p:nvSpPr>
            <p:cNvPr id="92237" name="AutoShape 128"/>
            <p:cNvSpPr>
              <a:spLocks noChangeAspect="1" noChangeArrowheads="1"/>
            </p:cNvSpPr>
            <p:nvPr/>
          </p:nvSpPr>
          <p:spPr bwMode="auto">
            <a:xfrm>
              <a:off x="192" y="3936"/>
              <a:ext cx="87" cy="88"/>
            </a:xfrm>
            <a:prstGeom prst="plus">
              <a:avLst>
                <a:gd name="adj" fmla="val 25000"/>
              </a:avLst>
            </a:prstGeom>
            <a:solidFill>
              <a:srgbClr val="CC0099"/>
            </a:solidFill>
            <a:ln w="9525">
              <a:solidFill>
                <a:srgbClr val="000000"/>
              </a:solidFill>
              <a:miter lim="800000"/>
              <a:headEnd/>
              <a:tailEnd/>
            </a:ln>
          </p:spPr>
          <p:txBody>
            <a:bodyPr>
              <a:prstTxWarp prst="textNoShape">
                <a:avLst/>
              </a:prstTxWarp>
            </a:bodyPr>
            <a:lstStyle/>
            <a:p>
              <a:endParaRPr lang="en-US"/>
            </a:p>
          </p:txBody>
        </p:sp>
        <p:sp>
          <p:nvSpPr>
            <p:cNvPr id="92238" name="Text Box 129"/>
            <p:cNvSpPr txBox="1">
              <a:spLocks noChangeArrowheads="1"/>
            </p:cNvSpPr>
            <p:nvPr/>
          </p:nvSpPr>
          <p:spPr bwMode="auto">
            <a:xfrm>
              <a:off x="486" y="3888"/>
              <a:ext cx="714"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cholesterol</a:t>
              </a:r>
            </a:p>
          </p:txBody>
        </p:sp>
        <p:sp>
          <p:nvSpPr>
            <p:cNvPr id="92239" name="Line 130"/>
            <p:cNvSpPr>
              <a:spLocks noChangeAspect="1" noChangeShapeType="1"/>
            </p:cNvSpPr>
            <p:nvPr/>
          </p:nvSpPr>
          <p:spPr bwMode="auto">
            <a:xfrm rot="716032" flipH="1">
              <a:off x="1065" y="1057"/>
              <a:ext cx="0" cy="720"/>
            </a:xfrm>
            <a:prstGeom prst="line">
              <a:avLst/>
            </a:prstGeom>
            <a:noFill/>
            <a:ln w="38100">
              <a:solidFill>
                <a:srgbClr val="006600"/>
              </a:solidFill>
              <a:round/>
              <a:headEnd/>
              <a:tailEnd type="triangle" w="med" len="med"/>
            </a:ln>
          </p:spPr>
          <p:txBody>
            <a:bodyPr>
              <a:prstTxWarp prst="textNoShape">
                <a:avLst/>
              </a:prstTxWarp>
            </a:bodyPr>
            <a:lstStyle/>
            <a:p>
              <a:endParaRPr lang="en-US"/>
            </a:p>
          </p:txBody>
        </p:sp>
      </p:grpSp>
      <p:grpSp>
        <p:nvGrpSpPr>
          <p:cNvPr id="22" name="Group 134"/>
          <p:cNvGrpSpPr>
            <a:grpSpLocks/>
          </p:cNvGrpSpPr>
          <p:nvPr/>
        </p:nvGrpSpPr>
        <p:grpSpPr bwMode="auto">
          <a:xfrm>
            <a:off x="3276600" y="4238625"/>
            <a:ext cx="4875213" cy="2314575"/>
            <a:chOff x="2064" y="2670"/>
            <a:chExt cx="3071" cy="1458"/>
          </a:xfrm>
        </p:grpSpPr>
        <p:grpSp>
          <p:nvGrpSpPr>
            <p:cNvPr id="23" name="Group 42"/>
            <p:cNvGrpSpPr>
              <a:grpSpLocks/>
            </p:cNvGrpSpPr>
            <p:nvPr/>
          </p:nvGrpSpPr>
          <p:grpSpPr bwMode="auto">
            <a:xfrm>
              <a:off x="4656" y="2832"/>
              <a:ext cx="413" cy="103"/>
              <a:chOff x="4647" y="3689"/>
              <a:chExt cx="413" cy="103"/>
            </a:xfrm>
          </p:grpSpPr>
          <p:sp>
            <p:nvSpPr>
              <p:cNvPr id="92187" name="AutoShape 43"/>
              <p:cNvSpPr>
                <a:spLocks noChangeAspect="1" noChangeArrowheads="1"/>
              </p:cNvSpPr>
              <p:nvPr/>
            </p:nvSpPr>
            <p:spPr bwMode="auto">
              <a:xfrm flipV="1">
                <a:off x="4647" y="3689"/>
                <a:ext cx="104" cy="1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59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3333"/>
              </a:solidFill>
              <a:ln w="9525">
                <a:solidFill>
                  <a:srgbClr val="000000"/>
                </a:solidFill>
                <a:miter lim="800000"/>
                <a:headEnd/>
                <a:tailEnd/>
              </a:ln>
            </p:spPr>
            <p:txBody>
              <a:bodyPr>
                <a:prstTxWarp prst="textNoShape">
                  <a:avLst/>
                </a:prstTxWarp>
              </a:bodyPr>
              <a:lstStyle/>
              <a:p>
                <a:endParaRPr lang="en-US"/>
              </a:p>
            </p:txBody>
          </p:sp>
          <p:sp>
            <p:nvSpPr>
              <p:cNvPr id="92188" name="AutoShape 44"/>
              <p:cNvSpPr>
                <a:spLocks noChangeAspect="1" noChangeArrowheads="1"/>
              </p:cNvSpPr>
              <p:nvPr/>
            </p:nvSpPr>
            <p:spPr bwMode="auto">
              <a:xfrm flipV="1">
                <a:off x="4751" y="3689"/>
                <a:ext cx="103" cy="1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59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3333"/>
              </a:solidFill>
              <a:ln w="9525">
                <a:solidFill>
                  <a:srgbClr val="000000"/>
                </a:solidFill>
                <a:miter lim="800000"/>
                <a:headEnd/>
                <a:tailEnd/>
              </a:ln>
            </p:spPr>
            <p:txBody>
              <a:bodyPr>
                <a:prstTxWarp prst="textNoShape">
                  <a:avLst/>
                </a:prstTxWarp>
              </a:bodyPr>
              <a:lstStyle/>
              <a:p>
                <a:endParaRPr lang="en-US"/>
              </a:p>
            </p:txBody>
          </p:sp>
          <p:sp>
            <p:nvSpPr>
              <p:cNvPr id="92189" name="AutoShape 45"/>
              <p:cNvSpPr>
                <a:spLocks noChangeAspect="1" noChangeArrowheads="1"/>
              </p:cNvSpPr>
              <p:nvPr/>
            </p:nvSpPr>
            <p:spPr bwMode="auto">
              <a:xfrm flipV="1">
                <a:off x="4957" y="3689"/>
                <a:ext cx="103" cy="10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759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3333"/>
              </a:solidFill>
              <a:ln w="9525">
                <a:solidFill>
                  <a:srgbClr val="000000"/>
                </a:solidFill>
                <a:miter lim="800000"/>
                <a:headEnd/>
                <a:tailEnd/>
              </a:ln>
            </p:spPr>
            <p:txBody>
              <a:bodyPr>
                <a:prstTxWarp prst="textNoShape">
                  <a:avLst/>
                </a:prstTxWarp>
              </a:bodyPr>
              <a:lstStyle/>
              <a:p>
                <a:endParaRPr lang="en-US"/>
              </a:p>
            </p:txBody>
          </p:sp>
        </p:grpSp>
        <p:grpSp>
          <p:nvGrpSpPr>
            <p:cNvPr id="24" name="Group 133"/>
            <p:cNvGrpSpPr>
              <a:grpSpLocks/>
            </p:cNvGrpSpPr>
            <p:nvPr/>
          </p:nvGrpSpPr>
          <p:grpSpPr bwMode="auto">
            <a:xfrm>
              <a:off x="2064" y="2670"/>
              <a:ext cx="3071" cy="1458"/>
              <a:chOff x="2064" y="2670"/>
              <a:chExt cx="3071" cy="1458"/>
            </a:xfrm>
          </p:grpSpPr>
          <p:grpSp>
            <p:nvGrpSpPr>
              <p:cNvPr id="25" name="Group 34"/>
              <p:cNvGrpSpPr>
                <a:grpSpLocks/>
              </p:cNvGrpSpPr>
              <p:nvPr/>
            </p:nvGrpSpPr>
            <p:grpSpPr bwMode="auto">
              <a:xfrm>
                <a:off x="4647" y="2670"/>
                <a:ext cx="413" cy="242"/>
                <a:chOff x="4647" y="2286"/>
                <a:chExt cx="413" cy="242"/>
              </a:xfrm>
            </p:grpSpPr>
            <p:grpSp>
              <p:nvGrpSpPr>
                <p:cNvPr id="26" name="Group 35"/>
                <p:cNvGrpSpPr>
                  <a:grpSpLocks/>
                </p:cNvGrpSpPr>
                <p:nvPr/>
              </p:nvGrpSpPr>
              <p:grpSpPr bwMode="auto">
                <a:xfrm>
                  <a:off x="4665" y="2286"/>
                  <a:ext cx="390" cy="162"/>
                  <a:chOff x="4665" y="2286"/>
                  <a:chExt cx="390" cy="162"/>
                </a:xfrm>
              </p:grpSpPr>
              <p:sp>
                <p:nvSpPr>
                  <p:cNvPr id="92184" name="Text Box 36"/>
                  <p:cNvSpPr txBox="1">
                    <a:spLocks noChangeAspect="1" noChangeArrowheads="1"/>
                  </p:cNvSpPr>
                  <p:nvPr/>
                </p:nvSpPr>
                <p:spPr bwMode="auto">
                  <a:xfrm>
                    <a:off x="4974" y="2286"/>
                    <a:ext cx="81" cy="162"/>
                  </a:xfrm>
                  <a:prstGeom prst="rect">
                    <a:avLst/>
                  </a:prstGeom>
                  <a:solidFill>
                    <a:srgbClr val="FFFFFF"/>
                  </a:solidFill>
                  <a:ln w="9525">
                    <a:noFill/>
                    <a:miter lim="800000"/>
                    <a:headEnd/>
                    <a:tailEnd/>
                  </a:ln>
                </p:spPr>
                <p:txBody>
                  <a:bodyPr lIns="0" tIns="0" rIns="0" bIns="0">
                    <a:prstTxWarp prst="textNoShape">
                      <a:avLst/>
                    </a:prstTxWarp>
                  </a:bodyPr>
                  <a:lstStyle/>
                  <a:p>
                    <a:pPr algn="ctr" eaLnBrk="1" hangingPunct="1"/>
                    <a:r>
                      <a:rPr lang="en-US" sz="1400" b="1">
                        <a:solidFill>
                          <a:srgbClr val="000099"/>
                        </a:solidFill>
                        <a:latin typeface="Helvetica" charset="0"/>
                      </a:rPr>
                      <a:t>E</a:t>
                    </a:r>
                  </a:p>
                </p:txBody>
              </p:sp>
              <p:sp>
                <p:nvSpPr>
                  <p:cNvPr id="92185" name="Text Box 37"/>
                  <p:cNvSpPr txBox="1">
                    <a:spLocks noChangeAspect="1" noChangeArrowheads="1"/>
                  </p:cNvSpPr>
                  <p:nvPr/>
                </p:nvSpPr>
                <p:spPr bwMode="auto">
                  <a:xfrm>
                    <a:off x="4665" y="2286"/>
                    <a:ext cx="81" cy="162"/>
                  </a:xfrm>
                  <a:prstGeom prst="rect">
                    <a:avLst/>
                  </a:prstGeom>
                  <a:solidFill>
                    <a:srgbClr val="FFFFFF"/>
                  </a:solidFill>
                  <a:ln w="9525">
                    <a:noFill/>
                    <a:miter lim="800000"/>
                    <a:headEnd/>
                    <a:tailEnd/>
                  </a:ln>
                </p:spPr>
                <p:txBody>
                  <a:bodyPr lIns="0" tIns="0" rIns="0" bIns="0">
                    <a:prstTxWarp prst="textNoShape">
                      <a:avLst/>
                    </a:prstTxWarp>
                  </a:bodyPr>
                  <a:lstStyle/>
                  <a:p>
                    <a:pPr algn="ctr" eaLnBrk="1" hangingPunct="1"/>
                    <a:r>
                      <a:rPr lang="en-US" sz="1400" b="1">
                        <a:solidFill>
                          <a:srgbClr val="000099"/>
                        </a:solidFill>
                        <a:latin typeface="Helvetica" charset="0"/>
                      </a:rPr>
                      <a:t>E</a:t>
                    </a:r>
                  </a:p>
                </p:txBody>
              </p:sp>
              <p:sp>
                <p:nvSpPr>
                  <p:cNvPr id="92186" name="Text Box 38"/>
                  <p:cNvSpPr txBox="1">
                    <a:spLocks noChangeAspect="1" noChangeArrowheads="1"/>
                  </p:cNvSpPr>
                  <p:nvPr/>
                </p:nvSpPr>
                <p:spPr bwMode="auto">
                  <a:xfrm>
                    <a:off x="4768" y="2286"/>
                    <a:ext cx="81" cy="162"/>
                  </a:xfrm>
                  <a:prstGeom prst="rect">
                    <a:avLst/>
                  </a:prstGeom>
                  <a:solidFill>
                    <a:srgbClr val="FFFFFF"/>
                  </a:solidFill>
                  <a:ln w="9525">
                    <a:noFill/>
                    <a:miter lim="800000"/>
                    <a:headEnd/>
                    <a:tailEnd/>
                  </a:ln>
                </p:spPr>
                <p:txBody>
                  <a:bodyPr lIns="0" tIns="0" rIns="0" bIns="0">
                    <a:prstTxWarp prst="textNoShape">
                      <a:avLst/>
                    </a:prstTxWarp>
                  </a:bodyPr>
                  <a:lstStyle/>
                  <a:p>
                    <a:pPr algn="ctr" eaLnBrk="1" hangingPunct="1"/>
                    <a:r>
                      <a:rPr lang="en-US" sz="1400" b="1">
                        <a:solidFill>
                          <a:srgbClr val="000099"/>
                        </a:solidFill>
                        <a:latin typeface="Helvetica" charset="0"/>
                      </a:rPr>
                      <a:t>E</a:t>
                    </a:r>
                  </a:p>
                </p:txBody>
              </p:sp>
            </p:grpSp>
            <p:sp>
              <p:nvSpPr>
                <p:cNvPr id="92181" name="AutoShape 39"/>
                <p:cNvSpPr>
                  <a:spLocks noChangeAspect="1" noChangeArrowheads="1"/>
                </p:cNvSpPr>
                <p:nvPr/>
              </p:nvSpPr>
              <p:spPr bwMode="auto">
                <a:xfrm>
                  <a:off x="4647" y="2425"/>
                  <a:ext cx="104" cy="103"/>
                </a:xfrm>
                <a:prstGeom prst="flowChartConnector">
                  <a:avLst/>
                </a:prstGeom>
                <a:solidFill>
                  <a:srgbClr val="FFC1C1"/>
                </a:solidFill>
                <a:ln w="9525">
                  <a:solidFill>
                    <a:srgbClr val="000000"/>
                  </a:solidFill>
                  <a:round/>
                  <a:headEnd/>
                  <a:tailEnd/>
                </a:ln>
              </p:spPr>
              <p:txBody>
                <a:bodyPr>
                  <a:prstTxWarp prst="textNoShape">
                    <a:avLst/>
                  </a:prstTxWarp>
                </a:bodyPr>
                <a:lstStyle/>
                <a:p>
                  <a:endParaRPr lang="en-US"/>
                </a:p>
              </p:txBody>
            </p:sp>
            <p:sp>
              <p:nvSpPr>
                <p:cNvPr id="92182" name="AutoShape 40"/>
                <p:cNvSpPr>
                  <a:spLocks noChangeAspect="1" noChangeArrowheads="1"/>
                </p:cNvSpPr>
                <p:nvPr/>
              </p:nvSpPr>
              <p:spPr bwMode="auto">
                <a:xfrm>
                  <a:off x="4957" y="2425"/>
                  <a:ext cx="103" cy="103"/>
                </a:xfrm>
                <a:prstGeom prst="flowChartConnector">
                  <a:avLst/>
                </a:prstGeom>
                <a:solidFill>
                  <a:srgbClr val="FFC1C1"/>
                </a:solidFill>
                <a:ln w="9525">
                  <a:solidFill>
                    <a:srgbClr val="000000"/>
                  </a:solidFill>
                  <a:round/>
                  <a:headEnd/>
                  <a:tailEnd/>
                </a:ln>
              </p:spPr>
              <p:txBody>
                <a:bodyPr>
                  <a:prstTxWarp prst="textNoShape">
                    <a:avLst/>
                  </a:prstTxWarp>
                </a:bodyPr>
                <a:lstStyle/>
                <a:p>
                  <a:endParaRPr lang="en-US"/>
                </a:p>
              </p:txBody>
            </p:sp>
            <p:sp>
              <p:nvSpPr>
                <p:cNvPr id="92183" name="AutoShape 41"/>
                <p:cNvSpPr>
                  <a:spLocks noChangeAspect="1" noChangeArrowheads="1"/>
                </p:cNvSpPr>
                <p:nvPr/>
              </p:nvSpPr>
              <p:spPr bwMode="auto">
                <a:xfrm>
                  <a:off x="4751" y="2425"/>
                  <a:ext cx="103" cy="103"/>
                </a:xfrm>
                <a:prstGeom prst="flowChartConnector">
                  <a:avLst/>
                </a:prstGeom>
                <a:solidFill>
                  <a:srgbClr val="FFC1C1"/>
                </a:solidFill>
                <a:ln w="9525">
                  <a:solidFill>
                    <a:srgbClr val="000000"/>
                  </a:solidFill>
                  <a:round/>
                  <a:headEnd/>
                  <a:tailEnd/>
                </a:ln>
              </p:spPr>
              <p:txBody>
                <a:bodyPr>
                  <a:prstTxWarp prst="textNoShape">
                    <a:avLst/>
                  </a:prstTxWarp>
                </a:bodyPr>
                <a:lstStyle/>
                <a:p>
                  <a:endParaRPr lang="en-US"/>
                </a:p>
              </p:txBody>
            </p:sp>
          </p:grpSp>
          <p:grpSp>
            <p:nvGrpSpPr>
              <p:cNvPr id="27" name="Group 134"/>
              <p:cNvGrpSpPr>
                <a:grpSpLocks/>
              </p:cNvGrpSpPr>
              <p:nvPr/>
            </p:nvGrpSpPr>
            <p:grpSpPr bwMode="auto">
              <a:xfrm>
                <a:off x="2064" y="2928"/>
                <a:ext cx="3071" cy="1200"/>
                <a:chOff x="2064" y="2928"/>
                <a:chExt cx="3071" cy="1200"/>
              </a:xfrm>
            </p:grpSpPr>
            <p:grpSp>
              <p:nvGrpSpPr>
                <p:cNvPr id="28" name="Group 47"/>
                <p:cNvGrpSpPr>
                  <a:grpSpLocks/>
                </p:cNvGrpSpPr>
                <p:nvPr/>
              </p:nvGrpSpPr>
              <p:grpSpPr bwMode="auto">
                <a:xfrm>
                  <a:off x="4512" y="2928"/>
                  <a:ext cx="623" cy="721"/>
                  <a:chOff x="4506" y="2486"/>
                  <a:chExt cx="618" cy="721"/>
                </a:xfrm>
              </p:grpSpPr>
              <p:sp>
                <p:nvSpPr>
                  <p:cNvPr id="92173" name="AutoShape 48"/>
                  <p:cNvSpPr>
                    <a:spLocks noChangeAspect="1" noChangeArrowheads="1"/>
                  </p:cNvSpPr>
                  <p:nvPr/>
                </p:nvSpPr>
                <p:spPr bwMode="auto">
                  <a:xfrm>
                    <a:off x="4506" y="2898"/>
                    <a:ext cx="103" cy="103"/>
                  </a:xfrm>
                  <a:prstGeom prst="plus">
                    <a:avLst>
                      <a:gd name="adj" fmla="val 25000"/>
                    </a:avLst>
                  </a:prstGeom>
                  <a:solidFill>
                    <a:srgbClr val="CC0099"/>
                  </a:solidFill>
                  <a:ln w="9525">
                    <a:solidFill>
                      <a:srgbClr val="000000"/>
                    </a:solidFill>
                    <a:miter lim="800000"/>
                    <a:headEnd/>
                    <a:tailEnd/>
                  </a:ln>
                </p:spPr>
                <p:txBody>
                  <a:bodyPr>
                    <a:prstTxWarp prst="textNoShape">
                      <a:avLst/>
                    </a:prstTxWarp>
                  </a:bodyPr>
                  <a:lstStyle/>
                  <a:p>
                    <a:endParaRPr lang="en-US"/>
                  </a:p>
                </p:txBody>
              </p:sp>
              <p:sp>
                <p:nvSpPr>
                  <p:cNvPr id="92174" name="AutoShape 49"/>
                  <p:cNvSpPr>
                    <a:spLocks noChangeAspect="1" noChangeArrowheads="1"/>
                  </p:cNvSpPr>
                  <p:nvPr/>
                </p:nvSpPr>
                <p:spPr bwMode="auto">
                  <a:xfrm>
                    <a:off x="4712" y="3104"/>
                    <a:ext cx="103" cy="103"/>
                  </a:xfrm>
                  <a:prstGeom prst="plus">
                    <a:avLst>
                      <a:gd name="adj" fmla="val 25000"/>
                    </a:avLst>
                  </a:prstGeom>
                  <a:solidFill>
                    <a:srgbClr val="CC0099"/>
                  </a:solidFill>
                  <a:ln w="9525">
                    <a:solidFill>
                      <a:srgbClr val="000000"/>
                    </a:solidFill>
                    <a:miter lim="800000"/>
                    <a:headEnd/>
                    <a:tailEnd/>
                  </a:ln>
                </p:spPr>
                <p:txBody>
                  <a:bodyPr>
                    <a:prstTxWarp prst="textNoShape">
                      <a:avLst/>
                    </a:prstTxWarp>
                  </a:bodyPr>
                  <a:lstStyle/>
                  <a:p>
                    <a:endParaRPr lang="en-US"/>
                  </a:p>
                </p:txBody>
              </p:sp>
              <p:sp>
                <p:nvSpPr>
                  <p:cNvPr id="92175" name="AutoShape 50"/>
                  <p:cNvSpPr>
                    <a:spLocks noChangeAspect="1" noChangeArrowheads="1"/>
                  </p:cNvSpPr>
                  <p:nvPr/>
                </p:nvSpPr>
                <p:spPr bwMode="auto">
                  <a:xfrm>
                    <a:off x="4815" y="2898"/>
                    <a:ext cx="103" cy="103"/>
                  </a:xfrm>
                  <a:prstGeom prst="plus">
                    <a:avLst>
                      <a:gd name="adj" fmla="val 25000"/>
                    </a:avLst>
                  </a:prstGeom>
                  <a:solidFill>
                    <a:srgbClr val="CC0099"/>
                  </a:solidFill>
                  <a:ln w="9525">
                    <a:solidFill>
                      <a:srgbClr val="000000"/>
                    </a:solidFill>
                    <a:miter lim="800000"/>
                    <a:headEnd/>
                    <a:tailEnd/>
                  </a:ln>
                </p:spPr>
                <p:txBody>
                  <a:bodyPr>
                    <a:prstTxWarp prst="textNoShape">
                      <a:avLst/>
                    </a:prstTxWarp>
                  </a:bodyPr>
                  <a:lstStyle/>
                  <a:p>
                    <a:endParaRPr lang="en-US"/>
                  </a:p>
                </p:txBody>
              </p:sp>
              <p:sp>
                <p:nvSpPr>
                  <p:cNvPr id="92176" name="AutoShape 51"/>
                  <p:cNvSpPr>
                    <a:spLocks noChangeAspect="1" noChangeArrowheads="1"/>
                  </p:cNvSpPr>
                  <p:nvPr/>
                </p:nvSpPr>
                <p:spPr bwMode="auto">
                  <a:xfrm>
                    <a:off x="5021" y="2898"/>
                    <a:ext cx="103" cy="103"/>
                  </a:xfrm>
                  <a:prstGeom prst="plus">
                    <a:avLst>
                      <a:gd name="adj" fmla="val 25000"/>
                    </a:avLst>
                  </a:prstGeom>
                  <a:solidFill>
                    <a:srgbClr val="CC0099"/>
                  </a:solidFill>
                  <a:ln w="9525">
                    <a:solidFill>
                      <a:srgbClr val="000000"/>
                    </a:solidFill>
                    <a:miter lim="800000"/>
                    <a:headEnd/>
                    <a:tailEnd/>
                  </a:ln>
                </p:spPr>
                <p:txBody>
                  <a:bodyPr>
                    <a:prstTxWarp prst="textNoShape">
                      <a:avLst/>
                    </a:prstTxWarp>
                  </a:bodyPr>
                  <a:lstStyle/>
                  <a:p>
                    <a:endParaRPr lang="en-US"/>
                  </a:p>
                </p:txBody>
              </p:sp>
              <p:sp>
                <p:nvSpPr>
                  <p:cNvPr id="92177" name="Line 52"/>
                  <p:cNvSpPr>
                    <a:spLocks noChangeAspect="1" noChangeShapeType="1"/>
                  </p:cNvSpPr>
                  <p:nvPr/>
                </p:nvSpPr>
                <p:spPr bwMode="auto">
                  <a:xfrm>
                    <a:off x="4609" y="2486"/>
                    <a:ext cx="0" cy="412"/>
                  </a:xfrm>
                  <a:prstGeom prst="line">
                    <a:avLst/>
                  </a:prstGeom>
                  <a:noFill/>
                  <a:ln w="28575">
                    <a:solidFill>
                      <a:srgbClr val="006600"/>
                    </a:solidFill>
                    <a:prstDash val="sysDot"/>
                    <a:round/>
                    <a:headEnd/>
                    <a:tailEnd type="arrow" w="med" len="med"/>
                  </a:ln>
                </p:spPr>
                <p:txBody>
                  <a:bodyPr>
                    <a:prstTxWarp prst="textNoShape">
                      <a:avLst/>
                    </a:prstTxWarp>
                  </a:bodyPr>
                  <a:lstStyle/>
                  <a:p>
                    <a:endParaRPr lang="en-US"/>
                  </a:p>
                </p:txBody>
              </p:sp>
              <p:sp>
                <p:nvSpPr>
                  <p:cNvPr id="92178" name="Line 53"/>
                  <p:cNvSpPr>
                    <a:spLocks noChangeAspect="1" noChangeShapeType="1"/>
                  </p:cNvSpPr>
                  <p:nvPr/>
                </p:nvSpPr>
                <p:spPr bwMode="auto">
                  <a:xfrm>
                    <a:off x="4918" y="2486"/>
                    <a:ext cx="103" cy="412"/>
                  </a:xfrm>
                  <a:prstGeom prst="line">
                    <a:avLst/>
                  </a:prstGeom>
                  <a:noFill/>
                  <a:ln w="28575">
                    <a:solidFill>
                      <a:srgbClr val="006600"/>
                    </a:solidFill>
                    <a:prstDash val="sysDot"/>
                    <a:round/>
                    <a:headEnd/>
                    <a:tailEnd type="arrow" w="med" len="med"/>
                  </a:ln>
                </p:spPr>
                <p:txBody>
                  <a:bodyPr>
                    <a:prstTxWarp prst="textNoShape">
                      <a:avLst/>
                    </a:prstTxWarp>
                  </a:bodyPr>
                  <a:lstStyle/>
                  <a:p>
                    <a:endParaRPr lang="en-US"/>
                  </a:p>
                </p:txBody>
              </p:sp>
              <p:sp>
                <p:nvSpPr>
                  <p:cNvPr id="92179" name="Line 54"/>
                  <p:cNvSpPr>
                    <a:spLocks noChangeAspect="1" noChangeShapeType="1"/>
                  </p:cNvSpPr>
                  <p:nvPr/>
                </p:nvSpPr>
                <p:spPr bwMode="auto">
                  <a:xfrm>
                    <a:off x="4712" y="2486"/>
                    <a:ext cx="103" cy="412"/>
                  </a:xfrm>
                  <a:prstGeom prst="line">
                    <a:avLst/>
                  </a:prstGeom>
                  <a:noFill/>
                  <a:ln w="28575">
                    <a:solidFill>
                      <a:srgbClr val="006600"/>
                    </a:solidFill>
                    <a:prstDash val="sysDot"/>
                    <a:round/>
                    <a:headEnd/>
                    <a:tailEnd type="arrow" w="med" len="med"/>
                  </a:ln>
                </p:spPr>
                <p:txBody>
                  <a:bodyPr>
                    <a:prstTxWarp prst="textNoShape">
                      <a:avLst/>
                    </a:prstTxWarp>
                  </a:bodyPr>
                  <a:lstStyle/>
                  <a:p>
                    <a:endParaRPr lang="en-US"/>
                  </a:p>
                </p:txBody>
              </p:sp>
            </p:grpSp>
            <p:sp>
              <p:nvSpPr>
                <p:cNvPr id="92171" name="Text Box 55"/>
                <p:cNvSpPr txBox="1">
                  <a:spLocks noChangeAspect="1" noChangeArrowheads="1"/>
                </p:cNvSpPr>
                <p:nvPr/>
              </p:nvSpPr>
              <p:spPr bwMode="auto">
                <a:xfrm>
                  <a:off x="2064" y="3478"/>
                  <a:ext cx="2304" cy="650"/>
                </a:xfrm>
                <a:prstGeom prst="rect">
                  <a:avLst/>
                </a:prstGeom>
                <a:noFill/>
                <a:ln w="9525">
                  <a:noFill/>
                  <a:miter lim="800000"/>
                  <a:headEnd/>
                  <a:tailEnd/>
                </a:ln>
              </p:spPr>
              <p:txBody>
                <a:bodyPr lIns="18288" tIns="18288" rIns="18288" bIns="18288">
                  <a:prstTxWarp prst="textNoShape">
                    <a:avLst/>
                  </a:prstTxWarp>
                </a:bodyPr>
                <a:lstStyle/>
                <a:p>
                  <a:pPr marL="3175" indent="-3175" algn="ctr" eaLnBrk="1" hangingPunct="1">
                    <a:buFont typeface="Arial" charset="0"/>
                    <a:buNone/>
                  </a:pPr>
                  <a:r>
                    <a:rPr lang="en-US" sz="1800" b="1">
                      <a:latin typeface="Helvetica" charset="0"/>
                    </a:rPr>
                    <a:t>6) Remnants w/ </a:t>
                  </a:r>
                  <a:r>
                    <a:rPr lang="en-US" sz="1800" b="1">
                      <a:solidFill>
                        <a:srgbClr val="0000FF"/>
                      </a:solidFill>
                      <a:latin typeface="Helvetica" charset="0"/>
                    </a:rPr>
                    <a:t>apoE</a:t>
                  </a:r>
                  <a:r>
                    <a:rPr lang="en-US" sz="1800" b="1">
                      <a:latin typeface="Helvetica" charset="0"/>
                    </a:rPr>
                    <a:t> and </a:t>
                  </a:r>
                  <a:r>
                    <a:rPr lang="en-US" sz="1800" b="1">
                      <a:solidFill>
                        <a:srgbClr val="0000FF"/>
                      </a:solidFill>
                      <a:latin typeface="Helvetica" charset="0"/>
                    </a:rPr>
                    <a:t>apoB48</a:t>
                  </a:r>
                  <a:r>
                    <a:rPr lang="en-US" sz="1800" b="1">
                      <a:latin typeface="Helvetica" charset="0"/>
                    </a:rPr>
                    <a:t>, bind to the apo E receptor on liver cells, resulting in the uptake of remnants</a:t>
                  </a:r>
                  <a:endParaRPr lang="en-US" sz="1800" b="1">
                    <a:solidFill>
                      <a:srgbClr val="000099"/>
                    </a:solidFill>
                    <a:latin typeface="Helvetica" charset="0"/>
                  </a:endParaRPr>
                </a:p>
              </p:txBody>
            </p:sp>
            <p:sp>
              <p:nvSpPr>
                <p:cNvPr id="92172" name="Line 56"/>
                <p:cNvSpPr>
                  <a:spLocks noChangeAspect="1" noChangeShapeType="1"/>
                </p:cNvSpPr>
                <p:nvPr/>
              </p:nvSpPr>
              <p:spPr bwMode="auto">
                <a:xfrm flipV="1">
                  <a:off x="3769" y="2976"/>
                  <a:ext cx="851" cy="456"/>
                </a:xfrm>
                <a:prstGeom prst="line">
                  <a:avLst/>
                </a:prstGeom>
                <a:noFill/>
                <a:ln w="38100">
                  <a:solidFill>
                    <a:srgbClr val="006600"/>
                  </a:solidFill>
                  <a:round/>
                  <a:headEnd/>
                  <a:tailEnd type="triangle" w="med" len="med"/>
                </a:ln>
              </p:spPr>
              <p:txBody>
                <a:bodyPr>
                  <a:prstTxWarp prst="textNoShape">
                    <a:avLst/>
                  </a:prstTxWarp>
                </a:bodyPr>
                <a:lstStyle/>
                <a:p>
                  <a:endParaRPr lang="en-US"/>
                </a:p>
              </p:txBody>
            </p:sp>
          </p:grpSp>
        </p:grpSp>
      </p:grpSp>
      <p:sp>
        <p:nvSpPr>
          <p:cNvPr id="135" name="Slide Number Placeholder 134"/>
          <p:cNvSpPr>
            <a:spLocks noGrp="1"/>
          </p:cNvSpPr>
          <p:nvPr>
            <p:ph type="sldNum" sz="quarter" idx="12"/>
          </p:nvPr>
        </p:nvSpPr>
        <p:spPr/>
        <p:txBody>
          <a:bodyPr/>
          <a:lstStyle/>
          <a:p>
            <a:fld id="{F8128ADE-1789-334C-8D53-6A8066880BAB}" type="slidenum">
              <a:rPr/>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943600" y="609600"/>
            <a:ext cx="3048000" cy="1676400"/>
            <a:chOff x="3744" y="384"/>
            <a:chExt cx="1920" cy="1056"/>
          </a:xfrm>
        </p:grpSpPr>
        <p:sp>
          <p:nvSpPr>
            <p:cNvPr id="94484" name="Oval 3"/>
            <p:cNvSpPr>
              <a:spLocks noChangeAspect="1" noChangeArrowheads="1"/>
            </p:cNvSpPr>
            <p:nvPr/>
          </p:nvSpPr>
          <p:spPr bwMode="auto">
            <a:xfrm>
              <a:off x="4088" y="977"/>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85" name="Oval 4"/>
            <p:cNvSpPr>
              <a:spLocks noChangeAspect="1" noChangeArrowheads="1"/>
            </p:cNvSpPr>
            <p:nvPr/>
          </p:nvSpPr>
          <p:spPr bwMode="auto">
            <a:xfrm>
              <a:off x="4164" y="988"/>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86" name="Oval 5"/>
            <p:cNvSpPr>
              <a:spLocks noChangeAspect="1" noChangeArrowheads="1"/>
            </p:cNvSpPr>
            <p:nvPr/>
          </p:nvSpPr>
          <p:spPr bwMode="auto">
            <a:xfrm>
              <a:off x="4121" y="879"/>
              <a:ext cx="43"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87" name="Oval 6"/>
            <p:cNvSpPr>
              <a:spLocks noChangeAspect="1" noChangeArrowheads="1"/>
            </p:cNvSpPr>
            <p:nvPr/>
          </p:nvSpPr>
          <p:spPr bwMode="auto">
            <a:xfrm>
              <a:off x="4186" y="890"/>
              <a:ext cx="55"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88" name="Oval 7"/>
            <p:cNvSpPr>
              <a:spLocks noChangeAspect="1" noChangeArrowheads="1"/>
            </p:cNvSpPr>
            <p:nvPr/>
          </p:nvSpPr>
          <p:spPr bwMode="auto">
            <a:xfrm>
              <a:off x="4252" y="901"/>
              <a:ext cx="43"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89" name="Oval 8"/>
            <p:cNvSpPr>
              <a:spLocks noChangeAspect="1" noChangeArrowheads="1"/>
            </p:cNvSpPr>
            <p:nvPr/>
          </p:nvSpPr>
          <p:spPr bwMode="auto">
            <a:xfrm>
              <a:off x="4295" y="955"/>
              <a:ext cx="4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90" name="Oval 9"/>
            <p:cNvSpPr>
              <a:spLocks noChangeAspect="1" noChangeArrowheads="1"/>
            </p:cNvSpPr>
            <p:nvPr/>
          </p:nvSpPr>
          <p:spPr bwMode="auto">
            <a:xfrm>
              <a:off x="4252" y="1010"/>
              <a:ext cx="54"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91" name="Oval 10"/>
            <p:cNvSpPr>
              <a:spLocks noChangeAspect="1" noChangeArrowheads="1"/>
            </p:cNvSpPr>
            <p:nvPr/>
          </p:nvSpPr>
          <p:spPr bwMode="auto">
            <a:xfrm>
              <a:off x="4186" y="1031"/>
              <a:ext cx="55"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92" name="Oval 11"/>
            <p:cNvSpPr>
              <a:spLocks noChangeAspect="1" noChangeArrowheads="1"/>
            </p:cNvSpPr>
            <p:nvPr/>
          </p:nvSpPr>
          <p:spPr bwMode="auto">
            <a:xfrm>
              <a:off x="4121" y="1042"/>
              <a:ext cx="5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93" name="Oval 12"/>
            <p:cNvSpPr>
              <a:spLocks noChangeAspect="1" noChangeArrowheads="1"/>
            </p:cNvSpPr>
            <p:nvPr/>
          </p:nvSpPr>
          <p:spPr bwMode="auto">
            <a:xfrm>
              <a:off x="4056" y="1042"/>
              <a:ext cx="43"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94" name="Oval 13"/>
            <p:cNvSpPr>
              <a:spLocks noChangeAspect="1" noChangeArrowheads="1"/>
            </p:cNvSpPr>
            <p:nvPr/>
          </p:nvSpPr>
          <p:spPr bwMode="auto">
            <a:xfrm>
              <a:off x="3990" y="1021"/>
              <a:ext cx="44"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95" name="Oval 14"/>
            <p:cNvSpPr>
              <a:spLocks noChangeAspect="1" noChangeArrowheads="1"/>
            </p:cNvSpPr>
            <p:nvPr/>
          </p:nvSpPr>
          <p:spPr bwMode="auto">
            <a:xfrm>
              <a:off x="3946" y="966"/>
              <a:ext cx="4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96" name="Oval 15"/>
            <p:cNvSpPr>
              <a:spLocks noChangeAspect="1" noChangeArrowheads="1"/>
            </p:cNvSpPr>
            <p:nvPr/>
          </p:nvSpPr>
          <p:spPr bwMode="auto">
            <a:xfrm>
              <a:off x="3990" y="912"/>
              <a:ext cx="44"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97" name="Oval 16"/>
            <p:cNvSpPr>
              <a:spLocks noChangeAspect="1" noChangeArrowheads="1"/>
            </p:cNvSpPr>
            <p:nvPr/>
          </p:nvSpPr>
          <p:spPr bwMode="auto">
            <a:xfrm>
              <a:off x="4056" y="890"/>
              <a:ext cx="43"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98" name="Line 17"/>
            <p:cNvSpPr>
              <a:spLocks noChangeAspect="1" noChangeShapeType="1"/>
            </p:cNvSpPr>
            <p:nvPr/>
          </p:nvSpPr>
          <p:spPr bwMode="auto">
            <a:xfrm>
              <a:off x="4148" y="938"/>
              <a:ext cx="0"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99" name="Line 18"/>
            <p:cNvSpPr>
              <a:spLocks noChangeAspect="1" noChangeShapeType="1"/>
            </p:cNvSpPr>
            <p:nvPr/>
          </p:nvSpPr>
          <p:spPr bwMode="auto">
            <a:xfrm>
              <a:off x="4203" y="949"/>
              <a:ext cx="0"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500" name="Line 19"/>
            <p:cNvSpPr>
              <a:spLocks noChangeAspect="1" noChangeShapeType="1"/>
            </p:cNvSpPr>
            <p:nvPr/>
          </p:nvSpPr>
          <p:spPr bwMode="auto">
            <a:xfrm flipH="1">
              <a:off x="4246" y="960"/>
              <a:ext cx="11"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501" name="Line 20"/>
            <p:cNvSpPr>
              <a:spLocks noChangeAspect="1" noChangeShapeType="1"/>
            </p:cNvSpPr>
            <p:nvPr/>
          </p:nvSpPr>
          <p:spPr bwMode="auto">
            <a:xfrm flipH="1">
              <a:off x="4268" y="982"/>
              <a:ext cx="22"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502" name="Line 21"/>
            <p:cNvSpPr>
              <a:spLocks noChangeAspect="1" noChangeShapeType="1"/>
            </p:cNvSpPr>
            <p:nvPr/>
          </p:nvSpPr>
          <p:spPr bwMode="auto">
            <a:xfrm flipH="1" flipV="1">
              <a:off x="4246" y="993"/>
              <a:ext cx="11"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503" name="Line 22"/>
            <p:cNvSpPr>
              <a:spLocks noChangeAspect="1" noChangeShapeType="1"/>
            </p:cNvSpPr>
            <p:nvPr/>
          </p:nvSpPr>
          <p:spPr bwMode="auto">
            <a:xfrm flipV="1">
              <a:off x="4214" y="1004"/>
              <a:ext cx="0"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504" name="Line 23"/>
            <p:cNvSpPr>
              <a:spLocks noChangeAspect="1" noChangeShapeType="1"/>
            </p:cNvSpPr>
            <p:nvPr/>
          </p:nvSpPr>
          <p:spPr bwMode="auto">
            <a:xfrm flipV="1">
              <a:off x="4148" y="1015"/>
              <a:ext cx="0"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505" name="Line 24"/>
            <p:cNvSpPr>
              <a:spLocks noChangeAspect="1" noChangeShapeType="1"/>
            </p:cNvSpPr>
            <p:nvPr/>
          </p:nvSpPr>
          <p:spPr bwMode="auto">
            <a:xfrm flipV="1">
              <a:off x="4082" y="1015"/>
              <a:ext cx="11"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506" name="Line 25"/>
            <p:cNvSpPr>
              <a:spLocks noChangeAspect="1" noChangeShapeType="1"/>
            </p:cNvSpPr>
            <p:nvPr/>
          </p:nvSpPr>
          <p:spPr bwMode="auto">
            <a:xfrm flipV="1">
              <a:off x="4039" y="1004"/>
              <a:ext cx="11"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507" name="Line 26"/>
            <p:cNvSpPr>
              <a:spLocks noChangeAspect="1" noChangeShapeType="1"/>
            </p:cNvSpPr>
            <p:nvPr/>
          </p:nvSpPr>
          <p:spPr bwMode="auto">
            <a:xfrm>
              <a:off x="3995" y="982"/>
              <a:ext cx="22"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508" name="Line 27"/>
            <p:cNvSpPr>
              <a:spLocks noChangeAspect="1" noChangeShapeType="1"/>
            </p:cNvSpPr>
            <p:nvPr/>
          </p:nvSpPr>
          <p:spPr bwMode="auto">
            <a:xfrm>
              <a:off x="4039" y="960"/>
              <a:ext cx="11"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509" name="Line 28"/>
            <p:cNvSpPr>
              <a:spLocks noChangeAspect="1" noChangeShapeType="1"/>
            </p:cNvSpPr>
            <p:nvPr/>
          </p:nvSpPr>
          <p:spPr bwMode="auto">
            <a:xfrm>
              <a:off x="4082" y="938"/>
              <a:ext cx="1"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510" name="Freeform 29"/>
            <p:cNvSpPr>
              <a:spLocks noChangeAspect="1"/>
            </p:cNvSpPr>
            <p:nvPr/>
          </p:nvSpPr>
          <p:spPr bwMode="auto">
            <a:xfrm>
              <a:off x="3744" y="720"/>
              <a:ext cx="251" cy="240"/>
            </a:xfrm>
            <a:custGeom>
              <a:avLst/>
              <a:gdLst>
                <a:gd name="T0" fmla="*/ 1 w 460"/>
                <a:gd name="T1" fmla="*/ 0 h 439"/>
                <a:gd name="T2" fmla="*/ 1 w 460"/>
                <a:gd name="T3" fmla="*/ 1 h 439"/>
                <a:gd name="T4" fmla="*/ 1 w 460"/>
                <a:gd name="T5" fmla="*/ 1 h 439"/>
                <a:gd name="T6" fmla="*/ 1 w 460"/>
                <a:gd name="T7" fmla="*/ 1 h 439"/>
                <a:gd name="T8" fmla="*/ 1 w 460"/>
                <a:gd name="T9" fmla="*/ 1 h 439"/>
                <a:gd name="T10" fmla="*/ 1 w 460"/>
                <a:gd name="T11" fmla="*/ 1 h 439"/>
                <a:gd name="T12" fmla="*/ 1 w 460"/>
                <a:gd name="T13" fmla="*/ 1 h 439"/>
                <a:gd name="T14" fmla="*/ 1 w 460"/>
                <a:gd name="T15" fmla="*/ 1 h 439"/>
                <a:gd name="T16" fmla="*/ 1 w 460"/>
                <a:gd name="T17" fmla="*/ 1 h 439"/>
                <a:gd name="T18" fmla="*/ 1 w 460"/>
                <a:gd name="T19" fmla="*/ 1 h 439"/>
                <a:gd name="T20" fmla="*/ 0 w 460"/>
                <a:gd name="T21" fmla="*/ 1 h 439"/>
                <a:gd name="T22" fmla="*/ 1 w 460"/>
                <a:gd name="T23" fmla="*/ 1 h 439"/>
                <a:gd name="T24" fmla="*/ 1 w 460"/>
                <a:gd name="T25" fmla="*/ 0 h 4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0"/>
                <a:gd name="T40" fmla="*/ 0 h 439"/>
                <a:gd name="T41" fmla="*/ 460 w 460"/>
                <a:gd name="T42" fmla="*/ 439 h 4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0" h="439">
                  <a:moveTo>
                    <a:pt x="120" y="0"/>
                  </a:moveTo>
                  <a:lnTo>
                    <a:pt x="220" y="20"/>
                  </a:lnTo>
                  <a:lnTo>
                    <a:pt x="320" y="60"/>
                  </a:lnTo>
                  <a:lnTo>
                    <a:pt x="400" y="140"/>
                  </a:lnTo>
                  <a:lnTo>
                    <a:pt x="460" y="240"/>
                  </a:lnTo>
                  <a:lnTo>
                    <a:pt x="460" y="379"/>
                  </a:lnTo>
                  <a:lnTo>
                    <a:pt x="400" y="419"/>
                  </a:lnTo>
                  <a:lnTo>
                    <a:pt x="320" y="439"/>
                  </a:lnTo>
                  <a:lnTo>
                    <a:pt x="120" y="360"/>
                  </a:lnTo>
                  <a:lnTo>
                    <a:pt x="40" y="280"/>
                  </a:lnTo>
                  <a:lnTo>
                    <a:pt x="0" y="200"/>
                  </a:lnTo>
                  <a:lnTo>
                    <a:pt x="140" y="160"/>
                  </a:lnTo>
                  <a:lnTo>
                    <a:pt x="120" y="0"/>
                  </a:lnTo>
                  <a:close/>
                </a:path>
              </a:pathLst>
            </a:custGeom>
            <a:solidFill>
              <a:srgbClr val="FFCCFF"/>
            </a:solidFill>
            <a:ln w="12700">
              <a:solidFill>
                <a:srgbClr val="000000"/>
              </a:solidFill>
              <a:round/>
              <a:headEnd/>
              <a:tailEnd/>
            </a:ln>
          </p:spPr>
          <p:txBody>
            <a:bodyPr>
              <a:prstTxWarp prst="textNoShape">
                <a:avLst/>
              </a:prstTxWarp>
            </a:bodyPr>
            <a:lstStyle/>
            <a:p>
              <a:endParaRPr lang="en-US"/>
            </a:p>
          </p:txBody>
        </p:sp>
        <p:sp>
          <p:nvSpPr>
            <p:cNvPr id="94511" name="Rectangle 30"/>
            <p:cNvSpPr>
              <a:spLocks noChangeAspect="1" noChangeArrowheads="1"/>
            </p:cNvSpPr>
            <p:nvPr/>
          </p:nvSpPr>
          <p:spPr bwMode="auto">
            <a:xfrm>
              <a:off x="3840" y="768"/>
              <a:ext cx="85" cy="154"/>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600" b="1">
                  <a:latin typeface="Helvetica" charset="0"/>
                </a:rPr>
                <a:t>E</a:t>
              </a:r>
            </a:p>
          </p:txBody>
        </p:sp>
        <p:sp>
          <p:nvSpPr>
            <p:cNvPr id="94512" name="Freeform 31"/>
            <p:cNvSpPr>
              <a:spLocks noChangeAspect="1"/>
            </p:cNvSpPr>
            <p:nvPr/>
          </p:nvSpPr>
          <p:spPr bwMode="auto">
            <a:xfrm>
              <a:off x="3792" y="1008"/>
              <a:ext cx="277" cy="292"/>
            </a:xfrm>
            <a:custGeom>
              <a:avLst/>
              <a:gdLst>
                <a:gd name="T0" fmla="*/ 1 w 420"/>
                <a:gd name="T1" fmla="*/ 1 h 440"/>
                <a:gd name="T2" fmla="*/ 0 w 420"/>
                <a:gd name="T3" fmla="*/ 1 h 440"/>
                <a:gd name="T4" fmla="*/ 1 w 420"/>
                <a:gd name="T5" fmla="*/ 1 h 440"/>
                <a:gd name="T6" fmla="*/ 1 w 420"/>
                <a:gd name="T7" fmla="*/ 1 h 440"/>
                <a:gd name="T8" fmla="*/ 1 w 420"/>
                <a:gd name="T9" fmla="*/ 0 h 440"/>
                <a:gd name="T10" fmla="*/ 1 w 420"/>
                <a:gd name="T11" fmla="*/ 1 h 440"/>
                <a:gd name="T12" fmla="*/ 1 w 420"/>
                <a:gd name="T13" fmla="*/ 1 h 440"/>
                <a:gd name="T14" fmla="*/ 0 60000 65536"/>
                <a:gd name="T15" fmla="*/ 0 60000 65536"/>
                <a:gd name="T16" fmla="*/ 0 60000 65536"/>
                <a:gd name="T17" fmla="*/ 0 60000 65536"/>
                <a:gd name="T18" fmla="*/ 0 60000 65536"/>
                <a:gd name="T19" fmla="*/ 0 60000 65536"/>
                <a:gd name="T20" fmla="*/ 0 60000 65536"/>
                <a:gd name="T21" fmla="*/ 0 w 420"/>
                <a:gd name="T22" fmla="*/ 0 h 440"/>
                <a:gd name="T23" fmla="*/ 420 w 420"/>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0" h="440">
                  <a:moveTo>
                    <a:pt x="200" y="400"/>
                  </a:moveTo>
                  <a:lnTo>
                    <a:pt x="0" y="440"/>
                  </a:lnTo>
                  <a:lnTo>
                    <a:pt x="40" y="240"/>
                  </a:lnTo>
                  <a:lnTo>
                    <a:pt x="240" y="40"/>
                  </a:lnTo>
                  <a:lnTo>
                    <a:pt x="420" y="0"/>
                  </a:lnTo>
                  <a:lnTo>
                    <a:pt x="400" y="200"/>
                  </a:lnTo>
                  <a:lnTo>
                    <a:pt x="200" y="400"/>
                  </a:lnTo>
                  <a:close/>
                </a:path>
              </a:pathLst>
            </a:custGeom>
            <a:solidFill>
              <a:srgbClr val="FFCC99"/>
            </a:solidFill>
            <a:ln w="9525">
              <a:noFill/>
              <a:round/>
              <a:headEnd/>
              <a:tailEnd/>
            </a:ln>
          </p:spPr>
          <p:txBody>
            <a:bodyPr>
              <a:prstTxWarp prst="textNoShape">
                <a:avLst/>
              </a:prstTxWarp>
            </a:bodyPr>
            <a:lstStyle/>
            <a:p>
              <a:endParaRPr lang="en-US"/>
            </a:p>
          </p:txBody>
        </p:sp>
        <p:sp>
          <p:nvSpPr>
            <p:cNvPr id="94513" name="Rectangle 32"/>
            <p:cNvSpPr>
              <a:spLocks noChangeAspect="1" noChangeArrowheads="1"/>
            </p:cNvSpPr>
            <p:nvPr/>
          </p:nvSpPr>
          <p:spPr bwMode="auto">
            <a:xfrm>
              <a:off x="3840" y="1104"/>
              <a:ext cx="164" cy="154"/>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600" b="1">
                  <a:latin typeface="Helvetica" charset="0"/>
                </a:rPr>
                <a:t>CII</a:t>
              </a:r>
            </a:p>
          </p:txBody>
        </p:sp>
        <p:sp>
          <p:nvSpPr>
            <p:cNvPr id="94514" name="Freeform 33"/>
            <p:cNvSpPr>
              <a:spLocks noChangeAspect="1"/>
            </p:cNvSpPr>
            <p:nvPr/>
          </p:nvSpPr>
          <p:spPr bwMode="auto">
            <a:xfrm>
              <a:off x="4224" y="1008"/>
              <a:ext cx="186" cy="186"/>
            </a:xfrm>
            <a:custGeom>
              <a:avLst/>
              <a:gdLst>
                <a:gd name="T0" fmla="*/ 1 w 340"/>
                <a:gd name="T1" fmla="*/ 1 h 340"/>
                <a:gd name="T2" fmla="*/ 1 w 340"/>
                <a:gd name="T3" fmla="*/ 1 h 340"/>
                <a:gd name="T4" fmla="*/ 1 w 340"/>
                <a:gd name="T5" fmla="*/ 1 h 340"/>
                <a:gd name="T6" fmla="*/ 1 w 340"/>
                <a:gd name="T7" fmla="*/ 1 h 340"/>
                <a:gd name="T8" fmla="*/ 1 w 340"/>
                <a:gd name="T9" fmla="*/ 1 h 340"/>
                <a:gd name="T10" fmla="*/ 1 w 340"/>
                <a:gd name="T11" fmla="*/ 1 h 340"/>
                <a:gd name="T12" fmla="*/ 0 w 340"/>
                <a:gd name="T13" fmla="*/ 1 h 340"/>
                <a:gd name="T14" fmla="*/ 1 w 340"/>
                <a:gd name="T15" fmla="*/ 1 h 340"/>
                <a:gd name="T16" fmla="*/ 0 w 340"/>
                <a:gd name="T17" fmla="*/ 1 h 340"/>
                <a:gd name="T18" fmla="*/ 1 w 340"/>
                <a:gd name="T19" fmla="*/ 1 h 340"/>
                <a:gd name="T20" fmla="*/ 1 w 340"/>
                <a:gd name="T21" fmla="*/ 1 h 340"/>
                <a:gd name="T22" fmla="*/ 1 w 340"/>
                <a:gd name="T23" fmla="*/ 1 h 340"/>
                <a:gd name="T24" fmla="*/ 1 w 340"/>
                <a:gd name="T25" fmla="*/ 0 h 340"/>
                <a:gd name="T26" fmla="*/ 1 w 340"/>
                <a:gd name="T27" fmla="*/ 1 h 340"/>
                <a:gd name="T28" fmla="*/ 1 w 340"/>
                <a:gd name="T29" fmla="*/ 1 h 340"/>
                <a:gd name="T30" fmla="*/ 1 w 340"/>
                <a:gd name="T31" fmla="*/ 1 h 340"/>
                <a:gd name="T32" fmla="*/ 1 w 340"/>
                <a:gd name="T33" fmla="*/ 1 h 340"/>
                <a:gd name="T34" fmla="*/ 1 w 340"/>
                <a:gd name="T35" fmla="*/ 1 h 340"/>
                <a:gd name="T36" fmla="*/ 1 w 340"/>
                <a:gd name="T37" fmla="*/ 1 h 340"/>
                <a:gd name="T38" fmla="*/ 1 w 340"/>
                <a:gd name="T39" fmla="*/ 1 h 340"/>
                <a:gd name="T40" fmla="*/ 1 w 340"/>
                <a:gd name="T41" fmla="*/ 1 h 3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0"/>
                <a:gd name="T64" fmla="*/ 0 h 340"/>
                <a:gd name="T65" fmla="*/ 340 w 340"/>
                <a:gd name="T66" fmla="*/ 340 h 3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0" h="340">
                  <a:moveTo>
                    <a:pt x="280" y="300"/>
                  </a:moveTo>
                  <a:lnTo>
                    <a:pt x="220" y="300"/>
                  </a:lnTo>
                  <a:lnTo>
                    <a:pt x="180" y="340"/>
                  </a:lnTo>
                  <a:lnTo>
                    <a:pt x="140" y="300"/>
                  </a:lnTo>
                  <a:lnTo>
                    <a:pt x="80" y="320"/>
                  </a:lnTo>
                  <a:lnTo>
                    <a:pt x="60" y="260"/>
                  </a:lnTo>
                  <a:lnTo>
                    <a:pt x="0" y="240"/>
                  </a:lnTo>
                  <a:lnTo>
                    <a:pt x="40" y="180"/>
                  </a:lnTo>
                  <a:lnTo>
                    <a:pt x="0" y="140"/>
                  </a:lnTo>
                  <a:lnTo>
                    <a:pt x="40" y="100"/>
                  </a:lnTo>
                  <a:lnTo>
                    <a:pt x="40" y="40"/>
                  </a:lnTo>
                  <a:lnTo>
                    <a:pt x="100" y="40"/>
                  </a:lnTo>
                  <a:lnTo>
                    <a:pt x="140" y="0"/>
                  </a:lnTo>
                  <a:lnTo>
                    <a:pt x="200" y="40"/>
                  </a:lnTo>
                  <a:lnTo>
                    <a:pt x="260" y="20"/>
                  </a:lnTo>
                  <a:lnTo>
                    <a:pt x="260" y="80"/>
                  </a:lnTo>
                  <a:lnTo>
                    <a:pt x="320" y="100"/>
                  </a:lnTo>
                  <a:lnTo>
                    <a:pt x="300" y="160"/>
                  </a:lnTo>
                  <a:lnTo>
                    <a:pt x="340" y="200"/>
                  </a:lnTo>
                  <a:lnTo>
                    <a:pt x="280" y="240"/>
                  </a:lnTo>
                  <a:lnTo>
                    <a:pt x="280" y="300"/>
                  </a:lnTo>
                  <a:close/>
                </a:path>
              </a:pathLst>
            </a:custGeom>
            <a:solidFill>
              <a:schemeClr val="bg1"/>
            </a:solidFill>
            <a:ln w="38100">
              <a:solidFill>
                <a:srgbClr val="006600"/>
              </a:solidFill>
              <a:round/>
              <a:headEnd/>
              <a:tailEnd/>
            </a:ln>
          </p:spPr>
          <p:txBody>
            <a:bodyPr>
              <a:prstTxWarp prst="textNoShape">
                <a:avLst/>
              </a:prstTxWarp>
            </a:bodyPr>
            <a:lstStyle/>
            <a:p>
              <a:endParaRPr lang="en-US"/>
            </a:p>
          </p:txBody>
        </p:sp>
        <p:sp>
          <p:nvSpPr>
            <p:cNvPr id="94515" name="Rectangle 34"/>
            <p:cNvSpPr>
              <a:spLocks noChangeAspect="1" noChangeArrowheads="1"/>
            </p:cNvSpPr>
            <p:nvPr/>
          </p:nvSpPr>
          <p:spPr bwMode="auto">
            <a:xfrm>
              <a:off x="4261" y="1056"/>
              <a:ext cx="143" cy="134"/>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400" b="1">
                  <a:latin typeface="Helvetica" charset="0"/>
                </a:rPr>
                <a:t>A1</a:t>
              </a:r>
              <a:endParaRPr lang="en-US" sz="1600" b="1">
                <a:latin typeface="Helvetica" charset="0"/>
              </a:endParaRPr>
            </a:p>
          </p:txBody>
        </p:sp>
        <p:sp>
          <p:nvSpPr>
            <p:cNvPr id="94516" name="Text Box 35"/>
            <p:cNvSpPr txBox="1">
              <a:spLocks noChangeAspect="1" noChangeArrowheads="1"/>
            </p:cNvSpPr>
            <p:nvPr/>
          </p:nvSpPr>
          <p:spPr bwMode="auto">
            <a:xfrm>
              <a:off x="4368" y="384"/>
              <a:ext cx="1296" cy="1056"/>
            </a:xfrm>
            <a:prstGeom prst="rect">
              <a:avLst/>
            </a:prstGeom>
            <a:noFill/>
            <a:ln w="9525">
              <a:noFill/>
              <a:miter lim="800000"/>
              <a:headEnd/>
              <a:tailEnd/>
            </a:ln>
          </p:spPr>
          <p:txBody>
            <a:bodyPr lIns="0" tIns="0" rIns="0" bIns="0">
              <a:prstTxWarp prst="textNoShape">
                <a:avLst/>
              </a:prstTxWarp>
            </a:bodyPr>
            <a:lstStyle/>
            <a:p>
              <a:pPr algn="ctr" eaLnBrk="1" hangingPunct="1"/>
              <a:r>
                <a:rPr lang="en-US" sz="1800" b="1">
                  <a:latin typeface="Helvetica" charset="0"/>
                </a:rPr>
                <a:t>1b. </a:t>
              </a:r>
              <a:r>
                <a:rPr lang="en-US" sz="1800" b="1">
                  <a:solidFill>
                    <a:srgbClr val="FF0000"/>
                  </a:solidFill>
                  <a:latin typeface="Helvetica" charset="0"/>
                </a:rPr>
                <a:t>HDL</a:t>
              </a:r>
              <a:endParaRPr lang="en-US" sz="2000" b="1">
                <a:solidFill>
                  <a:srgbClr val="FF0000"/>
                </a:solidFill>
                <a:latin typeface="Helvetica" charset="0"/>
              </a:endParaRPr>
            </a:p>
            <a:p>
              <a:pPr algn="ctr" eaLnBrk="1" hangingPunct="1"/>
              <a:r>
                <a:rPr lang="en-US" sz="1600" b="1">
                  <a:latin typeface="Helvetica" charset="0"/>
                </a:rPr>
                <a:t>assembled in liver and intestine</a:t>
              </a:r>
            </a:p>
            <a:p>
              <a:pPr algn="ctr" eaLnBrk="1" hangingPunct="1"/>
              <a:r>
                <a:rPr lang="en-US" sz="1600" b="1">
                  <a:latin typeface="Helvetica" charset="0"/>
                </a:rPr>
                <a:t>transfers apo CII/E to nascent chylomicrons</a:t>
              </a:r>
            </a:p>
          </p:txBody>
        </p:sp>
      </p:grpSp>
      <p:sp>
        <p:nvSpPr>
          <p:cNvPr id="94211" name="Text Box 36"/>
          <p:cNvSpPr txBox="1">
            <a:spLocks noChangeArrowheads="1"/>
          </p:cNvSpPr>
          <p:nvPr/>
        </p:nvSpPr>
        <p:spPr bwMode="auto">
          <a:xfrm>
            <a:off x="330200" y="6553200"/>
            <a:ext cx="1422400" cy="228600"/>
          </a:xfrm>
          <a:prstGeom prst="rect">
            <a:avLst/>
          </a:prstGeom>
          <a:noFill/>
          <a:ln w="9525">
            <a:noFill/>
            <a:miter lim="800000"/>
            <a:headEnd/>
            <a:tailEnd/>
          </a:ln>
        </p:spPr>
        <p:txBody>
          <a:bodyPr lIns="0" tIns="0" rIns="0" bIns="0">
            <a:prstTxWarp prst="textNoShape">
              <a:avLst/>
            </a:prstTxWarp>
          </a:bodyPr>
          <a:lstStyle/>
          <a:p>
            <a:pPr algn="ctr" eaLnBrk="1" hangingPunct="1"/>
            <a:r>
              <a:rPr lang="en-US" sz="1600" b="1">
                <a:latin typeface="Helvetica" charset="0"/>
              </a:rPr>
              <a:t>triacylglycerol</a:t>
            </a:r>
          </a:p>
        </p:txBody>
      </p:sp>
      <p:sp>
        <p:nvSpPr>
          <p:cNvPr id="94212" name="Freeform 37"/>
          <p:cNvSpPr>
            <a:spLocks noChangeAspect="1"/>
          </p:cNvSpPr>
          <p:nvPr/>
        </p:nvSpPr>
        <p:spPr bwMode="auto">
          <a:xfrm>
            <a:off x="30163" y="6618288"/>
            <a:ext cx="198437" cy="163512"/>
          </a:xfrm>
          <a:custGeom>
            <a:avLst/>
            <a:gdLst>
              <a:gd name="T0" fmla="*/ 2147483647 w 160"/>
              <a:gd name="T1" fmla="*/ 2147483647 h 120"/>
              <a:gd name="T2" fmla="*/ 0 w 160"/>
              <a:gd name="T3" fmla="*/ 2147483647 h 120"/>
              <a:gd name="T4" fmla="*/ 0 w 160"/>
              <a:gd name="T5" fmla="*/ 2147483647 h 120"/>
              <a:gd name="T6" fmla="*/ 2147483647 w 160"/>
              <a:gd name="T7" fmla="*/ 2147483647 h 120"/>
              <a:gd name="T8" fmla="*/ 2147483647 w 160"/>
              <a:gd name="T9" fmla="*/ 0 h 120"/>
              <a:gd name="T10" fmla="*/ 2147483647 w 160"/>
              <a:gd name="T11" fmla="*/ 2147483647 h 120"/>
              <a:gd name="T12" fmla="*/ 2147483647 w 160"/>
              <a:gd name="T13" fmla="*/ 2147483647 h 120"/>
              <a:gd name="T14" fmla="*/ 2147483647 w 160"/>
              <a:gd name="T15" fmla="*/ 2147483647 h 120"/>
              <a:gd name="T16" fmla="*/ 2147483647 w 160"/>
              <a:gd name="T17" fmla="*/ 2147483647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20"/>
              <a:gd name="T29" fmla="*/ 160 w 160"/>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20">
                <a:moveTo>
                  <a:pt x="80" y="120"/>
                </a:moveTo>
                <a:lnTo>
                  <a:pt x="0" y="60"/>
                </a:lnTo>
                <a:lnTo>
                  <a:pt x="0" y="40"/>
                </a:lnTo>
                <a:lnTo>
                  <a:pt x="40" y="60"/>
                </a:lnTo>
                <a:lnTo>
                  <a:pt x="80" y="0"/>
                </a:lnTo>
                <a:lnTo>
                  <a:pt x="100" y="60"/>
                </a:lnTo>
                <a:lnTo>
                  <a:pt x="160" y="40"/>
                </a:lnTo>
                <a:lnTo>
                  <a:pt x="140" y="60"/>
                </a:lnTo>
                <a:lnTo>
                  <a:pt x="80" y="120"/>
                </a:lnTo>
                <a:close/>
              </a:path>
            </a:pathLst>
          </a:custGeom>
          <a:solidFill>
            <a:srgbClr val="FFFF99"/>
          </a:solidFill>
          <a:ln w="12700">
            <a:solidFill>
              <a:srgbClr val="000000"/>
            </a:solidFill>
            <a:round/>
            <a:headEnd/>
            <a:tailEnd/>
          </a:ln>
        </p:spPr>
        <p:txBody>
          <a:bodyPr>
            <a:prstTxWarp prst="textNoShape">
              <a:avLst/>
            </a:prstTxWarp>
          </a:bodyPr>
          <a:lstStyle/>
          <a:p>
            <a:endParaRPr lang="en-US"/>
          </a:p>
        </p:txBody>
      </p:sp>
      <p:sp>
        <p:nvSpPr>
          <p:cNvPr id="94213" name="Oval 38"/>
          <p:cNvSpPr>
            <a:spLocks noChangeArrowheads="1"/>
          </p:cNvSpPr>
          <p:nvPr/>
        </p:nvSpPr>
        <p:spPr bwMode="auto">
          <a:xfrm>
            <a:off x="2005013" y="6642100"/>
            <a:ext cx="52387" cy="63500"/>
          </a:xfrm>
          <a:prstGeom prst="ellipse">
            <a:avLst/>
          </a:prstGeom>
          <a:solidFill>
            <a:schemeClr val="tx1"/>
          </a:solidFill>
          <a:ln w="12700">
            <a:solidFill>
              <a:schemeClr val="tx1"/>
            </a:solidFill>
            <a:round/>
            <a:headEnd/>
            <a:tailEnd/>
          </a:ln>
        </p:spPr>
        <p:txBody>
          <a:bodyPr>
            <a:prstTxWarp prst="textNoShape">
              <a:avLst/>
            </a:prstTxWarp>
          </a:bodyPr>
          <a:lstStyle/>
          <a:p>
            <a:endParaRPr lang="en-US"/>
          </a:p>
        </p:txBody>
      </p:sp>
      <p:sp>
        <p:nvSpPr>
          <p:cNvPr id="94214" name="Text Box 39"/>
          <p:cNvSpPr txBox="1">
            <a:spLocks noChangeArrowheads="1"/>
          </p:cNvSpPr>
          <p:nvPr/>
        </p:nvSpPr>
        <p:spPr bwMode="auto">
          <a:xfrm>
            <a:off x="2000250" y="6553200"/>
            <a:ext cx="1809750" cy="304800"/>
          </a:xfrm>
          <a:prstGeom prst="rect">
            <a:avLst/>
          </a:prstGeom>
          <a:noFill/>
          <a:ln w="9525">
            <a:noFill/>
            <a:miter lim="800000"/>
            <a:headEnd/>
            <a:tailEnd/>
          </a:ln>
        </p:spPr>
        <p:txBody>
          <a:bodyPr lIns="0" tIns="0" rIns="0" bIns="0">
            <a:prstTxWarp prst="textNoShape">
              <a:avLst/>
            </a:prstTxWarp>
          </a:bodyPr>
          <a:lstStyle/>
          <a:p>
            <a:pPr algn="ctr" eaLnBrk="1" hangingPunct="1"/>
            <a:r>
              <a:rPr lang="en-US" sz="1600" b="1">
                <a:latin typeface="Helvetica" charset="0"/>
              </a:rPr>
              <a:t>cholesterol ester</a:t>
            </a:r>
          </a:p>
        </p:txBody>
      </p:sp>
      <p:sp>
        <p:nvSpPr>
          <p:cNvPr id="94215" name="Oval 40"/>
          <p:cNvSpPr>
            <a:spLocks noChangeAspect="1" noChangeArrowheads="1"/>
          </p:cNvSpPr>
          <p:nvPr/>
        </p:nvSpPr>
        <p:spPr bwMode="auto">
          <a:xfrm>
            <a:off x="4056063" y="6692900"/>
            <a:ext cx="134937" cy="88900"/>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16" name="Line 41"/>
          <p:cNvSpPr>
            <a:spLocks noChangeAspect="1" noChangeShapeType="1"/>
          </p:cNvSpPr>
          <p:nvPr/>
        </p:nvSpPr>
        <p:spPr bwMode="auto">
          <a:xfrm flipH="1" flipV="1">
            <a:off x="4106863" y="6616700"/>
            <a:ext cx="14287" cy="8096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217" name="Text Box 42"/>
          <p:cNvSpPr txBox="1">
            <a:spLocks noChangeArrowheads="1"/>
          </p:cNvSpPr>
          <p:nvPr/>
        </p:nvSpPr>
        <p:spPr bwMode="auto">
          <a:xfrm>
            <a:off x="4208463" y="6553200"/>
            <a:ext cx="1430337" cy="228600"/>
          </a:xfrm>
          <a:prstGeom prst="rect">
            <a:avLst/>
          </a:prstGeom>
          <a:noFill/>
          <a:ln w="9525">
            <a:noFill/>
            <a:miter lim="800000"/>
            <a:headEnd/>
            <a:tailEnd/>
          </a:ln>
        </p:spPr>
        <p:txBody>
          <a:bodyPr lIns="0" tIns="0" rIns="0" bIns="0">
            <a:prstTxWarp prst="textNoShape">
              <a:avLst/>
            </a:prstTxWarp>
          </a:bodyPr>
          <a:lstStyle/>
          <a:p>
            <a:pPr algn="ctr" eaLnBrk="1" hangingPunct="1"/>
            <a:r>
              <a:rPr lang="en-US" sz="1600" b="1">
                <a:latin typeface="Helvetica" charset="0"/>
              </a:rPr>
              <a:t>phospholipid</a:t>
            </a:r>
          </a:p>
        </p:txBody>
      </p:sp>
      <p:grpSp>
        <p:nvGrpSpPr>
          <p:cNvPr id="3" name="Group 43"/>
          <p:cNvGrpSpPr>
            <a:grpSpLocks/>
          </p:cNvGrpSpPr>
          <p:nvPr/>
        </p:nvGrpSpPr>
        <p:grpSpPr bwMode="auto">
          <a:xfrm>
            <a:off x="0" y="609600"/>
            <a:ext cx="3581400" cy="1828800"/>
            <a:chOff x="0" y="384"/>
            <a:chExt cx="2256" cy="1152"/>
          </a:xfrm>
        </p:grpSpPr>
        <p:sp>
          <p:nvSpPr>
            <p:cNvPr id="94415" name="Text Box 44"/>
            <p:cNvSpPr txBox="1">
              <a:spLocks noChangeArrowheads="1"/>
            </p:cNvSpPr>
            <p:nvPr/>
          </p:nvSpPr>
          <p:spPr bwMode="auto">
            <a:xfrm>
              <a:off x="0" y="384"/>
              <a:ext cx="1488" cy="1152"/>
            </a:xfrm>
            <a:prstGeom prst="rect">
              <a:avLst/>
            </a:prstGeom>
            <a:noFill/>
            <a:ln w="9525">
              <a:noFill/>
              <a:miter lim="800000"/>
              <a:headEnd/>
              <a:tailEnd/>
            </a:ln>
          </p:spPr>
          <p:txBody>
            <a:bodyPr lIns="0" tIns="0" rIns="0" bIns="0">
              <a:prstTxWarp prst="textNoShape">
                <a:avLst/>
              </a:prstTxWarp>
            </a:bodyPr>
            <a:lstStyle/>
            <a:p>
              <a:pPr algn="ctr" eaLnBrk="1" hangingPunct="1"/>
              <a:r>
                <a:rPr lang="en-US" sz="1800" b="1">
                  <a:latin typeface="Helvetica" charset="0"/>
                </a:rPr>
                <a:t>1a.</a:t>
              </a:r>
              <a:r>
                <a:rPr lang="en-US" sz="1800" b="1">
                  <a:solidFill>
                    <a:srgbClr val="FF0000"/>
                  </a:solidFill>
                  <a:latin typeface="Helvetica" charset="0"/>
                </a:rPr>
                <a:t> nascent chylomicrons</a:t>
              </a:r>
              <a:endParaRPr lang="en-US" sz="1600" b="1">
                <a:latin typeface="Helvetica" charset="0"/>
              </a:endParaRPr>
            </a:p>
            <a:p>
              <a:pPr algn="ctr" eaLnBrk="1" hangingPunct="1"/>
              <a:r>
                <a:rPr lang="en-US" sz="1600" b="1">
                  <a:latin typeface="Helvetica" charset="0"/>
                </a:rPr>
                <a:t>assembled in intestine</a:t>
              </a:r>
            </a:p>
            <a:p>
              <a:pPr algn="ctr" eaLnBrk="1" hangingPunct="1"/>
              <a:r>
                <a:rPr lang="en-US" sz="1600" b="1">
                  <a:latin typeface="Helvetica" charset="0"/>
                </a:rPr>
                <a:t>released into plasma</a:t>
              </a:r>
            </a:p>
            <a:p>
              <a:pPr algn="ctr" eaLnBrk="1" hangingPunct="1"/>
              <a:r>
                <a:rPr lang="en-US" sz="1600" b="1">
                  <a:latin typeface="Helvetica" charset="0"/>
                </a:rPr>
                <a:t>w/ apoB-48, which  is unique to nascent form</a:t>
              </a:r>
            </a:p>
          </p:txBody>
        </p:sp>
        <p:grpSp>
          <p:nvGrpSpPr>
            <p:cNvPr id="4" name="Group 45"/>
            <p:cNvGrpSpPr>
              <a:grpSpLocks/>
            </p:cNvGrpSpPr>
            <p:nvPr/>
          </p:nvGrpSpPr>
          <p:grpSpPr bwMode="auto">
            <a:xfrm>
              <a:off x="1552" y="604"/>
              <a:ext cx="704" cy="644"/>
              <a:chOff x="1552" y="604"/>
              <a:chExt cx="704" cy="644"/>
            </a:xfrm>
          </p:grpSpPr>
          <p:sp>
            <p:nvSpPr>
              <p:cNvPr id="94417" name="Freeform 46"/>
              <p:cNvSpPr>
                <a:spLocks noChangeAspect="1"/>
              </p:cNvSpPr>
              <p:nvPr/>
            </p:nvSpPr>
            <p:spPr bwMode="auto">
              <a:xfrm>
                <a:off x="1936" y="604"/>
                <a:ext cx="320" cy="305"/>
              </a:xfrm>
              <a:custGeom>
                <a:avLst/>
                <a:gdLst>
                  <a:gd name="T0" fmla="*/ 1 w 480"/>
                  <a:gd name="T1" fmla="*/ 1 h 459"/>
                  <a:gd name="T2" fmla="*/ 1 w 480"/>
                  <a:gd name="T3" fmla="*/ 1 h 459"/>
                  <a:gd name="T4" fmla="*/ 1 w 480"/>
                  <a:gd name="T5" fmla="*/ 0 h 459"/>
                  <a:gd name="T6" fmla="*/ 1 w 480"/>
                  <a:gd name="T7" fmla="*/ 0 h 459"/>
                  <a:gd name="T8" fmla="*/ 1 w 480"/>
                  <a:gd name="T9" fmla="*/ 1 h 459"/>
                  <a:gd name="T10" fmla="*/ 1 w 480"/>
                  <a:gd name="T11" fmla="*/ 1 h 459"/>
                  <a:gd name="T12" fmla="*/ 1 w 480"/>
                  <a:gd name="T13" fmla="*/ 1 h 459"/>
                  <a:gd name="T14" fmla="*/ 1 w 480"/>
                  <a:gd name="T15" fmla="*/ 1 h 459"/>
                  <a:gd name="T16" fmla="*/ 1 w 480"/>
                  <a:gd name="T17" fmla="*/ 1 h 459"/>
                  <a:gd name="T18" fmla="*/ 1 w 480"/>
                  <a:gd name="T19" fmla="*/ 1 h 459"/>
                  <a:gd name="T20" fmla="*/ 1 w 480"/>
                  <a:gd name="T21" fmla="*/ 1 h 459"/>
                  <a:gd name="T22" fmla="*/ 1 w 480"/>
                  <a:gd name="T23" fmla="*/ 1 h 459"/>
                  <a:gd name="T24" fmla="*/ 0 w 480"/>
                  <a:gd name="T25" fmla="*/ 1 h 459"/>
                  <a:gd name="T26" fmla="*/ 0 w 480"/>
                  <a:gd name="T27" fmla="*/ 1 h 459"/>
                  <a:gd name="T28" fmla="*/ 1 w 480"/>
                  <a:gd name="T29" fmla="*/ 1 h 4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0"/>
                  <a:gd name="T46" fmla="*/ 0 h 459"/>
                  <a:gd name="T47" fmla="*/ 480 w 480"/>
                  <a:gd name="T48" fmla="*/ 459 h 4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0" h="459">
                    <a:moveTo>
                      <a:pt x="80" y="179"/>
                    </a:moveTo>
                    <a:lnTo>
                      <a:pt x="200" y="60"/>
                    </a:lnTo>
                    <a:lnTo>
                      <a:pt x="340" y="0"/>
                    </a:lnTo>
                    <a:lnTo>
                      <a:pt x="400" y="0"/>
                    </a:lnTo>
                    <a:lnTo>
                      <a:pt x="460" y="40"/>
                    </a:lnTo>
                    <a:lnTo>
                      <a:pt x="480" y="80"/>
                    </a:lnTo>
                    <a:lnTo>
                      <a:pt x="480" y="159"/>
                    </a:lnTo>
                    <a:lnTo>
                      <a:pt x="400" y="279"/>
                    </a:lnTo>
                    <a:lnTo>
                      <a:pt x="280" y="399"/>
                    </a:lnTo>
                    <a:lnTo>
                      <a:pt x="140" y="459"/>
                    </a:lnTo>
                    <a:lnTo>
                      <a:pt x="80" y="459"/>
                    </a:lnTo>
                    <a:lnTo>
                      <a:pt x="20" y="439"/>
                    </a:lnTo>
                    <a:lnTo>
                      <a:pt x="0" y="379"/>
                    </a:lnTo>
                    <a:lnTo>
                      <a:pt x="0" y="319"/>
                    </a:lnTo>
                    <a:lnTo>
                      <a:pt x="80" y="179"/>
                    </a:lnTo>
                    <a:close/>
                  </a:path>
                </a:pathLst>
              </a:custGeom>
              <a:solidFill>
                <a:srgbClr val="CCFFCC"/>
              </a:solidFill>
              <a:ln w="12700">
                <a:solidFill>
                  <a:srgbClr val="000000"/>
                </a:solidFill>
                <a:round/>
                <a:headEnd/>
                <a:tailEnd/>
              </a:ln>
            </p:spPr>
            <p:txBody>
              <a:bodyPr>
                <a:prstTxWarp prst="textNoShape">
                  <a:avLst/>
                </a:prstTxWarp>
              </a:bodyPr>
              <a:lstStyle/>
              <a:p>
                <a:endParaRPr lang="en-US"/>
              </a:p>
            </p:txBody>
          </p:sp>
          <p:sp>
            <p:nvSpPr>
              <p:cNvPr id="94418" name="Rectangle 47"/>
              <p:cNvSpPr>
                <a:spLocks noChangeAspect="1" noChangeArrowheads="1"/>
              </p:cNvSpPr>
              <p:nvPr/>
            </p:nvSpPr>
            <p:spPr bwMode="auto">
              <a:xfrm>
                <a:off x="2016" y="652"/>
                <a:ext cx="235" cy="154"/>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600" b="1">
                    <a:latin typeface="Helvetica" charset="0"/>
                  </a:rPr>
                  <a:t>B48</a:t>
                </a:r>
              </a:p>
            </p:txBody>
          </p:sp>
          <p:sp>
            <p:nvSpPr>
              <p:cNvPr id="94419" name="Oval 48"/>
              <p:cNvSpPr>
                <a:spLocks noChangeAspect="1" noChangeArrowheads="1"/>
              </p:cNvSpPr>
              <p:nvPr/>
            </p:nvSpPr>
            <p:spPr bwMode="auto">
              <a:xfrm>
                <a:off x="1945" y="1139"/>
                <a:ext cx="44"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20" name="Oval 49"/>
              <p:cNvSpPr>
                <a:spLocks noChangeAspect="1" noChangeArrowheads="1"/>
              </p:cNvSpPr>
              <p:nvPr/>
            </p:nvSpPr>
            <p:spPr bwMode="auto">
              <a:xfrm>
                <a:off x="1890" y="1182"/>
                <a:ext cx="4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21" name="Oval 50"/>
              <p:cNvSpPr>
                <a:spLocks noChangeAspect="1" noChangeArrowheads="1"/>
              </p:cNvSpPr>
              <p:nvPr/>
            </p:nvSpPr>
            <p:spPr bwMode="auto">
              <a:xfrm>
                <a:off x="1836" y="1204"/>
                <a:ext cx="43"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22" name="Line 51"/>
              <p:cNvSpPr>
                <a:spLocks noChangeAspect="1" noChangeShapeType="1"/>
              </p:cNvSpPr>
              <p:nvPr/>
            </p:nvSpPr>
            <p:spPr bwMode="auto">
              <a:xfrm flipH="1" flipV="1">
                <a:off x="1885" y="1144"/>
                <a:ext cx="11"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23" name="Line 52"/>
              <p:cNvSpPr>
                <a:spLocks noChangeAspect="1" noChangeShapeType="1"/>
              </p:cNvSpPr>
              <p:nvPr/>
            </p:nvSpPr>
            <p:spPr bwMode="auto">
              <a:xfrm flipV="1">
                <a:off x="1852" y="1166"/>
                <a:ext cx="1"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24" name="Oval 53"/>
              <p:cNvSpPr>
                <a:spLocks noChangeAspect="1" noChangeArrowheads="1"/>
              </p:cNvSpPr>
              <p:nvPr/>
            </p:nvSpPr>
            <p:spPr bwMode="auto">
              <a:xfrm>
                <a:off x="1771" y="1204"/>
                <a:ext cx="5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25" name="Oval 54"/>
              <p:cNvSpPr>
                <a:spLocks noChangeAspect="1" noChangeArrowheads="1"/>
              </p:cNvSpPr>
              <p:nvPr/>
            </p:nvSpPr>
            <p:spPr bwMode="auto">
              <a:xfrm>
                <a:off x="1716" y="1182"/>
                <a:ext cx="4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26" name="Line 55"/>
              <p:cNvSpPr>
                <a:spLocks noChangeAspect="1" noChangeShapeType="1"/>
              </p:cNvSpPr>
              <p:nvPr/>
            </p:nvSpPr>
            <p:spPr bwMode="auto">
              <a:xfrm flipV="1">
                <a:off x="1808" y="1155"/>
                <a:ext cx="11" cy="44"/>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27" name="Line 56"/>
              <p:cNvSpPr>
                <a:spLocks noChangeAspect="1" noChangeShapeType="1"/>
              </p:cNvSpPr>
              <p:nvPr/>
            </p:nvSpPr>
            <p:spPr bwMode="auto">
              <a:xfrm flipV="1">
                <a:off x="1743" y="1144"/>
                <a:ext cx="22"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28" name="Oval 57"/>
              <p:cNvSpPr>
                <a:spLocks noChangeAspect="1" noChangeArrowheads="1"/>
              </p:cNvSpPr>
              <p:nvPr/>
            </p:nvSpPr>
            <p:spPr bwMode="auto">
              <a:xfrm>
                <a:off x="1650" y="1160"/>
                <a:ext cx="55"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29" name="Oval 58"/>
              <p:cNvSpPr>
                <a:spLocks noChangeAspect="1" noChangeArrowheads="1"/>
              </p:cNvSpPr>
              <p:nvPr/>
            </p:nvSpPr>
            <p:spPr bwMode="auto">
              <a:xfrm>
                <a:off x="1607" y="1117"/>
                <a:ext cx="54"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30" name="Oval 59"/>
              <p:cNvSpPr>
                <a:spLocks noChangeAspect="1" noChangeArrowheads="1"/>
              </p:cNvSpPr>
              <p:nvPr/>
            </p:nvSpPr>
            <p:spPr bwMode="auto">
              <a:xfrm>
                <a:off x="1574" y="1062"/>
                <a:ext cx="55"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31" name="Oval 60"/>
              <p:cNvSpPr>
                <a:spLocks noChangeAspect="1" noChangeArrowheads="1"/>
              </p:cNvSpPr>
              <p:nvPr/>
            </p:nvSpPr>
            <p:spPr bwMode="auto">
              <a:xfrm>
                <a:off x="1552" y="1007"/>
                <a:ext cx="4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32" name="Line 61"/>
              <p:cNvSpPr>
                <a:spLocks noChangeAspect="1" noChangeShapeType="1"/>
              </p:cNvSpPr>
              <p:nvPr/>
            </p:nvSpPr>
            <p:spPr bwMode="auto">
              <a:xfrm flipV="1">
                <a:off x="1700" y="1122"/>
                <a:ext cx="21"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33" name="Line 62"/>
              <p:cNvSpPr>
                <a:spLocks noChangeAspect="1" noChangeShapeType="1"/>
              </p:cNvSpPr>
              <p:nvPr/>
            </p:nvSpPr>
            <p:spPr bwMode="auto">
              <a:xfrm flipV="1">
                <a:off x="1656" y="1089"/>
                <a:ext cx="22"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34" name="Line 63"/>
              <p:cNvSpPr>
                <a:spLocks noChangeAspect="1" noChangeShapeType="1"/>
              </p:cNvSpPr>
              <p:nvPr/>
            </p:nvSpPr>
            <p:spPr bwMode="auto">
              <a:xfrm flipV="1">
                <a:off x="1634" y="1056"/>
                <a:ext cx="22"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35" name="Line 64"/>
              <p:cNvSpPr>
                <a:spLocks noChangeAspect="1" noChangeShapeType="1"/>
              </p:cNvSpPr>
              <p:nvPr/>
            </p:nvSpPr>
            <p:spPr bwMode="auto">
              <a:xfrm>
                <a:off x="1612" y="1024"/>
                <a:ext cx="33" cy="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36" name="Oval 65"/>
              <p:cNvSpPr>
                <a:spLocks noChangeAspect="1" noChangeArrowheads="1"/>
              </p:cNvSpPr>
              <p:nvPr/>
            </p:nvSpPr>
            <p:spPr bwMode="auto">
              <a:xfrm>
                <a:off x="1552" y="942"/>
                <a:ext cx="44"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37" name="Oval 66"/>
              <p:cNvSpPr>
                <a:spLocks noChangeAspect="1" noChangeArrowheads="1"/>
              </p:cNvSpPr>
              <p:nvPr/>
            </p:nvSpPr>
            <p:spPr bwMode="auto">
              <a:xfrm>
                <a:off x="1563" y="876"/>
                <a:ext cx="55"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38" name="Oval 67"/>
              <p:cNvSpPr>
                <a:spLocks noChangeAspect="1" noChangeArrowheads="1"/>
              </p:cNvSpPr>
              <p:nvPr/>
            </p:nvSpPr>
            <p:spPr bwMode="auto">
              <a:xfrm>
                <a:off x="1596" y="822"/>
                <a:ext cx="43"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39" name="Oval 68"/>
              <p:cNvSpPr>
                <a:spLocks noChangeAspect="1" noChangeArrowheads="1"/>
              </p:cNvSpPr>
              <p:nvPr/>
            </p:nvSpPr>
            <p:spPr bwMode="auto">
              <a:xfrm>
                <a:off x="1639" y="778"/>
                <a:ext cx="4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40" name="Line 69"/>
              <p:cNvSpPr>
                <a:spLocks noChangeAspect="1" noChangeShapeType="1"/>
              </p:cNvSpPr>
              <p:nvPr/>
            </p:nvSpPr>
            <p:spPr bwMode="auto">
              <a:xfrm>
                <a:off x="1601" y="969"/>
                <a:ext cx="44"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41" name="Line 70"/>
              <p:cNvSpPr>
                <a:spLocks noChangeAspect="1" noChangeShapeType="1"/>
              </p:cNvSpPr>
              <p:nvPr/>
            </p:nvSpPr>
            <p:spPr bwMode="auto">
              <a:xfrm>
                <a:off x="1612" y="915"/>
                <a:ext cx="44" cy="2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42" name="Line 71"/>
              <p:cNvSpPr>
                <a:spLocks noChangeAspect="1" noChangeShapeType="1"/>
              </p:cNvSpPr>
              <p:nvPr/>
            </p:nvSpPr>
            <p:spPr bwMode="auto">
              <a:xfrm>
                <a:off x="1645" y="860"/>
                <a:ext cx="33"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43" name="Line 72"/>
              <p:cNvSpPr>
                <a:spLocks noChangeAspect="1" noChangeShapeType="1"/>
              </p:cNvSpPr>
              <p:nvPr/>
            </p:nvSpPr>
            <p:spPr bwMode="auto">
              <a:xfrm>
                <a:off x="1678" y="827"/>
                <a:ext cx="33"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44" name="Oval 73"/>
              <p:cNvSpPr>
                <a:spLocks noChangeAspect="1" noChangeArrowheads="1"/>
              </p:cNvSpPr>
              <p:nvPr/>
            </p:nvSpPr>
            <p:spPr bwMode="auto">
              <a:xfrm>
                <a:off x="1672" y="942"/>
                <a:ext cx="22" cy="21"/>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45" name="Line 74"/>
              <p:cNvSpPr>
                <a:spLocks noChangeAspect="1" noChangeShapeType="1"/>
              </p:cNvSpPr>
              <p:nvPr/>
            </p:nvSpPr>
            <p:spPr bwMode="auto">
              <a:xfrm flipH="1">
                <a:off x="1950" y="849"/>
                <a:ext cx="22"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46" name="Line 75"/>
              <p:cNvSpPr>
                <a:spLocks noChangeAspect="1" noChangeShapeType="1"/>
              </p:cNvSpPr>
              <p:nvPr/>
            </p:nvSpPr>
            <p:spPr bwMode="auto">
              <a:xfrm flipH="1">
                <a:off x="1983" y="893"/>
                <a:ext cx="22"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47" name="Line 76"/>
              <p:cNvSpPr>
                <a:spLocks noChangeAspect="1" noChangeShapeType="1"/>
              </p:cNvSpPr>
              <p:nvPr/>
            </p:nvSpPr>
            <p:spPr bwMode="auto">
              <a:xfrm flipH="1">
                <a:off x="1994" y="936"/>
                <a:ext cx="33"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48" name="Line 77"/>
              <p:cNvSpPr>
                <a:spLocks noChangeAspect="1" noChangeShapeType="1"/>
              </p:cNvSpPr>
              <p:nvPr/>
            </p:nvSpPr>
            <p:spPr bwMode="auto">
              <a:xfrm flipH="1" flipV="1">
                <a:off x="1983" y="991"/>
                <a:ext cx="44"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49" name="Line 78"/>
              <p:cNvSpPr>
                <a:spLocks noChangeAspect="1" noChangeShapeType="1"/>
              </p:cNvSpPr>
              <p:nvPr/>
            </p:nvSpPr>
            <p:spPr bwMode="auto">
              <a:xfrm flipH="1" flipV="1">
                <a:off x="1972" y="1035"/>
                <a:ext cx="44" cy="2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50" name="Line 79"/>
              <p:cNvSpPr>
                <a:spLocks noChangeAspect="1" noChangeShapeType="1"/>
              </p:cNvSpPr>
              <p:nvPr/>
            </p:nvSpPr>
            <p:spPr bwMode="auto">
              <a:xfrm flipH="1" flipV="1">
                <a:off x="1950" y="1089"/>
                <a:ext cx="33"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51" name="Line 80"/>
              <p:cNvSpPr>
                <a:spLocks noChangeAspect="1" noChangeShapeType="1"/>
              </p:cNvSpPr>
              <p:nvPr/>
            </p:nvSpPr>
            <p:spPr bwMode="auto">
              <a:xfrm flipH="1" flipV="1">
                <a:off x="1918" y="1122"/>
                <a:ext cx="32"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52" name="Freeform 81"/>
              <p:cNvSpPr>
                <a:spLocks noChangeAspect="1"/>
              </p:cNvSpPr>
              <p:nvPr/>
            </p:nvSpPr>
            <p:spPr bwMode="auto">
              <a:xfrm>
                <a:off x="1667" y="1002"/>
                <a:ext cx="87" cy="65"/>
              </a:xfrm>
              <a:custGeom>
                <a:avLst/>
                <a:gdLst>
                  <a:gd name="T0" fmla="*/ 1 w 160"/>
                  <a:gd name="T1" fmla="*/ 1 h 120"/>
                  <a:gd name="T2" fmla="*/ 0 w 160"/>
                  <a:gd name="T3" fmla="*/ 1 h 120"/>
                  <a:gd name="T4" fmla="*/ 0 w 160"/>
                  <a:gd name="T5" fmla="*/ 1 h 120"/>
                  <a:gd name="T6" fmla="*/ 1 w 160"/>
                  <a:gd name="T7" fmla="*/ 1 h 120"/>
                  <a:gd name="T8" fmla="*/ 1 w 160"/>
                  <a:gd name="T9" fmla="*/ 0 h 120"/>
                  <a:gd name="T10" fmla="*/ 1 w 160"/>
                  <a:gd name="T11" fmla="*/ 1 h 120"/>
                  <a:gd name="T12" fmla="*/ 1 w 160"/>
                  <a:gd name="T13" fmla="*/ 1 h 120"/>
                  <a:gd name="T14" fmla="*/ 1 w 160"/>
                  <a:gd name="T15" fmla="*/ 1 h 120"/>
                  <a:gd name="T16" fmla="*/ 1 w 160"/>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20"/>
                  <a:gd name="T29" fmla="*/ 160 w 160"/>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20">
                    <a:moveTo>
                      <a:pt x="80" y="120"/>
                    </a:moveTo>
                    <a:lnTo>
                      <a:pt x="0" y="80"/>
                    </a:lnTo>
                    <a:lnTo>
                      <a:pt x="0" y="40"/>
                    </a:lnTo>
                    <a:lnTo>
                      <a:pt x="40" y="60"/>
                    </a:lnTo>
                    <a:lnTo>
                      <a:pt x="80" y="0"/>
                    </a:lnTo>
                    <a:lnTo>
                      <a:pt x="100" y="60"/>
                    </a:lnTo>
                    <a:lnTo>
                      <a:pt x="160" y="40"/>
                    </a:lnTo>
                    <a:lnTo>
                      <a:pt x="140" y="80"/>
                    </a:lnTo>
                    <a:lnTo>
                      <a:pt x="80" y="120"/>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4453" name="Freeform 82"/>
              <p:cNvSpPr>
                <a:spLocks noChangeAspect="1"/>
              </p:cNvSpPr>
              <p:nvPr/>
            </p:nvSpPr>
            <p:spPr bwMode="auto">
              <a:xfrm>
                <a:off x="1700" y="838"/>
                <a:ext cx="87" cy="66"/>
              </a:xfrm>
              <a:custGeom>
                <a:avLst/>
                <a:gdLst>
                  <a:gd name="T0" fmla="*/ 1 w 159"/>
                  <a:gd name="T1" fmla="*/ 1 h 120"/>
                  <a:gd name="T2" fmla="*/ 1 w 159"/>
                  <a:gd name="T3" fmla="*/ 1 h 120"/>
                  <a:gd name="T4" fmla="*/ 0 w 159"/>
                  <a:gd name="T5" fmla="*/ 1 h 120"/>
                  <a:gd name="T6" fmla="*/ 1 w 159"/>
                  <a:gd name="T7" fmla="*/ 1 h 120"/>
                  <a:gd name="T8" fmla="*/ 1 w 159"/>
                  <a:gd name="T9" fmla="*/ 0 h 120"/>
                  <a:gd name="T10" fmla="*/ 1 w 159"/>
                  <a:gd name="T11" fmla="*/ 1 h 120"/>
                  <a:gd name="T12" fmla="*/ 1 w 159"/>
                  <a:gd name="T13" fmla="*/ 1 h 120"/>
                  <a:gd name="T14" fmla="*/ 1 w 159"/>
                  <a:gd name="T15" fmla="*/ 1 h 120"/>
                  <a:gd name="T16" fmla="*/ 1 w 159"/>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
                  <a:gd name="T28" fmla="*/ 0 h 120"/>
                  <a:gd name="T29" fmla="*/ 159 w 159"/>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 h="120">
                    <a:moveTo>
                      <a:pt x="80" y="120"/>
                    </a:moveTo>
                    <a:lnTo>
                      <a:pt x="20" y="80"/>
                    </a:lnTo>
                    <a:lnTo>
                      <a:pt x="0" y="40"/>
                    </a:lnTo>
                    <a:lnTo>
                      <a:pt x="60" y="60"/>
                    </a:lnTo>
                    <a:lnTo>
                      <a:pt x="80" y="0"/>
                    </a:lnTo>
                    <a:lnTo>
                      <a:pt x="120" y="60"/>
                    </a:lnTo>
                    <a:lnTo>
                      <a:pt x="159" y="40"/>
                    </a:lnTo>
                    <a:lnTo>
                      <a:pt x="159" y="80"/>
                    </a:lnTo>
                    <a:lnTo>
                      <a:pt x="80" y="120"/>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4454" name="Freeform 83"/>
              <p:cNvSpPr>
                <a:spLocks noChangeAspect="1"/>
              </p:cNvSpPr>
              <p:nvPr/>
            </p:nvSpPr>
            <p:spPr bwMode="auto">
              <a:xfrm>
                <a:off x="1885" y="958"/>
                <a:ext cx="87" cy="55"/>
              </a:xfrm>
              <a:custGeom>
                <a:avLst/>
                <a:gdLst>
                  <a:gd name="T0" fmla="*/ 1 w 160"/>
                  <a:gd name="T1" fmla="*/ 1 h 100"/>
                  <a:gd name="T2" fmla="*/ 0 w 160"/>
                  <a:gd name="T3" fmla="*/ 1 h 100"/>
                  <a:gd name="T4" fmla="*/ 0 w 160"/>
                  <a:gd name="T5" fmla="*/ 1 h 100"/>
                  <a:gd name="T6" fmla="*/ 1 w 160"/>
                  <a:gd name="T7" fmla="*/ 1 h 100"/>
                  <a:gd name="T8" fmla="*/ 1 w 160"/>
                  <a:gd name="T9" fmla="*/ 0 h 100"/>
                  <a:gd name="T10" fmla="*/ 1 w 160"/>
                  <a:gd name="T11" fmla="*/ 1 h 100"/>
                  <a:gd name="T12" fmla="*/ 1 w 160"/>
                  <a:gd name="T13" fmla="*/ 1 h 100"/>
                  <a:gd name="T14" fmla="*/ 1 w 160"/>
                  <a:gd name="T15" fmla="*/ 1 h 100"/>
                  <a:gd name="T16" fmla="*/ 1 w 160"/>
                  <a:gd name="T17" fmla="*/ 1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00"/>
                  <a:gd name="T29" fmla="*/ 160 w 160"/>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00">
                    <a:moveTo>
                      <a:pt x="80" y="100"/>
                    </a:moveTo>
                    <a:lnTo>
                      <a:pt x="0" y="60"/>
                    </a:lnTo>
                    <a:lnTo>
                      <a:pt x="0" y="20"/>
                    </a:lnTo>
                    <a:lnTo>
                      <a:pt x="40" y="40"/>
                    </a:lnTo>
                    <a:lnTo>
                      <a:pt x="80" y="0"/>
                    </a:lnTo>
                    <a:lnTo>
                      <a:pt x="120" y="40"/>
                    </a:lnTo>
                    <a:lnTo>
                      <a:pt x="160" y="20"/>
                    </a:lnTo>
                    <a:lnTo>
                      <a:pt x="160" y="60"/>
                    </a:lnTo>
                    <a:lnTo>
                      <a:pt x="80" y="100"/>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4455" name="Freeform 84"/>
              <p:cNvSpPr>
                <a:spLocks noChangeAspect="1"/>
              </p:cNvSpPr>
              <p:nvPr/>
            </p:nvSpPr>
            <p:spPr bwMode="auto">
              <a:xfrm>
                <a:off x="1852" y="849"/>
                <a:ext cx="88" cy="55"/>
              </a:xfrm>
              <a:custGeom>
                <a:avLst/>
                <a:gdLst>
                  <a:gd name="T0" fmla="*/ 1 w 160"/>
                  <a:gd name="T1" fmla="*/ 1 h 100"/>
                  <a:gd name="T2" fmla="*/ 0 w 160"/>
                  <a:gd name="T3" fmla="*/ 1 h 100"/>
                  <a:gd name="T4" fmla="*/ 0 w 160"/>
                  <a:gd name="T5" fmla="*/ 1 h 100"/>
                  <a:gd name="T6" fmla="*/ 1 w 160"/>
                  <a:gd name="T7" fmla="*/ 1 h 100"/>
                  <a:gd name="T8" fmla="*/ 1 w 160"/>
                  <a:gd name="T9" fmla="*/ 0 h 100"/>
                  <a:gd name="T10" fmla="*/ 1 w 160"/>
                  <a:gd name="T11" fmla="*/ 1 h 100"/>
                  <a:gd name="T12" fmla="*/ 1 w 160"/>
                  <a:gd name="T13" fmla="*/ 1 h 100"/>
                  <a:gd name="T14" fmla="*/ 1 w 160"/>
                  <a:gd name="T15" fmla="*/ 1 h 100"/>
                  <a:gd name="T16" fmla="*/ 1 w 160"/>
                  <a:gd name="T17" fmla="*/ 1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00"/>
                  <a:gd name="T29" fmla="*/ 160 w 160"/>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00">
                    <a:moveTo>
                      <a:pt x="80" y="100"/>
                    </a:moveTo>
                    <a:lnTo>
                      <a:pt x="0" y="60"/>
                    </a:lnTo>
                    <a:lnTo>
                      <a:pt x="0" y="20"/>
                    </a:lnTo>
                    <a:lnTo>
                      <a:pt x="40" y="40"/>
                    </a:lnTo>
                    <a:lnTo>
                      <a:pt x="80" y="0"/>
                    </a:lnTo>
                    <a:lnTo>
                      <a:pt x="120" y="40"/>
                    </a:lnTo>
                    <a:lnTo>
                      <a:pt x="160" y="20"/>
                    </a:lnTo>
                    <a:lnTo>
                      <a:pt x="160" y="60"/>
                    </a:lnTo>
                    <a:lnTo>
                      <a:pt x="80" y="100"/>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4456" name="Oval 85"/>
              <p:cNvSpPr>
                <a:spLocks noChangeAspect="1" noChangeArrowheads="1"/>
              </p:cNvSpPr>
              <p:nvPr/>
            </p:nvSpPr>
            <p:spPr bwMode="auto">
              <a:xfrm>
                <a:off x="1814" y="887"/>
                <a:ext cx="22" cy="22"/>
              </a:xfrm>
              <a:prstGeom prst="ellipse">
                <a:avLst/>
              </a:prstGeom>
              <a:solidFill>
                <a:srgbClr val="000000"/>
              </a:solidFill>
              <a:ln w="12700">
                <a:solidFill>
                  <a:srgbClr val="000000"/>
                </a:solidFill>
                <a:round/>
                <a:headEnd/>
                <a:tailEnd/>
              </a:ln>
            </p:spPr>
            <p:txBody>
              <a:bodyPr>
                <a:prstTxWarp prst="textNoShape">
                  <a:avLst/>
                </a:prstTxWarp>
              </a:bodyPr>
              <a:lstStyle/>
              <a:p>
                <a:endParaRPr lang="en-US"/>
              </a:p>
            </p:txBody>
          </p:sp>
          <p:sp>
            <p:nvSpPr>
              <p:cNvPr id="94457" name="Oval 86"/>
              <p:cNvSpPr>
                <a:spLocks noChangeAspect="1" noChangeArrowheads="1"/>
              </p:cNvSpPr>
              <p:nvPr/>
            </p:nvSpPr>
            <p:spPr bwMode="auto">
              <a:xfrm>
                <a:off x="1792" y="822"/>
                <a:ext cx="22" cy="22"/>
              </a:xfrm>
              <a:prstGeom prst="ellipse">
                <a:avLst/>
              </a:prstGeom>
              <a:solidFill>
                <a:srgbClr val="000000"/>
              </a:solidFill>
              <a:ln w="12700">
                <a:solidFill>
                  <a:srgbClr val="000000"/>
                </a:solidFill>
                <a:round/>
                <a:headEnd/>
                <a:tailEnd/>
              </a:ln>
            </p:spPr>
            <p:txBody>
              <a:bodyPr>
                <a:prstTxWarp prst="textNoShape">
                  <a:avLst/>
                </a:prstTxWarp>
              </a:bodyPr>
              <a:lstStyle/>
              <a:p>
                <a:endParaRPr lang="en-US"/>
              </a:p>
            </p:txBody>
          </p:sp>
          <p:sp>
            <p:nvSpPr>
              <p:cNvPr id="94458" name="Oval 87"/>
              <p:cNvSpPr>
                <a:spLocks noChangeAspect="1" noChangeArrowheads="1"/>
              </p:cNvSpPr>
              <p:nvPr/>
            </p:nvSpPr>
            <p:spPr bwMode="auto">
              <a:xfrm>
                <a:off x="1868" y="931"/>
                <a:ext cx="22" cy="21"/>
              </a:xfrm>
              <a:prstGeom prst="ellipse">
                <a:avLst/>
              </a:prstGeom>
              <a:solidFill>
                <a:srgbClr val="FFFF00"/>
              </a:solidFill>
              <a:ln w="12700">
                <a:solidFill>
                  <a:srgbClr val="000000"/>
                </a:solidFill>
                <a:round/>
                <a:headEnd/>
                <a:tailEnd/>
              </a:ln>
            </p:spPr>
            <p:txBody>
              <a:bodyPr>
                <a:prstTxWarp prst="textNoShape">
                  <a:avLst/>
                </a:prstTxWarp>
              </a:bodyPr>
              <a:lstStyle/>
              <a:p>
                <a:endParaRPr lang="en-US"/>
              </a:p>
            </p:txBody>
          </p:sp>
          <p:sp>
            <p:nvSpPr>
              <p:cNvPr id="94459" name="Oval 88"/>
              <p:cNvSpPr>
                <a:spLocks noChangeAspect="1" noChangeArrowheads="1"/>
              </p:cNvSpPr>
              <p:nvPr/>
            </p:nvSpPr>
            <p:spPr bwMode="auto">
              <a:xfrm>
                <a:off x="1760" y="1073"/>
                <a:ext cx="21" cy="22"/>
              </a:xfrm>
              <a:prstGeom prst="ellipse">
                <a:avLst/>
              </a:prstGeom>
              <a:solidFill>
                <a:srgbClr val="000000"/>
              </a:solidFill>
              <a:ln w="12700">
                <a:solidFill>
                  <a:srgbClr val="000000"/>
                </a:solidFill>
                <a:round/>
                <a:headEnd/>
                <a:tailEnd/>
              </a:ln>
            </p:spPr>
            <p:txBody>
              <a:bodyPr>
                <a:prstTxWarp prst="textNoShape">
                  <a:avLst/>
                </a:prstTxWarp>
              </a:bodyPr>
              <a:lstStyle/>
              <a:p>
                <a:endParaRPr lang="en-US"/>
              </a:p>
            </p:txBody>
          </p:sp>
          <p:sp>
            <p:nvSpPr>
              <p:cNvPr id="94460" name="Oval 89"/>
              <p:cNvSpPr>
                <a:spLocks noChangeAspect="1" noChangeArrowheads="1"/>
              </p:cNvSpPr>
              <p:nvPr/>
            </p:nvSpPr>
            <p:spPr bwMode="auto">
              <a:xfrm>
                <a:off x="1901" y="1029"/>
                <a:ext cx="22" cy="22"/>
              </a:xfrm>
              <a:prstGeom prst="ellipse">
                <a:avLst/>
              </a:prstGeom>
              <a:solidFill>
                <a:srgbClr val="FFFF00"/>
              </a:solidFill>
              <a:ln w="12700">
                <a:solidFill>
                  <a:srgbClr val="000000"/>
                </a:solidFill>
                <a:round/>
                <a:headEnd/>
                <a:tailEnd/>
              </a:ln>
            </p:spPr>
            <p:txBody>
              <a:bodyPr>
                <a:prstTxWarp prst="textNoShape">
                  <a:avLst/>
                </a:prstTxWarp>
              </a:bodyPr>
              <a:lstStyle/>
              <a:p>
                <a:endParaRPr lang="en-US"/>
              </a:p>
            </p:txBody>
          </p:sp>
          <p:sp>
            <p:nvSpPr>
              <p:cNvPr id="94461" name="Freeform 90"/>
              <p:cNvSpPr>
                <a:spLocks noChangeAspect="1"/>
              </p:cNvSpPr>
              <p:nvPr/>
            </p:nvSpPr>
            <p:spPr bwMode="auto">
              <a:xfrm>
                <a:off x="1743" y="926"/>
                <a:ext cx="87" cy="54"/>
              </a:xfrm>
              <a:custGeom>
                <a:avLst/>
                <a:gdLst>
                  <a:gd name="T0" fmla="*/ 1 w 159"/>
                  <a:gd name="T1" fmla="*/ 1 h 99"/>
                  <a:gd name="T2" fmla="*/ 1 w 159"/>
                  <a:gd name="T3" fmla="*/ 1 h 99"/>
                  <a:gd name="T4" fmla="*/ 0 w 159"/>
                  <a:gd name="T5" fmla="*/ 1 h 99"/>
                  <a:gd name="T6" fmla="*/ 1 w 159"/>
                  <a:gd name="T7" fmla="*/ 1 h 99"/>
                  <a:gd name="T8" fmla="*/ 1 w 159"/>
                  <a:gd name="T9" fmla="*/ 0 h 99"/>
                  <a:gd name="T10" fmla="*/ 1 w 159"/>
                  <a:gd name="T11" fmla="*/ 1 h 99"/>
                  <a:gd name="T12" fmla="*/ 1 w 159"/>
                  <a:gd name="T13" fmla="*/ 1 h 99"/>
                  <a:gd name="T14" fmla="*/ 1 w 159"/>
                  <a:gd name="T15" fmla="*/ 1 h 99"/>
                  <a:gd name="T16" fmla="*/ 1 w 159"/>
                  <a:gd name="T17" fmla="*/ 1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
                  <a:gd name="T28" fmla="*/ 0 h 99"/>
                  <a:gd name="T29" fmla="*/ 159 w 159"/>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 h="99">
                    <a:moveTo>
                      <a:pt x="79" y="99"/>
                    </a:moveTo>
                    <a:lnTo>
                      <a:pt x="20" y="59"/>
                    </a:lnTo>
                    <a:lnTo>
                      <a:pt x="0" y="19"/>
                    </a:lnTo>
                    <a:lnTo>
                      <a:pt x="59" y="39"/>
                    </a:lnTo>
                    <a:lnTo>
                      <a:pt x="79" y="0"/>
                    </a:lnTo>
                    <a:lnTo>
                      <a:pt x="119" y="39"/>
                    </a:lnTo>
                    <a:lnTo>
                      <a:pt x="159" y="19"/>
                    </a:lnTo>
                    <a:lnTo>
                      <a:pt x="159" y="59"/>
                    </a:lnTo>
                    <a:lnTo>
                      <a:pt x="79" y="99"/>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4462" name="Freeform 91"/>
              <p:cNvSpPr>
                <a:spLocks noChangeAspect="1"/>
              </p:cNvSpPr>
              <p:nvPr/>
            </p:nvSpPr>
            <p:spPr bwMode="auto">
              <a:xfrm>
                <a:off x="1787" y="1013"/>
                <a:ext cx="87" cy="65"/>
              </a:xfrm>
              <a:custGeom>
                <a:avLst/>
                <a:gdLst>
                  <a:gd name="T0" fmla="*/ 1 w 160"/>
                  <a:gd name="T1" fmla="*/ 1 h 120"/>
                  <a:gd name="T2" fmla="*/ 0 w 160"/>
                  <a:gd name="T3" fmla="*/ 1 h 120"/>
                  <a:gd name="T4" fmla="*/ 0 w 160"/>
                  <a:gd name="T5" fmla="*/ 1 h 120"/>
                  <a:gd name="T6" fmla="*/ 1 w 160"/>
                  <a:gd name="T7" fmla="*/ 1 h 120"/>
                  <a:gd name="T8" fmla="*/ 1 w 160"/>
                  <a:gd name="T9" fmla="*/ 0 h 120"/>
                  <a:gd name="T10" fmla="*/ 1 w 160"/>
                  <a:gd name="T11" fmla="*/ 1 h 120"/>
                  <a:gd name="T12" fmla="*/ 1 w 160"/>
                  <a:gd name="T13" fmla="*/ 1 h 120"/>
                  <a:gd name="T14" fmla="*/ 1 w 160"/>
                  <a:gd name="T15" fmla="*/ 1 h 120"/>
                  <a:gd name="T16" fmla="*/ 1 w 160"/>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20"/>
                  <a:gd name="T29" fmla="*/ 160 w 160"/>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20">
                    <a:moveTo>
                      <a:pt x="80" y="120"/>
                    </a:moveTo>
                    <a:lnTo>
                      <a:pt x="0" y="60"/>
                    </a:lnTo>
                    <a:lnTo>
                      <a:pt x="0" y="40"/>
                    </a:lnTo>
                    <a:lnTo>
                      <a:pt x="40" y="40"/>
                    </a:lnTo>
                    <a:lnTo>
                      <a:pt x="80" y="0"/>
                    </a:lnTo>
                    <a:lnTo>
                      <a:pt x="100" y="40"/>
                    </a:lnTo>
                    <a:lnTo>
                      <a:pt x="160" y="40"/>
                    </a:lnTo>
                    <a:lnTo>
                      <a:pt x="140" y="60"/>
                    </a:lnTo>
                    <a:lnTo>
                      <a:pt x="80" y="120"/>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4463" name="Oval 92"/>
              <p:cNvSpPr>
                <a:spLocks noChangeAspect="1" noChangeArrowheads="1"/>
              </p:cNvSpPr>
              <p:nvPr/>
            </p:nvSpPr>
            <p:spPr bwMode="auto">
              <a:xfrm>
                <a:off x="1847" y="985"/>
                <a:ext cx="21" cy="22"/>
              </a:xfrm>
              <a:prstGeom prst="ellipse">
                <a:avLst/>
              </a:prstGeom>
              <a:solidFill>
                <a:srgbClr val="FFFF00"/>
              </a:solidFill>
              <a:ln w="12700">
                <a:solidFill>
                  <a:srgbClr val="000000"/>
                </a:solidFill>
                <a:round/>
                <a:headEnd/>
                <a:tailEnd/>
              </a:ln>
            </p:spPr>
            <p:txBody>
              <a:bodyPr>
                <a:prstTxWarp prst="textNoShape">
                  <a:avLst/>
                </a:prstTxWarp>
              </a:bodyPr>
              <a:lstStyle/>
              <a:p>
                <a:endParaRPr lang="en-US"/>
              </a:p>
            </p:txBody>
          </p:sp>
          <p:sp>
            <p:nvSpPr>
              <p:cNvPr id="94464" name="Oval 93"/>
              <p:cNvSpPr>
                <a:spLocks noChangeAspect="1" noChangeArrowheads="1"/>
              </p:cNvSpPr>
              <p:nvPr/>
            </p:nvSpPr>
            <p:spPr bwMode="auto">
              <a:xfrm>
                <a:off x="1716" y="974"/>
                <a:ext cx="22" cy="22"/>
              </a:xfrm>
              <a:prstGeom prst="ellipse">
                <a:avLst/>
              </a:prstGeom>
              <a:solidFill>
                <a:srgbClr val="FFFF00"/>
              </a:solidFill>
              <a:ln w="12700">
                <a:solidFill>
                  <a:srgbClr val="000000"/>
                </a:solidFill>
                <a:round/>
                <a:headEnd/>
                <a:tailEnd/>
              </a:ln>
            </p:spPr>
            <p:txBody>
              <a:bodyPr>
                <a:prstTxWarp prst="textNoShape">
                  <a:avLst/>
                </a:prstTxWarp>
              </a:bodyPr>
              <a:lstStyle/>
              <a:p>
                <a:endParaRPr lang="en-US"/>
              </a:p>
            </p:txBody>
          </p:sp>
          <p:sp>
            <p:nvSpPr>
              <p:cNvPr id="94465" name="Oval 94"/>
              <p:cNvSpPr>
                <a:spLocks noChangeAspect="1" noChangeArrowheads="1"/>
              </p:cNvSpPr>
              <p:nvPr/>
            </p:nvSpPr>
            <p:spPr bwMode="auto">
              <a:xfrm>
                <a:off x="1945" y="920"/>
                <a:ext cx="22" cy="22"/>
              </a:xfrm>
              <a:prstGeom prst="ellipse">
                <a:avLst/>
              </a:prstGeom>
              <a:solidFill>
                <a:srgbClr val="FFFF00"/>
              </a:solidFill>
              <a:ln w="12700">
                <a:solidFill>
                  <a:srgbClr val="000000"/>
                </a:solidFill>
                <a:round/>
                <a:headEnd/>
                <a:tailEnd/>
              </a:ln>
            </p:spPr>
            <p:txBody>
              <a:bodyPr>
                <a:prstTxWarp prst="textNoShape">
                  <a:avLst/>
                </a:prstTxWarp>
              </a:bodyPr>
              <a:lstStyle/>
              <a:p>
                <a:endParaRPr lang="en-US"/>
              </a:p>
            </p:txBody>
          </p:sp>
          <p:sp>
            <p:nvSpPr>
              <p:cNvPr id="94466" name="Freeform 95"/>
              <p:cNvSpPr>
                <a:spLocks noChangeAspect="1"/>
              </p:cNvSpPr>
              <p:nvPr/>
            </p:nvSpPr>
            <p:spPr bwMode="auto">
              <a:xfrm>
                <a:off x="1819" y="1078"/>
                <a:ext cx="88" cy="66"/>
              </a:xfrm>
              <a:custGeom>
                <a:avLst/>
                <a:gdLst>
                  <a:gd name="T0" fmla="*/ 1 w 160"/>
                  <a:gd name="T1" fmla="*/ 1 h 120"/>
                  <a:gd name="T2" fmla="*/ 0 w 160"/>
                  <a:gd name="T3" fmla="*/ 1 h 120"/>
                  <a:gd name="T4" fmla="*/ 0 w 160"/>
                  <a:gd name="T5" fmla="*/ 1 h 120"/>
                  <a:gd name="T6" fmla="*/ 1 w 160"/>
                  <a:gd name="T7" fmla="*/ 1 h 120"/>
                  <a:gd name="T8" fmla="*/ 1 w 160"/>
                  <a:gd name="T9" fmla="*/ 0 h 120"/>
                  <a:gd name="T10" fmla="*/ 1 w 160"/>
                  <a:gd name="T11" fmla="*/ 1 h 120"/>
                  <a:gd name="T12" fmla="*/ 1 w 160"/>
                  <a:gd name="T13" fmla="*/ 1 h 120"/>
                  <a:gd name="T14" fmla="*/ 1 w 160"/>
                  <a:gd name="T15" fmla="*/ 1 h 120"/>
                  <a:gd name="T16" fmla="*/ 1 w 160"/>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20"/>
                  <a:gd name="T29" fmla="*/ 160 w 160"/>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20">
                    <a:moveTo>
                      <a:pt x="80" y="120"/>
                    </a:moveTo>
                    <a:lnTo>
                      <a:pt x="0" y="60"/>
                    </a:lnTo>
                    <a:lnTo>
                      <a:pt x="0" y="40"/>
                    </a:lnTo>
                    <a:lnTo>
                      <a:pt x="40" y="40"/>
                    </a:lnTo>
                    <a:lnTo>
                      <a:pt x="80" y="0"/>
                    </a:lnTo>
                    <a:lnTo>
                      <a:pt x="100" y="40"/>
                    </a:lnTo>
                    <a:lnTo>
                      <a:pt x="160" y="40"/>
                    </a:lnTo>
                    <a:lnTo>
                      <a:pt x="140" y="60"/>
                    </a:lnTo>
                    <a:lnTo>
                      <a:pt x="80" y="120"/>
                    </a:lnTo>
                    <a:close/>
                  </a:path>
                </a:pathLst>
              </a:custGeom>
              <a:solidFill>
                <a:srgbClr val="FFFF99"/>
              </a:solidFill>
              <a:ln w="12700">
                <a:solidFill>
                  <a:srgbClr val="000000"/>
                </a:solidFill>
                <a:round/>
                <a:headEnd/>
                <a:tailEnd/>
              </a:ln>
            </p:spPr>
            <p:txBody>
              <a:bodyPr>
                <a:prstTxWarp prst="textNoShape">
                  <a:avLst/>
                </a:prstTxWarp>
              </a:bodyPr>
              <a:lstStyle/>
              <a:p>
                <a:endParaRPr lang="en-US"/>
              </a:p>
            </p:txBody>
          </p:sp>
          <p:sp>
            <p:nvSpPr>
              <p:cNvPr id="94467" name="Oval 96"/>
              <p:cNvSpPr>
                <a:spLocks noChangeAspect="1" noChangeArrowheads="1"/>
              </p:cNvSpPr>
              <p:nvPr/>
            </p:nvSpPr>
            <p:spPr bwMode="auto">
              <a:xfrm>
                <a:off x="1781" y="1117"/>
                <a:ext cx="22" cy="22"/>
              </a:xfrm>
              <a:prstGeom prst="ellipse">
                <a:avLst/>
              </a:prstGeom>
              <a:solidFill>
                <a:srgbClr val="000000"/>
              </a:solidFill>
              <a:ln w="12700">
                <a:solidFill>
                  <a:srgbClr val="000000"/>
                </a:solidFill>
                <a:round/>
                <a:headEnd/>
                <a:tailEnd/>
              </a:ln>
            </p:spPr>
            <p:txBody>
              <a:bodyPr>
                <a:prstTxWarp prst="textNoShape">
                  <a:avLst/>
                </a:prstTxWarp>
              </a:bodyPr>
              <a:lstStyle/>
              <a:p>
                <a:endParaRPr lang="en-US"/>
              </a:p>
            </p:txBody>
          </p:sp>
          <p:sp>
            <p:nvSpPr>
              <p:cNvPr id="94468" name="Oval 97"/>
              <p:cNvSpPr>
                <a:spLocks noChangeAspect="1" noChangeArrowheads="1"/>
              </p:cNvSpPr>
              <p:nvPr/>
            </p:nvSpPr>
            <p:spPr bwMode="auto">
              <a:xfrm>
                <a:off x="1868" y="734"/>
                <a:ext cx="55"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69" name="Oval 98"/>
              <p:cNvSpPr>
                <a:spLocks noChangeAspect="1" noChangeArrowheads="1"/>
              </p:cNvSpPr>
              <p:nvPr/>
            </p:nvSpPr>
            <p:spPr bwMode="auto">
              <a:xfrm>
                <a:off x="1923" y="756"/>
                <a:ext cx="55"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70" name="Oval 99"/>
              <p:cNvSpPr>
                <a:spLocks noChangeAspect="1" noChangeArrowheads="1"/>
              </p:cNvSpPr>
              <p:nvPr/>
            </p:nvSpPr>
            <p:spPr bwMode="auto">
              <a:xfrm>
                <a:off x="1967" y="800"/>
                <a:ext cx="55"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71" name="Oval 100"/>
              <p:cNvSpPr>
                <a:spLocks noChangeAspect="1" noChangeArrowheads="1"/>
              </p:cNvSpPr>
              <p:nvPr/>
            </p:nvSpPr>
            <p:spPr bwMode="auto">
              <a:xfrm>
                <a:off x="2011" y="854"/>
                <a:ext cx="43"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72" name="Oval 101"/>
              <p:cNvSpPr>
                <a:spLocks noChangeAspect="1" noChangeArrowheads="1"/>
              </p:cNvSpPr>
              <p:nvPr/>
            </p:nvSpPr>
            <p:spPr bwMode="auto">
              <a:xfrm>
                <a:off x="2032" y="909"/>
                <a:ext cx="44"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73" name="Line 102"/>
              <p:cNvSpPr>
                <a:spLocks noChangeAspect="1" noChangeShapeType="1"/>
              </p:cNvSpPr>
              <p:nvPr/>
            </p:nvSpPr>
            <p:spPr bwMode="auto">
              <a:xfrm flipH="1">
                <a:off x="1819" y="772"/>
                <a:ext cx="11"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74" name="Line 103"/>
              <p:cNvSpPr>
                <a:spLocks noChangeAspect="1" noChangeShapeType="1"/>
              </p:cNvSpPr>
              <p:nvPr/>
            </p:nvSpPr>
            <p:spPr bwMode="auto">
              <a:xfrm flipH="1">
                <a:off x="1863" y="783"/>
                <a:ext cx="22"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75" name="Line 104"/>
              <p:cNvSpPr>
                <a:spLocks noChangeAspect="1" noChangeShapeType="1"/>
              </p:cNvSpPr>
              <p:nvPr/>
            </p:nvSpPr>
            <p:spPr bwMode="auto">
              <a:xfrm flipH="1">
                <a:off x="1918" y="805"/>
                <a:ext cx="22"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76" name="Oval 105"/>
              <p:cNvSpPr>
                <a:spLocks noChangeAspect="1" noChangeArrowheads="1"/>
              </p:cNvSpPr>
              <p:nvPr/>
            </p:nvSpPr>
            <p:spPr bwMode="auto">
              <a:xfrm>
                <a:off x="2032" y="974"/>
                <a:ext cx="4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77" name="Oval 106"/>
              <p:cNvSpPr>
                <a:spLocks noChangeAspect="1" noChangeArrowheads="1"/>
              </p:cNvSpPr>
              <p:nvPr/>
            </p:nvSpPr>
            <p:spPr bwMode="auto">
              <a:xfrm>
                <a:off x="2011" y="1040"/>
                <a:ext cx="5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78" name="Oval 107"/>
              <p:cNvSpPr>
                <a:spLocks noChangeAspect="1" noChangeArrowheads="1"/>
              </p:cNvSpPr>
              <p:nvPr/>
            </p:nvSpPr>
            <p:spPr bwMode="auto">
              <a:xfrm>
                <a:off x="1989" y="1095"/>
                <a:ext cx="43"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79" name="Oval 108"/>
              <p:cNvSpPr>
                <a:spLocks noChangeAspect="1" noChangeArrowheads="1"/>
              </p:cNvSpPr>
              <p:nvPr/>
            </p:nvSpPr>
            <p:spPr bwMode="auto">
              <a:xfrm>
                <a:off x="1683" y="745"/>
                <a:ext cx="55"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80" name="Oval 109"/>
              <p:cNvSpPr>
                <a:spLocks noChangeAspect="1" noChangeArrowheads="1"/>
              </p:cNvSpPr>
              <p:nvPr/>
            </p:nvSpPr>
            <p:spPr bwMode="auto">
              <a:xfrm>
                <a:off x="1749" y="712"/>
                <a:ext cx="43"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81" name="Line 110"/>
              <p:cNvSpPr>
                <a:spLocks noChangeAspect="1" noChangeShapeType="1"/>
              </p:cNvSpPr>
              <p:nvPr/>
            </p:nvSpPr>
            <p:spPr bwMode="auto">
              <a:xfrm>
                <a:off x="1732" y="794"/>
                <a:ext cx="11"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82" name="Line 111"/>
              <p:cNvSpPr>
                <a:spLocks noChangeAspect="1" noChangeShapeType="1"/>
              </p:cNvSpPr>
              <p:nvPr/>
            </p:nvSpPr>
            <p:spPr bwMode="auto">
              <a:xfrm>
                <a:off x="1776" y="772"/>
                <a:ext cx="0"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83" name="Oval 112"/>
              <p:cNvSpPr>
                <a:spLocks noChangeAspect="1" noChangeArrowheads="1"/>
              </p:cNvSpPr>
              <p:nvPr/>
            </p:nvSpPr>
            <p:spPr bwMode="auto">
              <a:xfrm>
                <a:off x="1797" y="700"/>
                <a:ext cx="43"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grpSp>
      </p:grpSp>
      <p:grpSp>
        <p:nvGrpSpPr>
          <p:cNvPr id="5" name="Group 113"/>
          <p:cNvGrpSpPr>
            <a:grpSpLocks/>
          </p:cNvGrpSpPr>
          <p:nvPr/>
        </p:nvGrpSpPr>
        <p:grpSpPr bwMode="auto">
          <a:xfrm>
            <a:off x="2895600" y="3124200"/>
            <a:ext cx="4724400" cy="1836738"/>
            <a:chOff x="1824" y="1968"/>
            <a:chExt cx="2976" cy="1157"/>
          </a:xfrm>
        </p:grpSpPr>
        <p:sp>
          <p:nvSpPr>
            <p:cNvPr id="94410" name="Text Box 114"/>
            <p:cNvSpPr txBox="1">
              <a:spLocks noChangeArrowheads="1"/>
            </p:cNvSpPr>
            <p:nvPr/>
          </p:nvSpPr>
          <p:spPr bwMode="auto">
            <a:xfrm>
              <a:off x="2544" y="1968"/>
              <a:ext cx="2256" cy="624"/>
            </a:xfrm>
            <a:prstGeom prst="rect">
              <a:avLst/>
            </a:prstGeom>
            <a:solidFill>
              <a:srgbClr val="FFFFFF"/>
            </a:solidFill>
            <a:ln w="28575">
              <a:noFill/>
              <a:prstDash val="dash"/>
              <a:miter lim="800000"/>
              <a:headEnd/>
              <a:tailEnd/>
            </a:ln>
          </p:spPr>
          <p:txBody>
            <a:bodyPr lIns="27432" tIns="27432" rIns="27432" bIns="27432">
              <a:prstTxWarp prst="textNoShape">
                <a:avLst/>
              </a:prstTxWarp>
            </a:bodyPr>
            <a:lstStyle/>
            <a:p>
              <a:pPr algn="ctr" eaLnBrk="1" hangingPunct="1"/>
              <a:r>
                <a:rPr lang="en-US" sz="1800" b="1">
                  <a:latin typeface="Helvetica" charset="0"/>
                </a:rPr>
                <a:t>3. </a:t>
              </a:r>
              <a:r>
                <a:rPr lang="en-US" sz="1800" b="1">
                  <a:solidFill>
                    <a:srgbClr val="FF0000"/>
                  </a:solidFill>
                  <a:latin typeface="Helvetica" charset="0"/>
                </a:rPr>
                <a:t>lipoprotein lipase </a:t>
              </a:r>
            </a:p>
            <a:p>
              <a:pPr algn="ctr" eaLnBrk="1" hangingPunct="1"/>
              <a:r>
                <a:rPr lang="en-US" sz="1600" b="1">
                  <a:latin typeface="Helvetica" charset="0"/>
                </a:rPr>
                <a:t>capillary walls, hydrolyzes TG</a:t>
              </a:r>
            </a:p>
            <a:p>
              <a:pPr algn="ctr" eaLnBrk="1" hangingPunct="1"/>
              <a:r>
                <a:rPr lang="en-US" sz="1600" b="1">
                  <a:latin typeface="Helvetica" charset="0"/>
                </a:rPr>
                <a:t>delivers FFA into adipose &amp; muscle</a:t>
              </a:r>
            </a:p>
          </p:txBody>
        </p:sp>
        <p:sp>
          <p:nvSpPr>
            <p:cNvPr id="94411" name="Text Box 115"/>
            <p:cNvSpPr txBox="1">
              <a:spLocks noChangeArrowheads="1"/>
            </p:cNvSpPr>
            <p:nvPr/>
          </p:nvSpPr>
          <p:spPr bwMode="auto">
            <a:xfrm>
              <a:off x="3072" y="2640"/>
              <a:ext cx="720" cy="336"/>
            </a:xfrm>
            <a:prstGeom prst="rect">
              <a:avLst/>
            </a:prstGeom>
            <a:solidFill>
              <a:srgbClr val="FFFFFF"/>
            </a:solidFill>
            <a:ln w="12700">
              <a:solidFill>
                <a:srgbClr val="996633"/>
              </a:solidFill>
              <a:miter lim="800000"/>
              <a:headEnd/>
              <a:tailEnd/>
            </a:ln>
          </p:spPr>
          <p:txBody>
            <a:bodyPr lIns="0" tIns="0" rIns="0" bIns="0">
              <a:prstTxWarp prst="textNoShape">
                <a:avLst/>
              </a:prstTxWarp>
            </a:bodyPr>
            <a:lstStyle/>
            <a:p>
              <a:pPr algn="ctr" eaLnBrk="1" hangingPunct="1"/>
              <a:r>
                <a:rPr lang="en-US" sz="1600" b="1">
                  <a:latin typeface="Helvetica" charset="0"/>
                </a:rPr>
                <a:t>adipose &amp;</a:t>
              </a:r>
            </a:p>
            <a:p>
              <a:pPr algn="ctr" eaLnBrk="1" hangingPunct="1"/>
              <a:r>
                <a:rPr lang="en-US" sz="1600" b="1">
                  <a:latin typeface="Helvetica" charset="0"/>
                </a:rPr>
                <a:t>muscle</a:t>
              </a:r>
            </a:p>
          </p:txBody>
        </p:sp>
        <p:sp>
          <p:nvSpPr>
            <p:cNvPr id="94412" name="Text Box 116"/>
            <p:cNvSpPr txBox="1">
              <a:spLocks noChangeAspect="1" noChangeArrowheads="1"/>
            </p:cNvSpPr>
            <p:nvPr/>
          </p:nvSpPr>
          <p:spPr bwMode="auto">
            <a:xfrm>
              <a:off x="2400" y="2928"/>
              <a:ext cx="344" cy="197"/>
            </a:xfrm>
            <a:prstGeom prst="rect">
              <a:avLst/>
            </a:prstGeom>
            <a:noFill/>
            <a:ln w="9525">
              <a:noFill/>
              <a:miter lim="800000"/>
              <a:headEnd/>
              <a:tailEnd/>
            </a:ln>
          </p:spPr>
          <p:txBody>
            <a:bodyPr lIns="0" tIns="0" rIns="0" bIns="0">
              <a:prstTxWarp prst="textNoShape">
                <a:avLst/>
              </a:prstTxWarp>
            </a:bodyPr>
            <a:lstStyle/>
            <a:p>
              <a:pPr eaLnBrk="1" hangingPunct="1"/>
              <a:r>
                <a:rPr lang="en-US" sz="1600" b="1">
                  <a:latin typeface="Helvetica" charset="0"/>
                </a:rPr>
                <a:t>FFA</a:t>
              </a:r>
            </a:p>
          </p:txBody>
        </p:sp>
        <p:sp>
          <p:nvSpPr>
            <p:cNvPr id="94413" name="Line 117"/>
            <p:cNvSpPr>
              <a:spLocks noChangeAspect="1" noChangeShapeType="1"/>
            </p:cNvSpPr>
            <p:nvPr/>
          </p:nvSpPr>
          <p:spPr bwMode="auto">
            <a:xfrm flipV="1">
              <a:off x="2688" y="2877"/>
              <a:ext cx="295" cy="99"/>
            </a:xfrm>
            <a:prstGeom prst="line">
              <a:avLst/>
            </a:prstGeom>
            <a:noFill/>
            <a:ln w="38100">
              <a:solidFill>
                <a:srgbClr val="006600"/>
              </a:solidFill>
              <a:round/>
              <a:headEnd/>
              <a:tailEnd type="triangle" w="med" len="med"/>
            </a:ln>
          </p:spPr>
          <p:txBody>
            <a:bodyPr>
              <a:prstTxWarp prst="textNoShape">
                <a:avLst/>
              </a:prstTxWarp>
            </a:bodyPr>
            <a:lstStyle/>
            <a:p>
              <a:endParaRPr lang="en-US"/>
            </a:p>
          </p:txBody>
        </p:sp>
        <p:sp>
          <p:nvSpPr>
            <p:cNvPr id="94414" name="Freeform 118"/>
            <p:cNvSpPr>
              <a:spLocks/>
            </p:cNvSpPr>
            <p:nvPr/>
          </p:nvSpPr>
          <p:spPr bwMode="auto">
            <a:xfrm>
              <a:off x="1824" y="2544"/>
              <a:ext cx="528" cy="576"/>
            </a:xfrm>
            <a:custGeom>
              <a:avLst/>
              <a:gdLst>
                <a:gd name="T0" fmla="*/ 0 w 192"/>
                <a:gd name="T1" fmla="*/ 0 h 168"/>
                <a:gd name="T2" fmla="*/ 2147483647 w 192"/>
                <a:gd name="T3" fmla="*/ 2147483647 h 168"/>
                <a:gd name="T4" fmla="*/ 2147483647 w 192"/>
                <a:gd name="T5" fmla="*/ 2147483647 h 168"/>
                <a:gd name="T6" fmla="*/ 0 60000 65536"/>
                <a:gd name="T7" fmla="*/ 0 60000 65536"/>
                <a:gd name="T8" fmla="*/ 0 60000 65536"/>
                <a:gd name="T9" fmla="*/ 0 w 192"/>
                <a:gd name="T10" fmla="*/ 0 h 168"/>
                <a:gd name="T11" fmla="*/ 192 w 192"/>
                <a:gd name="T12" fmla="*/ 168 h 168"/>
              </a:gdLst>
              <a:ahLst/>
              <a:cxnLst>
                <a:cxn ang="T6">
                  <a:pos x="T0" y="T1"/>
                </a:cxn>
                <a:cxn ang="T7">
                  <a:pos x="T2" y="T3"/>
                </a:cxn>
                <a:cxn ang="T8">
                  <a:pos x="T4" y="T5"/>
                </a:cxn>
              </a:cxnLst>
              <a:rect l="T9" t="T10" r="T11" b="T12"/>
              <a:pathLst>
                <a:path w="192" h="168">
                  <a:moveTo>
                    <a:pt x="0" y="0"/>
                  </a:moveTo>
                  <a:cubicBezTo>
                    <a:pt x="32" y="60"/>
                    <a:pt x="64" y="120"/>
                    <a:pt x="96" y="144"/>
                  </a:cubicBezTo>
                  <a:cubicBezTo>
                    <a:pt x="128" y="168"/>
                    <a:pt x="176" y="144"/>
                    <a:pt x="192" y="144"/>
                  </a:cubicBezTo>
                </a:path>
              </a:pathLst>
            </a:custGeom>
            <a:noFill/>
            <a:ln w="38100">
              <a:solidFill>
                <a:srgbClr val="006600"/>
              </a:solidFill>
              <a:round/>
              <a:headEnd/>
              <a:tailEnd type="triangle" w="med" len="med"/>
            </a:ln>
          </p:spPr>
          <p:txBody>
            <a:bodyPr>
              <a:prstTxWarp prst="textNoShape">
                <a:avLst/>
              </a:prstTxWarp>
            </a:bodyPr>
            <a:lstStyle/>
            <a:p>
              <a:endParaRPr lang="en-US"/>
            </a:p>
          </p:txBody>
        </p:sp>
      </p:grpSp>
      <p:grpSp>
        <p:nvGrpSpPr>
          <p:cNvPr id="6" name="Group 119"/>
          <p:cNvGrpSpPr>
            <a:grpSpLocks/>
          </p:cNvGrpSpPr>
          <p:nvPr/>
        </p:nvGrpSpPr>
        <p:grpSpPr bwMode="auto">
          <a:xfrm>
            <a:off x="211138" y="4800600"/>
            <a:ext cx="4513262" cy="1660525"/>
            <a:chOff x="133" y="3024"/>
            <a:chExt cx="2843" cy="1046"/>
          </a:xfrm>
        </p:grpSpPr>
        <p:sp>
          <p:nvSpPr>
            <p:cNvPr id="94356" name="Oval 120"/>
            <p:cNvSpPr>
              <a:spLocks noChangeAspect="1" noChangeArrowheads="1"/>
            </p:cNvSpPr>
            <p:nvPr/>
          </p:nvSpPr>
          <p:spPr bwMode="auto">
            <a:xfrm>
              <a:off x="2498" y="3851"/>
              <a:ext cx="5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57" name="Oval 121"/>
            <p:cNvSpPr>
              <a:spLocks noChangeAspect="1" noChangeArrowheads="1"/>
            </p:cNvSpPr>
            <p:nvPr/>
          </p:nvSpPr>
          <p:spPr bwMode="auto">
            <a:xfrm>
              <a:off x="2498" y="3917"/>
              <a:ext cx="43"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58" name="Line 122"/>
            <p:cNvSpPr>
              <a:spLocks noChangeAspect="1" noChangeShapeType="1"/>
            </p:cNvSpPr>
            <p:nvPr/>
          </p:nvSpPr>
          <p:spPr bwMode="auto">
            <a:xfrm flipH="1">
              <a:off x="2449" y="3835"/>
              <a:ext cx="21"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59" name="Line 123"/>
            <p:cNvSpPr>
              <a:spLocks noChangeAspect="1" noChangeShapeType="1"/>
            </p:cNvSpPr>
            <p:nvPr/>
          </p:nvSpPr>
          <p:spPr bwMode="auto">
            <a:xfrm flipH="1">
              <a:off x="2470" y="3890"/>
              <a:ext cx="22"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60" name="Oval 124"/>
            <p:cNvSpPr>
              <a:spLocks noChangeAspect="1" noChangeArrowheads="1"/>
            </p:cNvSpPr>
            <p:nvPr/>
          </p:nvSpPr>
          <p:spPr bwMode="auto">
            <a:xfrm>
              <a:off x="2061" y="3873"/>
              <a:ext cx="5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61" name="Line 125"/>
            <p:cNvSpPr>
              <a:spLocks noChangeAspect="1" noChangeShapeType="1"/>
            </p:cNvSpPr>
            <p:nvPr/>
          </p:nvSpPr>
          <p:spPr bwMode="auto">
            <a:xfrm>
              <a:off x="2121" y="3901"/>
              <a:ext cx="44"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62" name="Line 126"/>
            <p:cNvSpPr>
              <a:spLocks noChangeAspect="1" noChangeShapeType="1"/>
            </p:cNvSpPr>
            <p:nvPr/>
          </p:nvSpPr>
          <p:spPr bwMode="auto">
            <a:xfrm>
              <a:off x="2132" y="3857"/>
              <a:ext cx="33"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63" name="Oval 127"/>
            <p:cNvSpPr>
              <a:spLocks noChangeAspect="1" noChangeArrowheads="1"/>
            </p:cNvSpPr>
            <p:nvPr/>
          </p:nvSpPr>
          <p:spPr bwMode="auto">
            <a:xfrm>
              <a:off x="2301" y="3884"/>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64" name="Oval 128"/>
            <p:cNvSpPr>
              <a:spLocks noChangeAspect="1" noChangeArrowheads="1"/>
            </p:cNvSpPr>
            <p:nvPr/>
          </p:nvSpPr>
          <p:spPr bwMode="auto">
            <a:xfrm>
              <a:off x="2356" y="3928"/>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65" name="Oval 129"/>
            <p:cNvSpPr>
              <a:spLocks noChangeAspect="1" noChangeArrowheads="1"/>
            </p:cNvSpPr>
            <p:nvPr/>
          </p:nvSpPr>
          <p:spPr bwMode="auto">
            <a:xfrm>
              <a:off x="2170" y="3939"/>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66" name="Oval 130"/>
            <p:cNvSpPr>
              <a:spLocks noChangeAspect="1" noChangeArrowheads="1"/>
            </p:cNvSpPr>
            <p:nvPr/>
          </p:nvSpPr>
          <p:spPr bwMode="auto">
            <a:xfrm>
              <a:off x="2432" y="3917"/>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67" name="Line 131"/>
            <p:cNvSpPr>
              <a:spLocks noChangeAspect="1" noChangeShapeType="1"/>
            </p:cNvSpPr>
            <p:nvPr/>
          </p:nvSpPr>
          <p:spPr bwMode="auto">
            <a:xfrm flipH="1" flipV="1">
              <a:off x="2416" y="3944"/>
              <a:ext cx="33"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68" name="Line 132"/>
            <p:cNvSpPr>
              <a:spLocks noChangeAspect="1" noChangeShapeType="1"/>
            </p:cNvSpPr>
            <p:nvPr/>
          </p:nvSpPr>
          <p:spPr bwMode="auto">
            <a:xfrm flipV="1">
              <a:off x="2197" y="3944"/>
              <a:ext cx="22"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69" name="Oval 133"/>
            <p:cNvSpPr>
              <a:spLocks noChangeAspect="1" noChangeArrowheads="1"/>
            </p:cNvSpPr>
            <p:nvPr/>
          </p:nvSpPr>
          <p:spPr bwMode="auto">
            <a:xfrm>
              <a:off x="2236" y="3862"/>
              <a:ext cx="21"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70" name="Oval 134"/>
            <p:cNvSpPr>
              <a:spLocks noChangeAspect="1" noChangeArrowheads="1"/>
            </p:cNvSpPr>
            <p:nvPr/>
          </p:nvSpPr>
          <p:spPr bwMode="auto">
            <a:xfrm>
              <a:off x="2345" y="3840"/>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71" name="Oval 135"/>
            <p:cNvSpPr>
              <a:spLocks noChangeAspect="1" noChangeArrowheads="1"/>
            </p:cNvSpPr>
            <p:nvPr/>
          </p:nvSpPr>
          <p:spPr bwMode="auto">
            <a:xfrm>
              <a:off x="2236" y="3917"/>
              <a:ext cx="21"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72" name="Oval 136"/>
            <p:cNvSpPr>
              <a:spLocks noChangeAspect="1" noChangeArrowheads="1"/>
            </p:cNvSpPr>
            <p:nvPr/>
          </p:nvSpPr>
          <p:spPr bwMode="auto">
            <a:xfrm>
              <a:off x="2290" y="3939"/>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73" name="Oval 137"/>
            <p:cNvSpPr>
              <a:spLocks noChangeAspect="1" noChangeArrowheads="1"/>
            </p:cNvSpPr>
            <p:nvPr/>
          </p:nvSpPr>
          <p:spPr bwMode="auto">
            <a:xfrm>
              <a:off x="2388" y="3862"/>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74" name="Oval 138"/>
            <p:cNvSpPr>
              <a:spLocks noChangeAspect="1" noChangeArrowheads="1"/>
            </p:cNvSpPr>
            <p:nvPr/>
          </p:nvSpPr>
          <p:spPr bwMode="auto">
            <a:xfrm>
              <a:off x="2192" y="3884"/>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75" name="Line 139"/>
            <p:cNvSpPr>
              <a:spLocks noChangeShapeType="1"/>
            </p:cNvSpPr>
            <p:nvPr/>
          </p:nvSpPr>
          <p:spPr bwMode="auto">
            <a:xfrm>
              <a:off x="2005" y="3024"/>
              <a:ext cx="144" cy="480"/>
            </a:xfrm>
            <a:prstGeom prst="line">
              <a:avLst/>
            </a:prstGeom>
            <a:noFill/>
            <a:ln w="38100">
              <a:solidFill>
                <a:srgbClr val="006600"/>
              </a:solidFill>
              <a:round/>
              <a:headEnd/>
              <a:tailEnd type="triangle" w="med" len="med"/>
            </a:ln>
          </p:spPr>
          <p:txBody>
            <a:bodyPr>
              <a:prstTxWarp prst="textNoShape">
                <a:avLst/>
              </a:prstTxWarp>
            </a:bodyPr>
            <a:lstStyle/>
            <a:p>
              <a:endParaRPr lang="en-US"/>
            </a:p>
          </p:txBody>
        </p:sp>
        <p:sp>
          <p:nvSpPr>
            <p:cNvPr id="94376" name="Text Box 140"/>
            <p:cNvSpPr txBox="1">
              <a:spLocks noChangeArrowheads="1"/>
            </p:cNvSpPr>
            <p:nvPr/>
          </p:nvSpPr>
          <p:spPr bwMode="auto">
            <a:xfrm>
              <a:off x="133" y="3216"/>
              <a:ext cx="1776" cy="480"/>
            </a:xfrm>
            <a:prstGeom prst="rect">
              <a:avLst/>
            </a:prstGeom>
            <a:noFill/>
            <a:ln w="9525">
              <a:noFill/>
              <a:miter lim="800000"/>
              <a:headEnd/>
              <a:tailEnd/>
            </a:ln>
          </p:spPr>
          <p:txBody>
            <a:bodyPr lIns="0" tIns="0" rIns="0" bIns="0">
              <a:prstTxWarp prst="textNoShape">
                <a:avLst/>
              </a:prstTxWarp>
            </a:bodyPr>
            <a:lstStyle/>
            <a:p>
              <a:pPr algn="ctr" eaLnBrk="1" hangingPunct="1"/>
              <a:r>
                <a:rPr lang="en-US" sz="1800" b="1">
                  <a:latin typeface="Helvetica" charset="0"/>
                </a:rPr>
                <a:t>4.</a:t>
              </a:r>
              <a:r>
                <a:rPr lang="en-US" sz="1800" b="1">
                  <a:solidFill>
                    <a:srgbClr val="FF0000"/>
                  </a:solidFill>
                  <a:latin typeface="Helvetica" charset="0"/>
                </a:rPr>
                <a:t> chylomicron remnants</a:t>
              </a:r>
              <a:endParaRPr lang="en-US" sz="1600" b="1">
                <a:latin typeface="Helvetica" charset="0"/>
              </a:endParaRPr>
            </a:p>
            <a:p>
              <a:pPr algn="ctr" eaLnBrk="1" hangingPunct="1"/>
              <a:r>
                <a:rPr lang="en-US" sz="1600" b="1">
                  <a:latin typeface="Helvetica" charset="0"/>
                </a:rPr>
                <a:t>lack apoC-II,</a:t>
              </a:r>
            </a:p>
            <a:p>
              <a:pPr algn="ctr" eaLnBrk="1" hangingPunct="1"/>
              <a:r>
                <a:rPr lang="en-US" sz="1600" b="1">
                  <a:latin typeface="Helvetica" charset="0"/>
                </a:rPr>
                <a:t>which is transferred to HDL</a:t>
              </a:r>
            </a:p>
          </p:txBody>
        </p:sp>
        <p:sp>
          <p:nvSpPr>
            <p:cNvPr id="94377" name="Freeform 141"/>
            <p:cNvSpPr>
              <a:spLocks noChangeAspect="1"/>
            </p:cNvSpPr>
            <p:nvPr/>
          </p:nvSpPr>
          <p:spPr bwMode="auto">
            <a:xfrm>
              <a:off x="2101" y="3264"/>
              <a:ext cx="344" cy="98"/>
            </a:xfrm>
            <a:custGeom>
              <a:avLst/>
              <a:gdLst>
                <a:gd name="T0" fmla="*/ 0 w 630"/>
                <a:gd name="T1" fmla="*/ 0 h 180"/>
                <a:gd name="T2" fmla="*/ 1 w 630"/>
                <a:gd name="T3" fmla="*/ 1 h 180"/>
                <a:gd name="T4" fmla="*/ 1 w 630"/>
                <a:gd name="T5" fmla="*/ 0 h 180"/>
                <a:gd name="T6" fmla="*/ 0 60000 65536"/>
                <a:gd name="T7" fmla="*/ 0 60000 65536"/>
                <a:gd name="T8" fmla="*/ 0 60000 65536"/>
                <a:gd name="T9" fmla="*/ 0 w 630"/>
                <a:gd name="T10" fmla="*/ 0 h 180"/>
                <a:gd name="T11" fmla="*/ 630 w 630"/>
                <a:gd name="T12" fmla="*/ 180 h 180"/>
              </a:gdLst>
              <a:ahLst/>
              <a:cxnLst>
                <a:cxn ang="T6">
                  <a:pos x="T0" y="T1"/>
                </a:cxn>
                <a:cxn ang="T7">
                  <a:pos x="T2" y="T3"/>
                </a:cxn>
                <a:cxn ang="T8">
                  <a:pos x="T4" y="T5"/>
                </a:cxn>
              </a:cxnLst>
              <a:rect l="T9" t="T10" r="T11" b="T12"/>
              <a:pathLst>
                <a:path w="630" h="180">
                  <a:moveTo>
                    <a:pt x="0" y="0"/>
                  </a:moveTo>
                  <a:cubicBezTo>
                    <a:pt x="82" y="90"/>
                    <a:pt x="165" y="180"/>
                    <a:pt x="270" y="180"/>
                  </a:cubicBezTo>
                  <a:cubicBezTo>
                    <a:pt x="375" y="180"/>
                    <a:pt x="570" y="30"/>
                    <a:pt x="630" y="0"/>
                  </a:cubicBezTo>
                </a:path>
              </a:pathLst>
            </a:custGeom>
            <a:noFill/>
            <a:ln w="38100">
              <a:solidFill>
                <a:srgbClr val="006600"/>
              </a:solidFill>
              <a:round/>
              <a:headEnd/>
              <a:tailEnd type="triangle" w="med" len="med"/>
            </a:ln>
          </p:spPr>
          <p:txBody>
            <a:bodyPr>
              <a:prstTxWarp prst="textNoShape">
                <a:avLst/>
              </a:prstTxWarp>
            </a:bodyPr>
            <a:lstStyle/>
            <a:p>
              <a:endParaRPr lang="en-US"/>
            </a:p>
          </p:txBody>
        </p:sp>
        <p:sp>
          <p:nvSpPr>
            <p:cNvPr id="94378" name="Text Box 142"/>
            <p:cNvSpPr txBox="1">
              <a:spLocks noChangeAspect="1" noChangeArrowheads="1"/>
            </p:cNvSpPr>
            <p:nvPr/>
          </p:nvSpPr>
          <p:spPr bwMode="auto">
            <a:xfrm>
              <a:off x="2485" y="3120"/>
              <a:ext cx="491" cy="197"/>
            </a:xfrm>
            <a:prstGeom prst="rect">
              <a:avLst/>
            </a:prstGeom>
            <a:noFill/>
            <a:ln w="9525">
              <a:noFill/>
              <a:miter lim="800000"/>
              <a:headEnd/>
              <a:tailEnd/>
            </a:ln>
          </p:spPr>
          <p:txBody>
            <a:bodyPr lIns="0" tIns="0" rIns="0" bIns="0">
              <a:prstTxWarp prst="textNoShape">
                <a:avLst/>
              </a:prstTxWarp>
            </a:bodyPr>
            <a:lstStyle/>
            <a:p>
              <a:pPr eaLnBrk="1" hangingPunct="1"/>
              <a:r>
                <a:rPr lang="en-US" sz="1600" b="1">
                  <a:latin typeface="Helvetica" charset="0"/>
                </a:rPr>
                <a:t>apo CII</a:t>
              </a:r>
            </a:p>
          </p:txBody>
        </p:sp>
        <p:sp>
          <p:nvSpPr>
            <p:cNvPr id="94379" name="Oval 143"/>
            <p:cNvSpPr>
              <a:spLocks noChangeAspect="1" noChangeArrowheads="1"/>
            </p:cNvSpPr>
            <p:nvPr/>
          </p:nvSpPr>
          <p:spPr bwMode="auto">
            <a:xfrm>
              <a:off x="2301" y="3711"/>
              <a:ext cx="44"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80" name="Oval 144"/>
            <p:cNvSpPr>
              <a:spLocks noChangeAspect="1" noChangeArrowheads="1"/>
            </p:cNvSpPr>
            <p:nvPr/>
          </p:nvSpPr>
          <p:spPr bwMode="auto">
            <a:xfrm>
              <a:off x="2367" y="3721"/>
              <a:ext cx="43"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81" name="Oval 145"/>
            <p:cNvSpPr>
              <a:spLocks noChangeAspect="1" noChangeArrowheads="1"/>
            </p:cNvSpPr>
            <p:nvPr/>
          </p:nvSpPr>
          <p:spPr bwMode="auto">
            <a:xfrm>
              <a:off x="2421" y="3754"/>
              <a:ext cx="4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82" name="Oval 146"/>
            <p:cNvSpPr>
              <a:spLocks noChangeAspect="1" noChangeArrowheads="1"/>
            </p:cNvSpPr>
            <p:nvPr/>
          </p:nvSpPr>
          <p:spPr bwMode="auto">
            <a:xfrm>
              <a:off x="2465" y="3798"/>
              <a:ext cx="44" cy="4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83" name="Line 147"/>
            <p:cNvSpPr>
              <a:spLocks noChangeAspect="1" noChangeShapeType="1"/>
            </p:cNvSpPr>
            <p:nvPr/>
          </p:nvSpPr>
          <p:spPr bwMode="auto">
            <a:xfrm flipH="1">
              <a:off x="2307" y="3760"/>
              <a:ext cx="10" cy="4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84" name="Line 148"/>
            <p:cNvSpPr>
              <a:spLocks noChangeAspect="1" noChangeShapeType="1"/>
            </p:cNvSpPr>
            <p:nvPr/>
          </p:nvSpPr>
          <p:spPr bwMode="auto">
            <a:xfrm flipH="1">
              <a:off x="2361" y="3782"/>
              <a:ext cx="22" cy="3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85" name="Line 149"/>
            <p:cNvSpPr>
              <a:spLocks noChangeAspect="1" noChangeShapeType="1"/>
            </p:cNvSpPr>
            <p:nvPr/>
          </p:nvSpPr>
          <p:spPr bwMode="auto">
            <a:xfrm flipH="1">
              <a:off x="2405" y="3803"/>
              <a:ext cx="22" cy="3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86" name="Oval 150"/>
            <p:cNvSpPr>
              <a:spLocks noChangeAspect="1" noChangeArrowheads="1"/>
            </p:cNvSpPr>
            <p:nvPr/>
          </p:nvSpPr>
          <p:spPr bwMode="auto">
            <a:xfrm>
              <a:off x="2094" y="3939"/>
              <a:ext cx="43"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87" name="Oval 151"/>
            <p:cNvSpPr>
              <a:spLocks noChangeAspect="1" noChangeArrowheads="1"/>
            </p:cNvSpPr>
            <p:nvPr/>
          </p:nvSpPr>
          <p:spPr bwMode="auto">
            <a:xfrm>
              <a:off x="2083" y="3819"/>
              <a:ext cx="54"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88" name="Oval 152"/>
            <p:cNvSpPr>
              <a:spLocks noChangeAspect="1" noChangeArrowheads="1"/>
            </p:cNvSpPr>
            <p:nvPr/>
          </p:nvSpPr>
          <p:spPr bwMode="auto">
            <a:xfrm>
              <a:off x="2126" y="3776"/>
              <a:ext cx="55"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89" name="Oval 153"/>
            <p:cNvSpPr>
              <a:spLocks noChangeAspect="1" noChangeArrowheads="1"/>
            </p:cNvSpPr>
            <p:nvPr/>
          </p:nvSpPr>
          <p:spPr bwMode="auto">
            <a:xfrm>
              <a:off x="2181" y="3732"/>
              <a:ext cx="4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90" name="Oval 154"/>
            <p:cNvSpPr>
              <a:spLocks noChangeAspect="1" noChangeArrowheads="1"/>
            </p:cNvSpPr>
            <p:nvPr/>
          </p:nvSpPr>
          <p:spPr bwMode="auto">
            <a:xfrm>
              <a:off x="2236" y="3711"/>
              <a:ext cx="54"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91" name="Line 155"/>
            <p:cNvSpPr>
              <a:spLocks noChangeAspect="1" noChangeShapeType="1"/>
            </p:cNvSpPr>
            <p:nvPr/>
          </p:nvSpPr>
          <p:spPr bwMode="auto">
            <a:xfrm>
              <a:off x="2175" y="3824"/>
              <a:ext cx="22"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92" name="Line 156"/>
            <p:cNvSpPr>
              <a:spLocks noChangeAspect="1" noChangeShapeType="1"/>
            </p:cNvSpPr>
            <p:nvPr/>
          </p:nvSpPr>
          <p:spPr bwMode="auto">
            <a:xfrm>
              <a:off x="2219" y="3793"/>
              <a:ext cx="11" cy="2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93" name="Line 157"/>
            <p:cNvSpPr>
              <a:spLocks noChangeAspect="1" noChangeShapeType="1"/>
            </p:cNvSpPr>
            <p:nvPr/>
          </p:nvSpPr>
          <p:spPr bwMode="auto">
            <a:xfrm>
              <a:off x="2263" y="3771"/>
              <a:ext cx="11" cy="3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94" name="Oval 158"/>
            <p:cNvSpPr>
              <a:spLocks noChangeAspect="1" noChangeArrowheads="1"/>
            </p:cNvSpPr>
            <p:nvPr/>
          </p:nvSpPr>
          <p:spPr bwMode="auto">
            <a:xfrm>
              <a:off x="2290" y="3819"/>
              <a:ext cx="22" cy="21"/>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95" name="Oval 159"/>
            <p:cNvSpPr>
              <a:spLocks noChangeAspect="1" noChangeArrowheads="1"/>
            </p:cNvSpPr>
            <p:nvPr/>
          </p:nvSpPr>
          <p:spPr bwMode="auto">
            <a:xfrm>
              <a:off x="2203" y="3961"/>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96" name="Oval 160"/>
            <p:cNvSpPr>
              <a:spLocks noChangeAspect="1" noChangeArrowheads="1"/>
            </p:cNvSpPr>
            <p:nvPr/>
          </p:nvSpPr>
          <p:spPr bwMode="auto">
            <a:xfrm>
              <a:off x="2443" y="3961"/>
              <a:ext cx="44"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97" name="Oval 161"/>
            <p:cNvSpPr>
              <a:spLocks noChangeAspect="1" noChangeArrowheads="1"/>
            </p:cNvSpPr>
            <p:nvPr/>
          </p:nvSpPr>
          <p:spPr bwMode="auto">
            <a:xfrm>
              <a:off x="2388" y="3993"/>
              <a:ext cx="4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98" name="Oval 162"/>
            <p:cNvSpPr>
              <a:spLocks noChangeAspect="1" noChangeArrowheads="1"/>
            </p:cNvSpPr>
            <p:nvPr/>
          </p:nvSpPr>
          <p:spPr bwMode="auto">
            <a:xfrm>
              <a:off x="2334" y="4015"/>
              <a:ext cx="4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99" name="Line 163"/>
            <p:cNvSpPr>
              <a:spLocks noChangeAspect="1" noChangeShapeType="1"/>
            </p:cNvSpPr>
            <p:nvPr/>
          </p:nvSpPr>
          <p:spPr bwMode="auto">
            <a:xfrm flipH="1" flipV="1">
              <a:off x="2383" y="3966"/>
              <a:ext cx="11"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00" name="Line 164"/>
            <p:cNvSpPr>
              <a:spLocks noChangeAspect="1" noChangeShapeType="1"/>
            </p:cNvSpPr>
            <p:nvPr/>
          </p:nvSpPr>
          <p:spPr bwMode="auto">
            <a:xfrm flipV="1">
              <a:off x="2350" y="3977"/>
              <a:ext cx="0"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01" name="Oval 165"/>
            <p:cNvSpPr>
              <a:spLocks noChangeAspect="1" noChangeArrowheads="1"/>
            </p:cNvSpPr>
            <p:nvPr/>
          </p:nvSpPr>
          <p:spPr bwMode="auto">
            <a:xfrm>
              <a:off x="2268" y="4015"/>
              <a:ext cx="55"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02" name="Oval 166"/>
            <p:cNvSpPr>
              <a:spLocks noChangeAspect="1" noChangeArrowheads="1"/>
            </p:cNvSpPr>
            <p:nvPr/>
          </p:nvSpPr>
          <p:spPr bwMode="auto">
            <a:xfrm>
              <a:off x="2214" y="4004"/>
              <a:ext cx="43"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03" name="Oval 167"/>
            <p:cNvSpPr>
              <a:spLocks noChangeAspect="1" noChangeArrowheads="1"/>
            </p:cNvSpPr>
            <p:nvPr/>
          </p:nvSpPr>
          <p:spPr bwMode="auto">
            <a:xfrm>
              <a:off x="2148" y="3972"/>
              <a:ext cx="55"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404" name="Line 168"/>
            <p:cNvSpPr>
              <a:spLocks noChangeAspect="1" noChangeShapeType="1"/>
            </p:cNvSpPr>
            <p:nvPr/>
          </p:nvSpPr>
          <p:spPr bwMode="auto">
            <a:xfrm flipV="1">
              <a:off x="2307" y="3977"/>
              <a:ext cx="10"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05" name="Line 169"/>
            <p:cNvSpPr>
              <a:spLocks noChangeAspect="1" noChangeShapeType="1"/>
            </p:cNvSpPr>
            <p:nvPr/>
          </p:nvSpPr>
          <p:spPr bwMode="auto">
            <a:xfrm flipV="1">
              <a:off x="2241" y="3966"/>
              <a:ext cx="22"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406" name="Freeform 170"/>
            <p:cNvSpPr>
              <a:spLocks noChangeAspect="1"/>
            </p:cNvSpPr>
            <p:nvPr/>
          </p:nvSpPr>
          <p:spPr bwMode="auto">
            <a:xfrm>
              <a:off x="1957" y="3552"/>
              <a:ext cx="251" cy="240"/>
            </a:xfrm>
            <a:custGeom>
              <a:avLst/>
              <a:gdLst>
                <a:gd name="T0" fmla="*/ 1 w 460"/>
                <a:gd name="T1" fmla="*/ 0 h 439"/>
                <a:gd name="T2" fmla="*/ 1 w 460"/>
                <a:gd name="T3" fmla="*/ 1 h 439"/>
                <a:gd name="T4" fmla="*/ 1 w 460"/>
                <a:gd name="T5" fmla="*/ 1 h 439"/>
                <a:gd name="T6" fmla="*/ 1 w 460"/>
                <a:gd name="T7" fmla="*/ 1 h 439"/>
                <a:gd name="T8" fmla="*/ 1 w 460"/>
                <a:gd name="T9" fmla="*/ 1 h 439"/>
                <a:gd name="T10" fmla="*/ 1 w 460"/>
                <a:gd name="T11" fmla="*/ 1 h 439"/>
                <a:gd name="T12" fmla="*/ 1 w 460"/>
                <a:gd name="T13" fmla="*/ 1 h 439"/>
                <a:gd name="T14" fmla="*/ 1 w 460"/>
                <a:gd name="T15" fmla="*/ 1 h 439"/>
                <a:gd name="T16" fmla="*/ 1 w 460"/>
                <a:gd name="T17" fmla="*/ 1 h 439"/>
                <a:gd name="T18" fmla="*/ 1 w 460"/>
                <a:gd name="T19" fmla="*/ 1 h 439"/>
                <a:gd name="T20" fmla="*/ 0 w 460"/>
                <a:gd name="T21" fmla="*/ 1 h 439"/>
                <a:gd name="T22" fmla="*/ 1 w 460"/>
                <a:gd name="T23" fmla="*/ 1 h 439"/>
                <a:gd name="T24" fmla="*/ 1 w 460"/>
                <a:gd name="T25" fmla="*/ 0 h 4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0"/>
                <a:gd name="T40" fmla="*/ 0 h 439"/>
                <a:gd name="T41" fmla="*/ 460 w 460"/>
                <a:gd name="T42" fmla="*/ 439 h 4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0" h="439">
                  <a:moveTo>
                    <a:pt x="120" y="0"/>
                  </a:moveTo>
                  <a:lnTo>
                    <a:pt x="220" y="20"/>
                  </a:lnTo>
                  <a:lnTo>
                    <a:pt x="320" y="60"/>
                  </a:lnTo>
                  <a:lnTo>
                    <a:pt x="400" y="140"/>
                  </a:lnTo>
                  <a:lnTo>
                    <a:pt x="460" y="240"/>
                  </a:lnTo>
                  <a:lnTo>
                    <a:pt x="460" y="379"/>
                  </a:lnTo>
                  <a:lnTo>
                    <a:pt x="400" y="419"/>
                  </a:lnTo>
                  <a:lnTo>
                    <a:pt x="320" y="439"/>
                  </a:lnTo>
                  <a:lnTo>
                    <a:pt x="120" y="360"/>
                  </a:lnTo>
                  <a:lnTo>
                    <a:pt x="40" y="280"/>
                  </a:lnTo>
                  <a:lnTo>
                    <a:pt x="0" y="200"/>
                  </a:lnTo>
                  <a:lnTo>
                    <a:pt x="140" y="160"/>
                  </a:lnTo>
                  <a:lnTo>
                    <a:pt x="120" y="0"/>
                  </a:lnTo>
                  <a:close/>
                </a:path>
              </a:pathLst>
            </a:custGeom>
            <a:solidFill>
              <a:srgbClr val="FFCCFF"/>
            </a:solidFill>
            <a:ln w="12700">
              <a:solidFill>
                <a:srgbClr val="000000"/>
              </a:solidFill>
              <a:round/>
              <a:headEnd/>
              <a:tailEnd/>
            </a:ln>
          </p:spPr>
          <p:txBody>
            <a:bodyPr>
              <a:prstTxWarp prst="textNoShape">
                <a:avLst/>
              </a:prstTxWarp>
            </a:bodyPr>
            <a:lstStyle/>
            <a:p>
              <a:endParaRPr lang="en-US"/>
            </a:p>
          </p:txBody>
        </p:sp>
        <p:sp>
          <p:nvSpPr>
            <p:cNvPr id="94407" name="Rectangle 171"/>
            <p:cNvSpPr>
              <a:spLocks noChangeAspect="1" noChangeArrowheads="1"/>
            </p:cNvSpPr>
            <p:nvPr/>
          </p:nvSpPr>
          <p:spPr bwMode="auto">
            <a:xfrm>
              <a:off x="2066" y="3607"/>
              <a:ext cx="85" cy="154"/>
            </a:xfrm>
            <a:prstGeom prst="rect">
              <a:avLst/>
            </a:prstGeom>
            <a:solidFill>
              <a:srgbClr val="FFCCFF"/>
            </a:solidFill>
            <a:ln w="9525">
              <a:noFill/>
              <a:miter lim="800000"/>
              <a:headEnd/>
              <a:tailEnd/>
            </a:ln>
          </p:spPr>
          <p:txBody>
            <a:bodyPr wrap="none" lIns="0" tIns="0" rIns="0" bIns="0">
              <a:prstTxWarp prst="textNoShape">
                <a:avLst/>
              </a:prstTxWarp>
              <a:spAutoFit/>
            </a:bodyPr>
            <a:lstStyle/>
            <a:p>
              <a:pPr algn="ctr" eaLnBrk="1" hangingPunct="1"/>
              <a:r>
                <a:rPr lang="en-US" sz="1600" b="1">
                  <a:latin typeface="Helvetica" charset="0"/>
                </a:rPr>
                <a:t>E</a:t>
              </a:r>
            </a:p>
          </p:txBody>
        </p:sp>
        <p:sp>
          <p:nvSpPr>
            <p:cNvPr id="94408" name="Freeform 172"/>
            <p:cNvSpPr>
              <a:spLocks noChangeAspect="1"/>
            </p:cNvSpPr>
            <p:nvPr/>
          </p:nvSpPr>
          <p:spPr bwMode="auto">
            <a:xfrm>
              <a:off x="2389" y="3504"/>
              <a:ext cx="320" cy="305"/>
            </a:xfrm>
            <a:custGeom>
              <a:avLst/>
              <a:gdLst>
                <a:gd name="T0" fmla="*/ 1 w 480"/>
                <a:gd name="T1" fmla="*/ 1 h 459"/>
                <a:gd name="T2" fmla="*/ 1 w 480"/>
                <a:gd name="T3" fmla="*/ 1 h 459"/>
                <a:gd name="T4" fmla="*/ 1 w 480"/>
                <a:gd name="T5" fmla="*/ 0 h 459"/>
                <a:gd name="T6" fmla="*/ 1 w 480"/>
                <a:gd name="T7" fmla="*/ 0 h 459"/>
                <a:gd name="T8" fmla="*/ 1 w 480"/>
                <a:gd name="T9" fmla="*/ 1 h 459"/>
                <a:gd name="T10" fmla="*/ 1 w 480"/>
                <a:gd name="T11" fmla="*/ 1 h 459"/>
                <a:gd name="T12" fmla="*/ 1 w 480"/>
                <a:gd name="T13" fmla="*/ 1 h 459"/>
                <a:gd name="T14" fmla="*/ 1 w 480"/>
                <a:gd name="T15" fmla="*/ 1 h 459"/>
                <a:gd name="T16" fmla="*/ 1 w 480"/>
                <a:gd name="T17" fmla="*/ 1 h 459"/>
                <a:gd name="T18" fmla="*/ 1 w 480"/>
                <a:gd name="T19" fmla="*/ 1 h 459"/>
                <a:gd name="T20" fmla="*/ 1 w 480"/>
                <a:gd name="T21" fmla="*/ 1 h 459"/>
                <a:gd name="T22" fmla="*/ 1 w 480"/>
                <a:gd name="T23" fmla="*/ 1 h 459"/>
                <a:gd name="T24" fmla="*/ 0 w 480"/>
                <a:gd name="T25" fmla="*/ 1 h 459"/>
                <a:gd name="T26" fmla="*/ 0 w 480"/>
                <a:gd name="T27" fmla="*/ 1 h 459"/>
                <a:gd name="T28" fmla="*/ 1 w 480"/>
                <a:gd name="T29" fmla="*/ 1 h 4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0"/>
                <a:gd name="T46" fmla="*/ 0 h 459"/>
                <a:gd name="T47" fmla="*/ 480 w 480"/>
                <a:gd name="T48" fmla="*/ 459 h 4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0" h="459">
                  <a:moveTo>
                    <a:pt x="80" y="179"/>
                  </a:moveTo>
                  <a:lnTo>
                    <a:pt x="200" y="60"/>
                  </a:lnTo>
                  <a:lnTo>
                    <a:pt x="340" y="0"/>
                  </a:lnTo>
                  <a:lnTo>
                    <a:pt x="400" y="0"/>
                  </a:lnTo>
                  <a:lnTo>
                    <a:pt x="460" y="40"/>
                  </a:lnTo>
                  <a:lnTo>
                    <a:pt x="480" y="80"/>
                  </a:lnTo>
                  <a:lnTo>
                    <a:pt x="480" y="159"/>
                  </a:lnTo>
                  <a:lnTo>
                    <a:pt x="400" y="279"/>
                  </a:lnTo>
                  <a:lnTo>
                    <a:pt x="280" y="399"/>
                  </a:lnTo>
                  <a:lnTo>
                    <a:pt x="140" y="459"/>
                  </a:lnTo>
                  <a:lnTo>
                    <a:pt x="80" y="459"/>
                  </a:lnTo>
                  <a:lnTo>
                    <a:pt x="20" y="439"/>
                  </a:lnTo>
                  <a:lnTo>
                    <a:pt x="0" y="379"/>
                  </a:lnTo>
                  <a:lnTo>
                    <a:pt x="0" y="319"/>
                  </a:lnTo>
                  <a:lnTo>
                    <a:pt x="80" y="179"/>
                  </a:lnTo>
                  <a:close/>
                </a:path>
              </a:pathLst>
            </a:custGeom>
            <a:solidFill>
              <a:srgbClr val="CCFFCC"/>
            </a:solidFill>
            <a:ln w="12700">
              <a:solidFill>
                <a:srgbClr val="000000"/>
              </a:solidFill>
              <a:round/>
              <a:headEnd/>
              <a:tailEnd/>
            </a:ln>
          </p:spPr>
          <p:txBody>
            <a:bodyPr>
              <a:prstTxWarp prst="textNoShape">
                <a:avLst/>
              </a:prstTxWarp>
            </a:bodyPr>
            <a:lstStyle/>
            <a:p>
              <a:endParaRPr lang="en-US"/>
            </a:p>
          </p:txBody>
        </p:sp>
        <p:sp>
          <p:nvSpPr>
            <p:cNvPr id="94409" name="Rectangle 173"/>
            <p:cNvSpPr>
              <a:spLocks noChangeAspect="1" noChangeArrowheads="1"/>
            </p:cNvSpPr>
            <p:nvPr/>
          </p:nvSpPr>
          <p:spPr bwMode="auto">
            <a:xfrm>
              <a:off x="2469" y="3552"/>
              <a:ext cx="235" cy="154"/>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600" b="1">
                  <a:latin typeface="Helvetica" charset="0"/>
                </a:rPr>
                <a:t>B48</a:t>
              </a:r>
            </a:p>
          </p:txBody>
        </p:sp>
      </p:grpSp>
      <p:sp>
        <p:nvSpPr>
          <p:cNvPr id="94221" name="Text Box 174"/>
          <p:cNvSpPr txBox="1">
            <a:spLocks noChangeAspect="1" noChangeArrowheads="1"/>
          </p:cNvSpPr>
          <p:nvPr/>
        </p:nvSpPr>
        <p:spPr bwMode="auto">
          <a:xfrm>
            <a:off x="1219200" y="152400"/>
            <a:ext cx="6781800" cy="381000"/>
          </a:xfrm>
          <a:prstGeom prst="rect">
            <a:avLst/>
          </a:prstGeom>
          <a:noFill/>
          <a:ln w="9525">
            <a:noFill/>
            <a:miter lim="800000"/>
            <a:headEnd/>
            <a:tailEnd/>
          </a:ln>
        </p:spPr>
        <p:txBody>
          <a:bodyPr lIns="0" tIns="0" rIns="0" bIns="0">
            <a:prstTxWarp prst="textNoShape">
              <a:avLst/>
            </a:prstTxWarp>
          </a:bodyPr>
          <a:lstStyle/>
          <a:p>
            <a:pPr algn="ctr" eaLnBrk="1" hangingPunct="1"/>
            <a:r>
              <a:rPr lang="en-US" sz="2200" b="1">
                <a:solidFill>
                  <a:srgbClr val="0000FF"/>
                </a:solidFill>
                <a:latin typeface="Arial"/>
                <a:cs typeface="Arial"/>
              </a:rPr>
              <a:t>Summary- chylomicron interactions with HDL </a:t>
            </a:r>
          </a:p>
        </p:txBody>
      </p:sp>
      <p:grpSp>
        <p:nvGrpSpPr>
          <p:cNvPr id="7" name="Group 175"/>
          <p:cNvGrpSpPr>
            <a:grpSpLocks/>
          </p:cNvGrpSpPr>
          <p:nvPr/>
        </p:nvGrpSpPr>
        <p:grpSpPr bwMode="auto">
          <a:xfrm>
            <a:off x="76200" y="1524000"/>
            <a:ext cx="5791200" cy="2825750"/>
            <a:chOff x="48" y="960"/>
            <a:chExt cx="3648" cy="1780"/>
          </a:xfrm>
        </p:grpSpPr>
        <p:grpSp>
          <p:nvGrpSpPr>
            <p:cNvPr id="8" name="Group 176"/>
            <p:cNvGrpSpPr>
              <a:grpSpLocks/>
            </p:cNvGrpSpPr>
            <p:nvPr/>
          </p:nvGrpSpPr>
          <p:grpSpPr bwMode="auto">
            <a:xfrm>
              <a:off x="1152" y="1872"/>
              <a:ext cx="896" cy="868"/>
              <a:chOff x="1152" y="1872"/>
              <a:chExt cx="896" cy="868"/>
            </a:xfrm>
          </p:grpSpPr>
          <p:sp>
            <p:nvSpPr>
              <p:cNvPr id="94285" name="Freeform 177"/>
              <p:cNvSpPr>
                <a:spLocks noChangeAspect="1"/>
              </p:cNvSpPr>
              <p:nvPr/>
            </p:nvSpPr>
            <p:spPr bwMode="auto">
              <a:xfrm>
                <a:off x="1152" y="1968"/>
                <a:ext cx="251" cy="240"/>
              </a:xfrm>
              <a:custGeom>
                <a:avLst/>
                <a:gdLst>
                  <a:gd name="T0" fmla="*/ 1 w 460"/>
                  <a:gd name="T1" fmla="*/ 0 h 439"/>
                  <a:gd name="T2" fmla="*/ 1 w 460"/>
                  <a:gd name="T3" fmla="*/ 1 h 439"/>
                  <a:gd name="T4" fmla="*/ 1 w 460"/>
                  <a:gd name="T5" fmla="*/ 1 h 439"/>
                  <a:gd name="T6" fmla="*/ 1 w 460"/>
                  <a:gd name="T7" fmla="*/ 1 h 439"/>
                  <a:gd name="T8" fmla="*/ 1 w 460"/>
                  <a:gd name="T9" fmla="*/ 1 h 439"/>
                  <a:gd name="T10" fmla="*/ 1 w 460"/>
                  <a:gd name="T11" fmla="*/ 1 h 439"/>
                  <a:gd name="T12" fmla="*/ 1 w 460"/>
                  <a:gd name="T13" fmla="*/ 1 h 439"/>
                  <a:gd name="T14" fmla="*/ 1 w 460"/>
                  <a:gd name="T15" fmla="*/ 1 h 439"/>
                  <a:gd name="T16" fmla="*/ 1 w 460"/>
                  <a:gd name="T17" fmla="*/ 1 h 439"/>
                  <a:gd name="T18" fmla="*/ 1 w 460"/>
                  <a:gd name="T19" fmla="*/ 1 h 439"/>
                  <a:gd name="T20" fmla="*/ 0 w 460"/>
                  <a:gd name="T21" fmla="*/ 1 h 439"/>
                  <a:gd name="T22" fmla="*/ 1 w 460"/>
                  <a:gd name="T23" fmla="*/ 1 h 439"/>
                  <a:gd name="T24" fmla="*/ 1 w 460"/>
                  <a:gd name="T25" fmla="*/ 0 h 4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0"/>
                  <a:gd name="T40" fmla="*/ 0 h 439"/>
                  <a:gd name="T41" fmla="*/ 460 w 460"/>
                  <a:gd name="T42" fmla="*/ 439 h 4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0" h="439">
                    <a:moveTo>
                      <a:pt x="120" y="0"/>
                    </a:moveTo>
                    <a:lnTo>
                      <a:pt x="220" y="20"/>
                    </a:lnTo>
                    <a:lnTo>
                      <a:pt x="320" y="60"/>
                    </a:lnTo>
                    <a:lnTo>
                      <a:pt x="400" y="140"/>
                    </a:lnTo>
                    <a:lnTo>
                      <a:pt x="460" y="240"/>
                    </a:lnTo>
                    <a:lnTo>
                      <a:pt x="460" y="379"/>
                    </a:lnTo>
                    <a:lnTo>
                      <a:pt x="400" y="419"/>
                    </a:lnTo>
                    <a:lnTo>
                      <a:pt x="320" y="439"/>
                    </a:lnTo>
                    <a:lnTo>
                      <a:pt x="120" y="360"/>
                    </a:lnTo>
                    <a:lnTo>
                      <a:pt x="40" y="280"/>
                    </a:lnTo>
                    <a:lnTo>
                      <a:pt x="0" y="200"/>
                    </a:lnTo>
                    <a:lnTo>
                      <a:pt x="140" y="160"/>
                    </a:lnTo>
                    <a:lnTo>
                      <a:pt x="120" y="0"/>
                    </a:lnTo>
                    <a:close/>
                  </a:path>
                </a:pathLst>
              </a:custGeom>
              <a:solidFill>
                <a:srgbClr val="FFCCFF"/>
              </a:solidFill>
              <a:ln w="12700">
                <a:solidFill>
                  <a:srgbClr val="000000"/>
                </a:solidFill>
                <a:round/>
                <a:headEnd/>
                <a:tailEnd/>
              </a:ln>
            </p:spPr>
            <p:txBody>
              <a:bodyPr>
                <a:prstTxWarp prst="textNoShape">
                  <a:avLst/>
                </a:prstTxWarp>
              </a:bodyPr>
              <a:lstStyle/>
              <a:p>
                <a:endParaRPr lang="en-US"/>
              </a:p>
            </p:txBody>
          </p:sp>
          <p:sp>
            <p:nvSpPr>
              <p:cNvPr id="94286" name="Rectangle 178"/>
              <p:cNvSpPr>
                <a:spLocks noChangeAspect="1" noChangeArrowheads="1"/>
              </p:cNvSpPr>
              <p:nvPr/>
            </p:nvSpPr>
            <p:spPr bwMode="auto">
              <a:xfrm>
                <a:off x="1261" y="2023"/>
                <a:ext cx="85" cy="154"/>
              </a:xfrm>
              <a:prstGeom prst="rect">
                <a:avLst/>
              </a:prstGeom>
              <a:solidFill>
                <a:srgbClr val="FFCCFF"/>
              </a:solidFill>
              <a:ln w="9525">
                <a:noFill/>
                <a:miter lim="800000"/>
                <a:headEnd/>
                <a:tailEnd/>
              </a:ln>
            </p:spPr>
            <p:txBody>
              <a:bodyPr wrap="none" lIns="0" tIns="0" rIns="0" bIns="0">
                <a:prstTxWarp prst="textNoShape">
                  <a:avLst/>
                </a:prstTxWarp>
                <a:spAutoFit/>
              </a:bodyPr>
              <a:lstStyle/>
              <a:p>
                <a:pPr algn="ctr" eaLnBrk="1" hangingPunct="1"/>
                <a:r>
                  <a:rPr lang="en-US" sz="1600" b="1">
                    <a:latin typeface="Helvetica" charset="0"/>
                  </a:rPr>
                  <a:t>E</a:t>
                </a:r>
              </a:p>
            </p:txBody>
          </p:sp>
          <p:sp>
            <p:nvSpPr>
              <p:cNvPr id="94287" name="Freeform 179"/>
              <p:cNvSpPr>
                <a:spLocks noChangeAspect="1"/>
              </p:cNvSpPr>
              <p:nvPr/>
            </p:nvSpPr>
            <p:spPr bwMode="auto">
              <a:xfrm>
                <a:off x="1200" y="2448"/>
                <a:ext cx="277" cy="292"/>
              </a:xfrm>
              <a:custGeom>
                <a:avLst/>
                <a:gdLst>
                  <a:gd name="T0" fmla="*/ 1 w 420"/>
                  <a:gd name="T1" fmla="*/ 1 h 440"/>
                  <a:gd name="T2" fmla="*/ 0 w 420"/>
                  <a:gd name="T3" fmla="*/ 1 h 440"/>
                  <a:gd name="T4" fmla="*/ 1 w 420"/>
                  <a:gd name="T5" fmla="*/ 1 h 440"/>
                  <a:gd name="T6" fmla="*/ 1 w 420"/>
                  <a:gd name="T7" fmla="*/ 1 h 440"/>
                  <a:gd name="T8" fmla="*/ 1 w 420"/>
                  <a:gd name="T9" fmla="*/ 0 h 440"/>
                  <a:gd name="T10" fmla="*/ 1 w 420"/>
                  <a:gd name="T11" fmla="*/ 1 h 440"/>
                  <a:gd name="T12" fmla="*/ 1 w 420"/>
                  <a:gd name="T13" fmla="*/ 1 h 440"/>
                  <a:gd name="T14" fmla="*/ 0 60000 65536"/>
                  <a:gd name="T15" fmla="*/ 0 60000 65536"/>
                  <a:gd name="T16" fmla="*/ 0 60000 65536"/>
                  <a:gd name="T17" fmla="*/ 0 60000 65536"/>
                  <a:gd name="T18" fmla="*/ 0 60000 65536"/>
                  <a:gd name="T19" fmla="*/ 0 60000 65536"/>
                  <a:gd name="T20" fmla="*/ 0 60000 65536"/>
                  <a:gd name="T21" fmla="*/ 0 w 420"/>
                  <a:gd name="T22" fmla="*/ 0 h 440"/>
                  <a:gd name="T23" fmla="*/ 420 w 420"/>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0" h="440">
                    <a:moveTo>
                      <a:pt x="200" y="400"/>
                    </a:moveTo>
                    <a:lnTo>
                      <a:pt x="0" y="440"/>
                    </a:lnTo>
                    <a:lnTo>
                      <a:pt x="40" y="240"/>
                    </a:lnTo>
                    <a:lnTo>
                      <a:pt x="240" y="40"/>
                    </a:lnTo>
                    <a:lnTo>
                      <a:pt x="420" y="0"/>
                    </a:lnTo>
                    <a:lnTo>
                      <a:pt x="400" y="200"/>
                    </a:lnTo>
                    <a:lnTo>
                      <a:pt x="200" y="400"/>
                    </a:lnTo>
                    <a:close/>
                  </a:path>
                </a:pathLst>
              </a:custGeom>
              <a:solidFill>
                <a:srgbClr val="FFCC99"/>
              </a:solidFill>
              <a:ln w="9525">
                <a:noFill/>
                <a:round/>
                <a:headEnd/>
                <a:tailEnd/>
              </a:ln>
            </p:spPr>
            <p:txBody>
              <a:bodyPr>
                <a:prstTxWarp prst="textNoShape">
                  <a:avLst/>
                </a:prstTxWarp>
              </a:bodyPr>
              <a:lstStyle/>
              <a:p>
                <a:endParaRPr lang="en-US"/>
              </a:p>
            </p:txBody>
          </p:sp>
          <p:sp>
            <p:nvSpPr>
              <p:cNvPr id="94288" name="Rectangle 180"/>
              <p:cNvSpPr>
                <a:spLocks noChangeAspect="1" noChangeArrowheads="1"/>
              </p:cNvSpPr>
              <p:nvPr/>
            </p:nvSpPr>
            <p:spPr bwMode="auto">
              <a:xfrm>
                <a:off x="1286" y="2544"/>
                <a:ext cx="164" cy="154"/>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600" b="1">
                    <a:latin typeface="Helvetica" charset="0"/>
                  </a:rPr>
                  <a:t>CII</a:t>
                </a:r>
              </a:p>
            </p:txBody>
          </p:sp>
          <p:sp>
            <p:nvSpPr>
              <p:cNvPr id="94289" name="Freeform 181"/>
              <p:cNvSpPr>
                <a:spLocks noChangeAspect="1"/>
              </p:cNvSpPr>
              <p:nvPr/>
            </p:nvSpPr>
            <p:spPr bwMode="auto">
              <a:xfrm>
                <a:off x="1728" y="1872"/>
                <a:ext cx="320" cy="305"/>
              </a:xfrm>
              <a:custGeom>
                <a:avLst/>
                <a:gdLst>
                  <a:gd name="T0" fmla="*/ 1 w 480"/>
                  <a:gd name="T1" fmla="*/ 1 h 459"/>
                  <a:gd name="T2" fmla="*/ 1 w 480"/>
                  <a:gd name="T3" fmla="*/ 1 h 459"/>
                  <a:gd name="T4" fmla="*/ 1 w 480"/>
                  <a:gd name="T5" fmla="*/ 0 h 459"/>
                  <a:gd name="T6" fmla="*/ 1 w 480"/>
                  <a:gd name="T7" fmla="*/ 0 h 459"/>
                  <a:gd name="T8" fmla="*/ 1 w 480"/>
                  <a:gd name="T9" fmla="*/ 1 h 459"/>
                  <a:gd name="T10" fmla="*/ 1 w 480"/>
                  <a:gd name="T11" fmla="*/ 1 h 459"/>
                  <a:gd name="T12" fmla="*/ 1 w 480"/>
                  <a:gd name="T13" fmla="*/ 1 h 459"/>
                  <a:gd name="T14" fmla="*/ 1 w 480"/>
                  <a:gd name="T15" fmla="*/ 1 h 459"/>
                  <a:gd name="T16" fmla="*/ 1 w 480"/>
                  <a:gd name="T17" fmla="*/ 1 h 459"/>
                  <a:gd name="T18" fmla="*/ 1 w 480"/>
                  <a:gd name="T19" fmla="*/ 1 h 459"/>
                  <a:gd name="T20" fmla="*/ 1 w 480"/>
                  <a:gd name="T21" fmla="*/ 1 h 459"/>
                  <a:gd name="T22" fmla="*/ 1 w 480"/>
                  <a:gd name="T23" fmla="*/ 1 h 459"/>
                  <a:gd name="T24" fmla="*/ 0 w 480"/>
                  <a:gd name="T25" fmla="*/ 1 h 459"/>
                  <a:gd name="T26" fmla="*/ 0 w 480"/>
                  <a:gd name="T27" fmla="*/ 1 h 459"/>
                  <a:gd name="T28" fmla="*/ 1 w 480"/>
                  <a:gd name="T29" fmla="*/ 1 h 4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0"/>
                  <a:gd name="T46" fmla="*/ 0 h 459"/>
                  <a:gd name="T47" fmla="*/ 480 w 480"/>
                  <a:gd name="T48" fmla="*/ 459 h 4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0" h="459">
                    <a:moveTo>
                      <a:pt x="80" y="179"/>
                    </a:moveTo>
                    <a:lnTo>
                      <a:pt x="200" y="60"/>
                    </a:lnTo>
                    <a:lnTo>
                      <a:pt x="340" y="0"/>
                    </a:lnTo>
                    <a:lnTo>
                      <a:pt x="400" y="0"/>
                    </a:lnTo>
                    <a:lnTo>
                      <a:pt x="460" y="40"/>
                    </a:lnTo>
                    <a:lnTo>
                      <a:pt x="480" y="80"/>
                    </a:lnTo>
                    <a:lnTo>
                      <a:pt x="480" y="159"/>
                    </a:lnTo>
                    <a:lnTo>
                      <a:pt x="400" y="279"/>
                    </a:lnTo>
                    <a:lnTo>
                      <a:pt x="280" y="399"/>
                    </a:lnTo>
                    <a:lnTo>
                      <a:pt x="140" y="459"/>
                    </a:lnTo>
                    <a:lnTo>
                      <a:pt x="80" y="459"/>
                    </a:lnTo>
                    <a:lnTo>
                      <a:pt x="20" y="439"/>
                    </a:lnTo>
                    <a:lnTo>
                      <a:pt x="0" y="379"/>
                    </a:lnTo>
                    <a:lnTo>
                      <a:pt x="0" y="319"/>
                    </a:lnTo>
                    <a:lnTo>
                      <a:pt x="80" y="179"/>
                    </a:lnTo>
                    <a:close/>
                  </a:path>
                </a:pathLst>
              </a:custGeom>
              <a:solidFill>
                <a:srgbClr val="CCFFCC"/>
              </a:solidFill>
              <a:ln w="12700">
                <a:solidFill>
                  <a:srgbClr val="000000"/>
                </a:solidFill>
                <a:round/>
                <a:headEnd/>
                <a:tailEnd/>
              </a:ln>
            </p:spPr>
            <p:txBody>
              <a:bodyPr>
                <a:prstTxWarp prst="textNoShape">
                  <a:avLst/>
                </a:prstTxWarp>
              </a:bodyPr>
              <a:lstStyle/>
              <a:p>
                <a:endParaRPr lang="en-US"/>
              </a:p>
            </p:txBody>
          </p:sp>
          <p:sp>
            <p:nvSpPr>
              <p:cNvPr id="94290" name="Rectangle 182"/>
              <p:cNvSpPr>
                <a:spLocks noChangeAspect="1" noChangeArrowheads="1"/>
              </p:cNvSpPr>
              <p:nvPr/>
            </p:nvSpPr>
            <p:spPr bwMode="auto">
              <a:xfrm>
                <a:off x="1808" y="1920"/>
                <a:ext cx="235" cy="154"/>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600" b="1">
                    <a:latin typeface="Helvetica" charset="0"/>
                  </a:rPr>
                  <a:t>B48</a:t>
                </a:r>
              </a:p>
            </p:txBody>
          </p:sp>
          <p:sp>
            <p:nvSpPr>
              <p:cNvPr id="94291" name="Oval 183"/>
              <p:cNvSpPr>
                <a:spLocks noChangeAspect="1" noChangeArrowheads="1"/>
              </p:cNvSpPr>
              <p:nvPr/>
            </p:nvSpPr>
            <p:spPr bwMode="auto">
              <a:xfrm>
                <a:off x="1737" y="2455"/>
                <a:ext cx="44"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92" name="Oval 184"/>
              <p:cNvSpPr>
                <a:spLocks noChangeAspect="1" noChangeArrowheads="1"/>
              </p:cNvSpPr>
              <p:nvPr/>
            </p:nvSpPr>
            <p:spPr bwMode="auto">
              <a:xfrm>
                <a:off x="1682" y="2498"/>
                <a:ext cx="4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93" name="Oval 185"/>
              <p:cNvSpPr>
                <a:spLocks noChangeAspect="1" noChangeArrowheads="1"/>
              </p:cNvSpPr>
              <p:nvPr/>
            </p:nvSpPr>
            <p:spPr bwMode="auto">
              <a:xfrm>
                <a:off x="1628" y="2520"/>
                <a:ext cx="43"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94" name="Line 186"/>
              <p:cNvSpPr>
                <a:spLocks noChangeAspect="1" noChangeShapeType="1"/>
              </p:cNvSpPr>
              <p:nvPr/>
            </p:nvSpPr>
            <p:spPr bwMode="auto">
              <a:xfrm flipH="1" flipV="1">
                <a:off x="1677" y="2460"/>
                <a:ext cx="11"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295" name="Line 187"/>
              <p:cNvSpPr>
                <a:spLocks noChangeAspect="1" noChangeShapeType="1"/>
              </p:cNvSpPr>
              <p:nvPr/>
            </p:nvSpPr>
            <p:spPr bwMode="auto">
              <a:xfrm flipV="1">
                <a:off x="1644" y="2482"/>
                <a:ext cx="1"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296" name="Oval 188"/>
              <p:cNvSpPr>
                <a:spLocks noChangeAspect="1" noChangeArrowheads="1"/>
              </p:cNvSpPr>
              <p:nvPr/>
            </p:nvSpPr>
            <p:spPr bwMode="auto">
              <a:xfrm>
                <a:off x="1563" y="2520"/>
                <a:ext cx="5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97" name="Oval 189"/>
              <p:cNvSpPr>
                <a:spLocks noChangeAspect="1" noChangeArrowheads="1"/>
              </p:cNvSpPr>
              <p:nvPr/>
            </p:nvSpPr>
            <p:spPr bwMode="auto">
              <a:xfrm>
                <a:off x="1508" y="2498"/>
                <a:ext cx="4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98" name="Line 190"/>
              <p:cNvSpPr>
                <a:spLocks noChangeAspect="1" noChangeShapeType="1"/>
              </p:cNvSpPr>
              <p:nvPr/>
            </p:nvSpPr>
            <p:spPr bwMode="auto">
              <a:xfrm flipV="1">
                <a:off x="1600" y="2471"/>
                <a:ext cx="11" cy="44"/>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299" name="Line 191"/>
              <p:cNvSpPr>
                <a:spLocks noChangeAspect="1" noChangeShapeType="1"/>
              </p:cNvSpPr>
              <p:nvPr/>
            </p:nvSpPr>
            <p:spPr bwMode="auto">
              <a:xfrm flipV="1">
                <a:off x="1535" y="2460"/>
                <a:ext cx="22"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00" name="Oval 192"/>
              <p:cNvSpPr>
                <a:spLocks noChangeAspect="1" noChangeArrowheads="1"/>
              </p:cNvSpPr>
              <p:nvPr/>
            </p:nvSpPr>
            <p:spPr bwMode="auto">
              <a:xfrm>
                <a:off x="1442" y="2476"/>
                <a:ext cx="55"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01" name="Oval 193"/>
              <p:cNvSpPr>
                <a:spLocks noChangeAspect="1" noChangeArrowheads="1"/>
              </p:cNvSpPr>
              <p:nvPr/>
            </p:nvSpPr>
            <p:spPr bwMode="auto">
              <a:xfrm>
                <a:off x="1399" y="2433"/>
                <a:ext cx="54"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02" name="Oval 194"/>
              <p:cNvSpPr>
                <a:spLocks noChangeAspect="1" noChangeArrowheads="1"/>
              </p:cNvSpPr>
              <p:nvPr/>
            </p:nvSpPr>
            <p:spPr bwMode="auto">
              <a:xfrm>
                <a:off x="1366" y="2378"/>
                <a:ext cx="55"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03" name="Oval 195"/>
              <p:cNvSpPr>
                <a:spLocks noChangeAspect="1" noChangeArrowheads="1"/>
              </p:cNvSpPr>
              <p:nvPr/>
            </p:nvSpPr>
            <p:spPr bwMode="auto">
              <a:xfrm>
                <a:off x="1344" y="2323"/>
                <a:ext cx="4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04" name="Line 196"/>
              <p:cNvSpPr>
                <a:spLocks noChangeAspect="1" noChangeShapeType="1"/>
              </p:cNvSpPr>
              <p:nvPr/>
            </p:nvSpPr>
            <p:spPr bwMode="auto">
              <a:xfrm flipV="1">
                <a:off x="1492" y="2438"/>
                <a:ext cx="21"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05" name="Line 197"/>
              <p:cNvSpPr>
                <a:spLocks noChangeAspect="1" noChangeShapeType="1"/>
              </p:cNvSpPr>
              <p:nvPr/>
            </p:nvSpPr>
            <p:spPr bwMode="auto">
              <a:xfrm flipV="1">
                <a:off x="1448" y="2405"/>
                <a:ext cx="22"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06" name="Line 198"/>
              <p:cNvSpPr>
                <a:spLocks noChangeAspect="1" noChangeShapeType="1"/>
              </p:cNvSpPr>
              <p:nvPr/>
            </p:nvSpPr>
            <p:spPr bwMode="auto">
              <a:xfrm flipV="1">
                <a:off x="1426" y="2372"/>
                <a:ext cx="22"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07" name="Line 199"/>
              <p:cNvSpPr>
                <a:spLocks noChangeAspect="1" noChangeShapeType="1"/>
              </p:cNvSpPr>
              <p:nvPr/>
            </p:nvSpPr>
            <p:spPr bwMode="auto">
              <a:xfrm>
                <a:off x="1404" y="2340"/>
                <a:ext cx="33" cy="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08" name="Oval 200"/>
              <p:cNvSpPr>
                <a:spLocks noChangeAspect="1" noChangeArrowheads="1"/>
              </p:cNvSpPr>
              <p:nvPr/>
            </p:nvSpPr>
            <p:spPr bwMode="auto">
              <a:xfrm>
                <a:off x="1344" y="2258"/>
                <a:ext cx="44"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09" name="Oval 201"/>
              <p:cNvSpPr>
                <a:spLocks noChangeAspect="1" noChangeArrowheads="1"/>
              </p:cNvSpPr>
              <p:nvPr/>
            </p:nvSpPr>
            <p:spPr bwMode="auto">
              <a:xfrm>
                <a:off x="1355" y="2192"/>
                <a:ext cx="55"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10" name="Oval 202"/>
              <p:cNvSpPr>
                <a:spLocks noChangeAspect="1" noChangeArrowheads="1"/>
              </p:cNvSpPr>
              <p:nvPr/>
            </p:nvSpPr>
            <p:spPr bwMode="auto">
              <a:xfrm>
                <a:off x="1388" y="2138"/>
                <a:ext cx="43"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11" name="Oval 203"/>
              <p:cNvSpPr>
                <a:spLocks noChangeAspect="1" noChangeArrowheads="1"/>
              </p:cNvSpPr>
              <p:nvPr/>
            </p:nvSpPr>
            <p:spPr bwMode="auto">
              <a:xfrm>
                <a:off x="1431" y="2094"/>
                <a:ext cx="4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12" name="Line 204"/>
              <p:cNvSpPr>
                <a:spLocks noChangeAspect="1" noChangeShapeType="1"/>
              </p:cNvSpPr>
              <p:nvPr/>
            </p:nvSpPr>
            <p:spPr bwMode="auto">
              <a:xfrm>
                <a:off x="1393" y="2285"/>
                <a:ext cx="44"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13" name="Line 205"/>
              <p:cNvSpPr>
                <a:spLocks noChangeAspect="1" noChangeShapeType="1"/>
              </p:cNvSpPr>
              <p:nvPr/>
            </p:nvSpPr>
            <p:spPr bwMode="auto">
              <a:xfrm>
                <a:off x="1404" y="2231"/>
                <a:ext cx="44" cy="2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14" name="Line 206"/>
              <p:cNvSpPr>
                <a:spLocks noChangeAspect="1" noChangeShapeType="1"/>
              </p:cNvSpPr>
              <p:nvPr/>
            </p:nvSpPr>
            <p:spPr bwMode="auto">
              <a:xfrm>
                <a:off x="1437" y="2176"/>
                <a:ext cx="33"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15" name="Line 207"/>
              <p:cNvSpPr>
                <a:spLocks noChangeAspect="1" noChangeShapeType="1"/>
              </p:cNvSpPr>
              <p:nvPr/>
            </p:nvSpPr>
            <p:spPr bwMode="auto">
              <a:xfrm>
                <a:off x="1470" y="2143"/>
                <a:ext cx="33"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16" name="Oval 208"/>
              <p:cNvSpPr>
                <a:spLocks noChangeAspect="1" noChangeArrowheads="1"/>
              </p:cNvSpPr>
              <p:nvPr/>
            </p:nvSpPr>
            <p:spPr bwMode="auto">
              <a:xfrm>
                <a:off x="1464" y="2258"/>
                <a:ext cx="22" cy="21"/>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17" name="Line 209"/>
              <p:cNvSpPr>
                <a:spLocks noChangeAspect="1" noChangeShapeType="1"/>
              </p:cNvSpPr>
              <p:nvPr/>
            </p:nvSpPr>
            <p:spPr bwMode="auto">
              <a:xfrm flipH="1">
                <a:off x="1742" y="2165"/>
                <a:ext cx="22"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18" name="Line 210"/>
              <p:cNvSpPr>
                <a:spLocks noChangeAspect="1" noChangeShapeType="1"/>
              </p:cNvSpPr>
              <p:nvPr/>
            </p:nvSpPr>
            <p:spPr bwMode="auto">
              <a:xfrm flipH="1">
                <a:off x="1775" y="2209"/>
                <a:ext cx="22"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19" name="Line 211"/>
              <p:cNvSpPr>
                <a:spLocks noChangeAspect="1" noChangeShapeType="1"/>
              </p:cNvSpPr>
              <p:nvPr/>
            </p:nvSpPr>
            <p:spPr bwMode="auto">
              <a:xfrm flipH="1">
                <a:off x="1786" y="2252"/>
                <a:ext cx="33"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20" name="Line 212"/>
              <p:cNvSpPr>
                <a:spLocks noChangeAspect="1" noChangeShapeType="1"/>
              </p:cNvSpPr>
              <p:nvPr/>
            </p:nvSpPr>
            <p:spPr bwMode="auto">
              <a:xfrm flipH="1" flipV="1">
                <a:off x="1775" y="2307"/>
                <a:ext cx="44"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21" name="Line 213"/>
              <p:cNvSpPr>
                <a:spLocks noChangeAspect="1" noChangeShapeType="1"/>
              </p:cNvSpPr>
              <p:nvPr/>
            </p:nvSpPr>
            <p:spPr bwMode="auto">
              <a:xfrm flipH="1" flipV="1">
                <a:off x="1764" y="2351"/>
                <a:ext cx="44" cy="2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22" name="Line 214"/>
              <p:cNvSpPr>
                <a:spLocks noChangeAspect="1" noChangeShapeType="1"/>
              </p:cNvSpPr>
              <p:nvPr/>
            </p:nvSpPr>
            <p:spPr bwMode="auto">
              <a:xfrm flipH="1" flipV="1">
                <a:off x="1742" y="2405"/>
                <a:ext cx="33"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23" name="Line 215"/>
              <p:cNvSpPr>
                <a:spLocks noChangeAspect="1" noChangeShapeType="1"/>
              </p:cNvSpPr>
              <p:nvPr/>
            </p:nvSpPr>
            <p:spPr bwMode="auto">
              <a:xfrm flipH="1" flipV="1">
                <a:off x="1710" y="2438"/>
                <a:ext cx="32"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24" name="Freeform 216"/>
              <p:cNvSpPr>
                <a:spLocks noChangeAspect="1"/>
              </p:cNvSpPr>
              <p:nvPr/>
            </p:nvSpPr>
            <p:spPr bwMode="auto">
              <a:xfrm>
                <a:off x="1459" y="2318"/>
                <a:ext cx="87" cy="65"/>
              </a:xfrm>
              <a:custGeom>
                <a:avLst/>
                <a:gdLst>
                  <a:gd name="T0" fmla="*/ 1 w 160"/>
                  <a:gd name="T1" fmla="*/ 1 h 120"/>
                  <a:gd name="T2" fmla="*/ 0 w 160"/>
                  <a:gd name="T3" fmla="*/ 1 h 120"/>
                  <a:gd name="T4" fmla="*/ 0 w 160"/>
                  <a:gd name="T5" fmla="*/ 1 h 120"/>
                  <a:gd name="T6" fmla="*/ 1 w 160"/>
                  <a:gd name="T7" fmla="*/ 1 h 120"/>
                  <a:gd name="T8" fmla="*/ 1 w 160"/>
                  <a:gd name="T9" fmla="*/ 0 h 120"/>
                  <a:gd name="T10" fmla="*/ 1 w 160"/>
                  <a:gd name="T11" fmla="*/ 1 h 120"/>
                  <a:gd name="T12" fmla="*/ 1 w 160"/>
                  <a:gd name="T13" fmla="*/ 1 h 120"/>
                  <a:gd name="T14" fmla="*/ 1 w 160"/>
                  <a:gd name="T15" fmla="*/ 1 h 120"/>
                  <a:gd name="T16" fmla="*/ 1 w 160"/>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20"/>
                  <a:gd name="T29" fmla="*/ 160 w 160"/>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20">
                    <a:moveTo>
                      <a:pt x="80" y="120"/>
                    </a:moveTo>
                    <a:lnTo>
                      <a:pt x="0" y="80"/>
                    </a:lnTo>
                    <a:lnTo>
                      <a:pt x="0" y="40"/>
                    </a:lnTo>
                    <a:lnTo>
                      <a:pt x="40" y="60"/>
                    </a:lnTo>
                    <a:lnTo>
                      <a:pt x="80" y="0"/>
                    </a:lnTo>
                    <a:lnTo>
                      <a:pt x="100" y="60"/>
                    </a:lnTo>
                    <a:lnTo>
                      <a:pt x="160" y="40"/>
                    </a:lnTo>
                    <a:lnTo>
                      <a:pt x="140" y="80"/>
                    </a:lnTo>
                    <a:lnTo>
                      <a:pt x="80" y="120"/>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4325" name="Freeform 217"/>
              <p:cNvSpPr>
                <a:spLocks noChangeAspect="1"/>
              </p:cNvSpPr>
              <p:nvPr/>
            </p:nvSpPr>
            <p:spPr bwMode="auto">
              <a:xfrm>
                <a:off x="1492" y="2154"/>
                <a:ext cx="87" cy="66"/>
              </a:xfrm>
              <a:custGeom>
                <a:avLst/>
                <a:gdLst>
                  <a:gd name="T0" fmla="*/ 1 w 159"/>
                  <a:gd name="T1" fmla="*/ 1 h 120"/>
                  <a:gd name="T2" fmla="*/ 1 w 159"/>
                  <a:gd name="T3" fmla="*/ 1 h 120"/>
                  <a:gd name="T4" fmla="*/ 0 w 159"/>
                  <a:gd name="T5" fmla="*/ 1 h 120"/>
                  <a:gd name="T6" fmla="*/ 1 w 159"/>
                  <a:gd name="T7" fmla="*/ 1 h 120"/>
                  <a:gd name="T8" fmla="*/ 1 w 159"/>
                  <a:gd name="T9" fmla="*/ 0 h 120"/>
                  <a:gd name="T10" fmla="*/ 1 w 159"/>
                  <a:gd name="T11" fmla="*/ 1 h 120"/>
                  <a:gd name="T12" fmla="*/ 1 w 159"/>
                  <a:gd name="T13" fmla="*/ 1 h 120"/>
                  <a:gd name="T14" fmla="*/ 1 w 159"/>
                  <a:gd name="T15" fmla="*/ 1 h 120"/>
                  <a:gd name="T16" fmla="*/ 1 w 159"/>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
                  <a:gd name="T28" fmla="*/ 0 h 120"/>
                  <a:gd name="T29" fmla="*/ 159 w 159"/>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 h="120">
                    <a:moveTo>
                      <a:pt x="80" y="120"/>
                    </a:moveTo>
                    <a:lnTo>
                      <a:pt x="20" y="80"/>
                    </a:lnTo>
                    <a:lnTo>
                      <a:pt x="0" y="40"/>
                    </a:lnTo>
                    <a:lnTo>
                      <a:pt x="60" y="60"/>
                    </a:lnTo>
                    <a:lnTo>
                      <a:pt x="80" y="0"/>
                    </a:lnTo>
                    <a:lnTo>
                      <a:pt x="120" y="60"/>
                    </a:lnTo>
                    <a:lnTo>
                      <a:pt x="159" y="40"/>
                    </a:lnTo>
                    <a:lnTo>
                      <a:pt x="159" y="80"/>
                    </a:lnTo>
                    <a:lnTo>
                      <a:pt x="80" y="120"/>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4326" name="Freeform 218"/>
              <p:cNvSpPr>
                <a:spLocks noChangeAspect="1"/>
              </p:cNvSpPr>
              <p:nvPr/>
            </p:nvSpPr>
            <p:spPr bwMode="auto">
              <a:xfrm>
                <a:off x="1677" y="2274"/>
                <a:ext cx="87" cy="55"/>
              </a:xfrm>
              <a:custGeom>
                <a:avLst/>
                <a:gdLst>
                  <a:gd name="T0" fmla="*/ 1 w 160"/>
                  <a:gd name="T1" fmla="*/ 1 h 100"/>
                  <a:gd name="T2" fmla="*/ 0 w 160"/>
                  <a:gd name="T3" fmla="*/ 1 h 100"/>
                  <a:gd name="T4" fmla="*/ 0 w 160"/>
                  <a:gd name="T5" fmla="*/ 1 h 100"/>
                  <a:gd name="T6" fmla="*/ 1 w 160"/>
                  <a:gd name="T7" fmla="*/ 1 h 100"/>
                  <a:gd name="T8" fmla="*/ 1 w 160"/>
                  <a:gd name="T9" fmla="*/ 0 h 100"/>
                  <a:gd name="T10" fmla="*/ 1 w 160"/>
                  <a:gd name="T11" fmla="*/ 1 h 100"/>
                  <a:gd name="T12" fmla="*/ 1 w 160"/>
                  <a:gd name="T13" fmla="*/ 1 h 100"/>
                  <a:gd name="T14" fmla="*/ 1 w 160"/>
                  <a:gd name="T15" fmla="*/ 1 h 100"/>
                  <a:gd name="T16" fmla="*/ 1 w 160"/>
                  <a:gd name="T17" fmla="*/ 1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00"/>
                  <a:gd name="T29" fmla="*/ 160 w 160"/>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00">
                    <a:moveTo>
                      <a:pt x="80" y="100"/>
                    </a:moveTo>
                    <a:lnTo>
                      <a:pt x="0" y="60"/>
                    </a:lnTo>
                    <a:lnTo>
                      <a:pt x="0" y="20"/>
                    </a:lnTo>
                    <a:lnTo>
                      <a:pt x="40" y="40"/>
                    </a:lnTo>
                    <a:lnTo>
                      <a:pt x="80" y="0"/>
                    </a:lnTo>
                    <a:lnTo>
                      <a:pt x="120" y="40"/>
                    </a:lnTo>
                    <a:lnTo>
                      <a:pt x="160" y="20"/>
                    </a:lnTo>
                    <a:lnTo>
                      <a:pt x="160" y="60"/>
                    </a:lnTo>
                    <a:lnTo>
                      <a:pt x="80" y="100"/>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4327" name="Freeform 219"/>
              <p:cNvSpPr>
                <a:spLocks noChangeAspect="1"/>
              </p:cNvSpPr>
              <p:nvPr/>
            </p:nvSpPr>
            <p:spPr bwMode="auto">
              <a:xfrm>
                <a:off x="1644" y="2165"/>
                <a:ext cx="88" cy="55"/>
              </a:xfrm>
              <a:custGeom>
                <a:avLst/>
                <a:gdLst>
                  <a:gd name="T0" fmla="*/ 1 w 160"/>
                  <a:gd name="T1" fmla="*/ 1 h 100"/>
                  <a:gd name="T2" fmla="*/ 0 w 160"/>
                  <a:gd name="T3" fmla="*/ 1 h 100"/>
                  <a:gd name="T4" fmla="*/ 0 w 160"/>
                  <a:gd name="T5" fmla="*/ 1 h 100"/>
                  <a:gd name="T6" fmla="*/ 1 w 160"/>
                  <a:gd name="T7" fmla="*/ 1 h 100"/>
                  <a:gd name="T8" fmla="*/ 1 w 160"/>
                  <a:gd name="T9" fmla="*/ 0 h 100"/>
                  <a:gd name="T10" fmla="*/ 1 w 160"/>
                  <a:gd name="T11" fmla="*/ 1 h 100"/>
                  <a:gd name="T12" fmla="*/ 1 w 160"/>
                  <a:gd name="T13" fmla="*/ 1 h 100"/>
                  <a:gd name="T14" fmla="*/ 1 w 160"/>
                  <a:gd name="T15" fmla="*/ 1 h 100"/>
                  <a:gd name="T16" fmla="*/ 1 w 160"/>
                  <a:gd name="T17" fmla="*/ 1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00"/>
                  <a:gd name="T29" fmla="*/ 160 w 160"/>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00">
                    <a:moveTo>
                      <a:pt x="80" y="100"/>
                    </a:moveTo>
                    <a:lnTo>
                      <a:pt x="0" y="60"/>
                    </a:lnTo>
                    <a:lnTo>
                      <a:pt x="0" y="20"/>
                    </a:lnTo>
                    <a:lnTo>
                      <a:pt x="40" y="40"/>
                    </a:lnTo>
                    <a:lnTo>
                      <a:pt x="80" y="0"/>
                    </a:lnTo>
                    <a:lnTo>
                      <a:pt x="120" y="40"/>
                    </a:lnTo>
                    <a:lnTo>
                      <a:pt x="160" y="20"/>
                    </a:lnTo>
                    <a:lnTo>
                      <a:pt x="160" y="60"/>
                    </a:lnTo>
                    <a:lnTo>
                      <a:pt x="80" y="100"/>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4328" name="Oval 220"/>
              <p:cNvSpPr>
                <a:spLocks noChangeAspect="1" noChangeArrowheads="1"/>
              </p:cNvSpPr>
              <p:nvPr/>
            </p:nvSpPr>
            <p:spPr bwMode="auto">
              <a:xfrm>
                <a:off x="1606" y="2203"/>
                <a:ext cx="22" cy="22"/>
              </a:xfrm>
              <a:prstGeom prst="ellipse">
                <a:avLst/>
              </a:prstGeom>
              <a:solidFill>
                <a:srgbClr val="000000"/>
              </a:solidFill>
              <a:ln w="12700">
                <a:solidFill>
                  <a:srgbClr val="000000"/>
                </a:solidFill>
                <a:round/>
                <a:headEnd/>
                <a:tailEnd/>
              </a:ln>
            </p:spPr>
            <p:txBody>
              <a:bodyPr>
                <a:prstTxWarp prst="textNoShape">
                  <a:avLst/>
                </a:prstTxWarp>
              </a:bodyPr>
              <a:lstStyle/>
              <a:p>
                <a:endParaRPr lang="en-US"/>
              </a:p>
            </p:txBody>
          </p:sp>
          <p:sp>
            <p:nvSpPr>
              <p:cNvPr id="94329" name="Oval 221"/>
              <p:cNvSpPr>
                <a:spLocks noChangeAspect="1" noChangeArrowheads="1"/>
              </p:cNvSpPr>
              <p:nvPr/>
            </p:nvSpPr>
            <p:spPr bwMode="auto">
              <a:xfrm>
                <a:off x="1584" y="2138"/>
                <a:ext cx="22" cy="22"/>
              </a:xfrm>
              <a:prstGeom prst="ellipse">
                <a:avLst/>
              </a:prstGeom>
              <a:solidFill>
                <a:srgbClr val="000000"/>
              </a:solidFill>
              <a:ln w="12700">
                <a:solidFill>
                  <a:srgbClr val="000000"/>
                </a:solidFill>
                <a:round/>
                <a:headEnd/>
                <a:tailEnd/>
              </a:ln>
            </p:spPr>
            <p:txBody>
              <a:bodyPr>
                <a:prstTxWarp prst="textNoShape">
                  <a:avLst/>
                </a:prstTxWarp>
              </a:bodyPr>
              <a:lstStyle/>
              <a:p>
                <a:endParaRPr lang="en-US"/>
              </a:p>
            </p:txBody>
          </p:sp>
          <p:sp>
            <p:nvSpPr>
              <p:cNvPr id="94330" name="Oval 222"/>
              <p:cNvSpPr>
                <a:spLocks noChangeAspect="1" noChangeArrowheads="1"/>
              </p:cNvSpPr>
              <p:nvPr/>
            </p:nvSpPr>
            <p:spPr bwMode="auto">
              <a:xfrm>
                <a:off x="1660" y="2247"/>
                <a:ext cx="22" cy="21"/>
              </a:xfrm>
              <a:prstGeom prst="ellipse">
                <a:avLst/>
              </a:prstGeom>
              <a:solidFill>
                <a:srgbClr val="FFFF00"/>
              </a:solidFill>
              <a:ln w="12700">
                <a:solidFill>
                  <a:srgbClr val="000000"/>
                </a:solidFill>
                <a:round/>
                <a:headEnd/>
                <a:tailEnd/>
              </a:ln>
            </p:spPr>
            <p:txBody>
              <a:bodyPr>
                <a:prstTxWarp prst="textNoShape">
                  <a:avLst/>
                </a:prstTxWarp>
              </a:bodyPr>
              <a:lstStyle/>
              <a:p>
                <a:endParaRPr lang="en-US"/>
              </a:p>
            </p:txBody>
          </p:sp>
          <p:sp>
            <p:nvSpPr>
              <p:cNvPr id="94331" name="Oval 223"/>
              <p:cNvSpPr>
                <a:spLocks noChangeAspect="1" noChangeArrowheads="1"/>
              </p:cNvSpPr>
              <p:nvPr/>
            </p:nvSpPr>
            <p:spPr bwMode="auto">
              <a:xfrm>
                <a:off x="1552" y="2389"/>
                <a:ext cx="21" cy="22"/>
              </a:xfrm>
              <a:prstGeom prst="ellipse">
                <a:avLst/>
              </a:prstGeom>
              <a:solidFill>
                <a:srgbClr val="000000"/>
              </a:solidFill>
              <a:ln w="12700">
                <a:solidFill>
                  <a:srgbClr val="000000"/>
                </a:solidFill>
                <a:round/>
                <a:headEnd/>
                <a:tailEnd/>
              </a:ln>
            </p:spPr>
            <p:txBody>
              <a:bodyPr>
                <a:prstTxWarp prst="textNoShape">
                  <a:avLst/>
                </a:prstTxWarp>
              </a:bodyPr>
              <a:lstStyle/>
              <a:p>
                <a:endParaRPr lang="en-US"/>
              </a:p>
            </p:txBody>
          </p:sp>
          <p:sp>
            <p:nvSpPr>
              <p:cNvPr id="94332" name="Oval 224"/>
              <p:cNvSpPr>
                <a:spLocks noChangeAspect="1" noChangeArrowheads="1"/>
              </p:cNvSpPr>
              <p:nvPr/>
            </p:nvSpPr>
            <p:spPr bwMode="auto">
              <a:xfrm>
                <a:off x="1693" y="2345"/>
                <a:ext cx="22" cy="22"/>
              </a:xfrm>
              <a:prstGeom prst="ellipse">
                <a:avLst/>
              </a:prstGeom>
              <a:solidFill>
                <a:srgbClr val="FFFF00"/>
              </a:solidFill>
              <a:ln w="12700">
                <a:solidFill>
                  <a:srgbClr val="000000"/>
                </a:solidFill>
                <a:round/>
                <a:headEnd/>
                <a:tailEnd/>
              </a:ln>
            </p:spPr>
            <p:txBody>
              <a:bodyPr>
                <a:prstTxWarp prst="textNoShape">
                  <a:avLst/>
                </a:prstTxWarp>
              </a:bodyPr>
              <a:lstStyle/>
              <a:p>
                <a:endParaRPr lang="en-US"/>
              </a:p>
            </p:txBody>
          </p:sp>
          <p:sp>
            <p:nvSpPr>
              <p:cNvPr id="94333" name="Freeform 225"/>
              <p:cNvSpPr>
                <a:spLocks noChangeAspect="1"/>
              </p:cNvSpPr>
              <p:nvPr/>
            </p:nvSpPr>
            <p:spPr bwMode="auto">
              <a:xfrm>
                <a:off x="1535" y="2242"/>
                <a:ext cx="87" cy="54"/>
              </a:xfrm>
              <a:custGeom>
                <a:avLst/>
                <a:gdLst>
                  <a:gd name="T0" fmla="*/ 1 w 159"/>
                  <a:gd name="T1" fmla="*/ 1 h 99"/>
                  <a:gd name="T2" fmla="*/ 1 w 159"/>
                  <a:gd name="T3" fmla="*/ 1 h 99"/>
                  <a:gd name="T4" fmla="*/ 0 w 159"/>
                  <a:gd name="T5" fmla="*/ 1 h 99"/>
                  <a:gd name="T6" fmla="*/ 1 w 159"/>
                  <a:gd name="T7" fmla="*/ 1 h 99"/>
                  <a:gd name="T8" fmla="*/ 1 w 159"/>
                  <a:gd name="T9" fmla="*/ 0 h 99"/>
                  <a:gd name="T10" fmla="*/ 1 w 159"/>
                  <a:gd name="T11" fmla="*/ 1 h 99"/>
                  <a:gd name="T12" fmla="*/ 1 w 159"/>
                  <a:gd name="T13" fmla="*/ 1 h 99"/>
                  <a:gd name="T14" fmla="*/ 1 w 159"/>
                  <a:gd name="T15" fmla="*/ 1 h 99"/>
                  <a:gd name="T16" fmla="*/ 1 w 159"/>
                  <a:gd name="T17" fmla="*/ 1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
                  <a:gd name="T28" fmla="*/ 0 h 99"/>
                  <a:gd name="T29" fmla="*/ 159 w 159"/>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 h="99">
                    <a:moveTo>
                      <a:pt x="79" y="99"/>
                    </a:moveTo>
                    <a:lnTo>
                      <a:pt x="20" y="59"/>
                    </a:lnTo>
                    <a:lnTo>
                      <a:pt x="0" y="19"/>
                    </a:lnTo>
                    <a:lnTo>
                      <a:pt x="59" y="39"/>
                    </a:lnTo>
                    <a:lnTo>
                      <a:pt x="79" y="0"/>
                    </a:lnTo>
                    <a:lnTo>
                      <a:pt x="119" y="39"/>
                    </a:lnTo>
                    <a:lnTo>
                      <a:pt x="159" y="19"/>
                    </a:lnTo>
                    <a:lnTo>
                      <a:pt x="159" y="59"/>
                    </a:lnTo>
                    <a:lnTo>
                      <a:pt x="79" y="99"/>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4334" name="Freeform 226"/>
              <p:cNvSpPr>
                <a:spLocks noChangeAspect="1"/>
              </p:cNvSpPr>
              <p:nvPr/>
            </p:nvSpPr>
            <p:spPr bwMode="auto">
              <a:xfrm>
                <a:off x="1579" y="2329"/>
                <a:ext cx="87" cy="65"/>
              </a:xfrm>
              <a:custGeom>
                <a:avLst/>
                <a:gdLst>
                  <a:gd name="T0" fmla="*/ 1 w 160"/>
                  <a:gd name="T1" fmla="*/ 1 h 120"/>
                  <a:gd name="T2" fmla="*/ 0 w 160"/>
                  <a:gd name="T3" fmla="*/ 1 h 120"/>
                  <a:gd name="T4" fmla="*/ 0 w 160"/>
                  <a:gd name="T5" fmla="*/ 1 h 120"/>
                  <a:gd name="T6" fmla="*/ 1 w 160"/>
                  <a:gd name="T7" fmla="*/ 1 h 120"/>
                  <a:gd name="T8" fmla="*/ 1 w 160"/>
                  <a:gd name="T9" fmla="*/ 0 h 120"/>
                  <a:gd name="T10" fmla="*/ 1 w 160"/>
                  <a:gd name="T11" fmla="*/ 1 h 120"/>
                  <a:gd name="T12" fmla="*/ 1 w 160"/>
                  <a:gd name="T13" fmla="*/ 1 h 120"/>
                  <a:gd name="T14" fmla="*/ 1 w 160"/>
                  <a:gd name="T15" fmla="*/ 1 h 120"/>
                  <a:gd name="T16" fmla="*/ 1 w 160"/>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20"/>
                  <a:gd name="T29" fmla="*/ 160 w 160"/>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20">
                    <a:moveTo>
                      <a:pt x="80" y="120"/>
                    </a:moveTo>
                    <a:lnTo>
                      <a:pt x="0" y="60"/>
                    </a:lnTo>
                    <a:lnTo>
                      <a:pt x="0" y="40"/>
                    </a:lnTo>
                    <a:lnTo>
                      <a:pt x="40" y="40"/>
                    </a:lnTo>
                    <a:lnTo>
                      <a:pt x="80" y="0"/>
                    </a:lnTo>
                    <a:lnTo>
                      <a:pt x="100" y="40"/>
                    </a:lnTo>
                    <a:lnTo>
                      <a:pt x="160" y="40"/>
                    </a:lnTo>
                    <a:lnTo>
                      <a:pt x="140" y="60"/>
                    </a:lnTo>
                    <a:lnTo>
                      <a:pt x="80" y="120"/>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4335" name="Oval 227"/>
              <p:cNvSpPr>
                <a:spLocks noChangeAspect="1" noChangeArrowheads="1"/>
              </p:cNvSpPr>
              <p:nvPr/>
            </p:nvSpPr>
            <p:spPr bwMode="auto">
              <a:xfrm>
                <a:off x="1639" y="2301"/>
                <a:ext cx="21" cy="22"/>
              </a:xfrm>
              <a:prstGeom prst="ellipse">
                <a:avLst/>
              </a:prstGeom>
              <a:solidFill>
                <a:srgbClr val="FFFF00"/>
              </a:solidFill>
              <a:ln w="12700">
                <a:solidFill>
                  <a:srgbClr val="000000"/>
                </a:solidFill>
                <a:round/>
                <a:headEnd/>
                <a:tailEnd/>
              </a:ln>
            </p:spPr>
            <p:txBody>
              <a:bodyPr>
                <a:prstTxWarp prst="textNoShape">
                  <a:avLst/>
                </a:prstTxWarp>
              </a:bodyPr>
              <a:lstStyle/>
              <a:p>
                <a:endParaRPr lang="en-US"/>
              </a:p>
            </p:txBody>
          </p:sp>
          <p:sp>
            <p:nvSpPr>
              <p:cNvPr id="94336" name="Oval 228"/>
              <p:cNvSpPr>
                <a:spLocks noChangeAspect="1" noChangeArrowheads="1"/>
              </p:cNvSpPr>
              <p:nvPr/>
            </p:nvSpPr>
            <p:spPr bwMode="auto">
              <a:xfrm>
                <a:off x="1508" y="2290"/>
                <a:ext cx="22" cy="22"/>
              </a:xfrm>
              <a:prstGeom prst="ellipse">
                <a:avLst/>
              </a:prstGeom>
              <a:solidFill>
                <a:srgbClr val="FFFF00"/>
              </a:solidFill>
              <a:ln w="12700">
                <a:solidFill>
                  <a:srgbClr val="000000"/>
                </a:solidFill>
                <a:round/>
                <a:headEnd/>
                <a:tailEnd/>
              </a:ln>
            </p:spPr>
            <p:txBody>
              <a:bodyPr>
                <a:prstTxWarp prst="textNoShape">
                  <a:avLst/>
                </a:prstTxWarp>
              </a:bodyPr>
              <a:lstStyle/>
              <a:p>
                <a:endParaRPr lang="en-US"/>
              </a:p>
            </p:txBody>
          </p:sp>
          <p:sp>
            <p:nvSpPr>
              <p:cNvPr id="94337" name="Oval 229"/>
              <p:cNvSpPr>
                <a:spLocks noChangeAspect="1" noChangeArrowheads="1"/>
              </p:cNvSpPr>
              <p:nvPr/>
            </p:nvSpPr>
            <p:spPr bwMode="auto">
              <a:xfrm>
                <a:off x="1737" y="2236"/>
                <a:ext cx="22" cy="22"/>
              </a:xfrm>
              <a:prstGeom prst="ellipse">
                <a:avLst/>
              </a:prstGeom>
              <a:solidFill>
                <a:srgbClr val="FFFF00"/>
              </a:solidFill>
              <a:ln w="12700">
                <a:solidFill>
                  <a:srgbClr val="000000"/>
                </a:solidFill>
                <a:round/>
                <a:headEnd/>
                <a:tailEnd/>
              </a:ln>
            </p:spPr>
            <p:txBody>
              <a:bodyPr>
                <a:prstTxWarp prst="textNoShape">
                  <a:avLst/>
                </a:prstTxWarp>
              </a:bodyPr>
              <a:lstStyle/>
              <a:p>
                <a:endParaRPr lang="en-US"/>
              </a:p>
            </p:txBody>
          </p:sp>
          <p:sp>
            <p:nvSpPr>
              <p:cNvPr id="94338" name="Freeform 230"/>
              <p:cNvSpPr>
                <a:spLocks noChangeAspect="1"/>
              </p:cNvSpPr>
              <p:nvPr/>
            </p:nvSpPr>
            <p:spPr bwMode="auto">
              <a:xfrm>
                <a:off x="1611" y="2394"/>
                <a:ext cx="88" cy="66"/>
              </a:xfrm>
              <a:custGeom>
                <a:avLst/>
                <a:gdLst>
                  <a:gd name="T0" fmla="*/ 1 w 160"/>
                  <a:gd name="T1" fmla="*/ 1 h 120"/>
                  <a:gd name="T2" fmla="*/ 0 w 160"/>
                  <a:gd name="T3" fmla="*/ 1 h 120"/>
                  <a:gd name="T4" fmla="*/ 0 w 160"/>
                  <a:gd name="T5" fmla="*/ 1 h 120"/>
                  <a:gd name="T6" fmla="*/ 1 w 160"/>
                  <a:gd name="T7" fmla="*/ 1 h 120"/>
                  <a:gd name="T8" fmla="*/ 1 w 160"/>
                  <a:gd name="T9" fmla="*/ 0 h 120"/>
                  <a:gd name="T10" fmla="*/ 1 w 160"/>
                  <a:gd name="T11" fmla="*/ 1 h 120"/>
                  <a:gd name="T12" fmla="*/ 1 w 160"/>
                  <a:gd name="T13" fmla="*/ 1 h 120"/>
                  <a:gd name="T14" fmla="*/ 1 w 160"/>
                  <a:gd name="T15" fmla="*/ 1 h 120"/>
                  <a:gd name="T16" fmla="*/ 1 w 160"/>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20"/>
                  <a:gd name="T29" fmla="*/ 160 w 160"/>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20">
                    <a:moveTo>
                      <a:pt x="80" y="120"/>
                    </a:moveTo>
                    <a:lnTo>
                      <a:pt x="0" y="60"/>
                    </a:lnTo>
                    <a:lnTo>
                      <a:pt x="0" y="40"/>
                    </a:lnTo>
                    <a:lnTo>
                      <a:pt x="40" y="40"/>
                    </a:lnTo>
                    <a:lnTo>
                      <a:pt x="80" y="0"/>
                    </a:lnTo>
                    <a:lnTo>
                      <a:pt x="100" y="40"/>
                    </a:lnTo>
                    <a:lnTo>
                      <a:pt x="160" y="40"/>
                    </a:lnTo>
                    <a:lnTo>
                      <a:pt x="140" y="60"/>
                    </a:lnTo>
                    <a:lnTo>
                      <a:pt x="80" y="120"/>
                    </a:lnTo>
                    <a:close/>
                  </a:path>
                </a:pathLst>
              </a:custGeom>
              <a:solidFill>
                <a:srgbClr val="FFFF99"/>
              </a:solidFill>
              <a:ln w="12700">
                <a:solidFill>
                  <a:srgbClr val="000000"/>
                </a:solidFill>
                <a:round/>
                <a:headEnd/>
                <a:tailEnd/>
              </a:ln>
            </p:spPr>
            <p:txBody>
              <a:bodyPr>
                <a:prstTxWarp prst="textNoShape">
                  <a:avLst/>
                </a:prstTxWarp>
              </a:bodyPr>
              <a:lstStyle/>
              <a:p>
                <a:endParaRPr lang="en-US"/>
              </a:p>
            </p:txBody>
          </p:sp>
          <p:sp>
            <p:nvSpPr>
              <p:cNvPr id="94339" name="Oval 231"/>
              <p:cNvSpPr>
                <a:spLocks noChangeAspect="1" noChangeArrowheads="1"/>
              </p:cNvSpPr>
              <p:nvPr/>
            </p:nvSpPr>
            <p:spPr bwMode="auto">
              <a:xfrm>
                <a:off x="1573" y="2433"/>
                <a:ext cx="22" cy="22"/>
              </a:xfrm>
              <a:prstGeom prst="ellipse">
                <a:avLst/>
              </a:prstGeom>
              <a:solidFill>
                <a:srgbClr val="000000"/>
              </a:solidFill>
              <a:ln w="12700">
                <a:solidFill>
                  <a:srgbClr val="000000"/>
                </a:solidFill>
                <a:round/>
                <a:headEnd/>
                <a:tailEnd/>
              </a:ln>
            </p:spPr>
            <p:txBody>
              <a:bodyPr>
                <a:prstTxWarp prst="textNoShape">
                  <a:avLst/>
                </a:prstTxWarp>
              </a:bodyPr>
              <a:lstStyle/>
              <a:p>
                <a:endParaRPr lang="en-US"/>
              </a:p>
            </p:txBody>
          </p:sp>
          <p:sp>
            <p:nvSpPr>
              <p:cNvPr id="94340" name="Oval 232"/>
              <p:cNvSpPr>
                <a:spLocks noChangeAspect="1" noChangeArrowheads="1"/>
              </p:cNvSpPr>
              <p:nvPr/>
            </p:nvSpPr>
            <p:spPr bwMode="auto">
              <a:xfrm>
                <a:off x="1660" y="2050"/>
                <a:ext cx="55"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41" name="Oval 233"/>
              <p:cNvSpPr>
                <a:spLocks noChangeAspect="1" noChangeArrowheads="1"/>
              </p:cNvSpPr>
              <p:nvPr/>
            </p:nvSpPr>
            <p:spPr bwMode="auto">
              <a:xfrm>
                <a:off x="1715" y="2072"/>
                <a:ext cx="55"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42" name="Oval 234"/>
              <p:cNvSpPr>
                <a:spLocks noChangeAspect="1" noChangeArrowheads="1"/>
              </p:cNvSpPr>
              <p:nvPr/>
            </p:nvSpPr>
            <p:spPr bwMode="auto">
              <a:xfrm>
                <a:off x="1759" y="2116"/>
                <a:ext cx="55"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43" name="Oval 235"/>
              <p:cNvSpPr>
                <a:spLocks noChangeAspect="1" noChangeArrowheads="1"/>
              </p:cNvSpPr>
              <p:nvPr/>
            </p:nvSpPr>
            <p:spPr bwMode="auto">
              <a:xfrm>
                <a:off x="1803" y="2170"/>
                <a:ext cx="43"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44" name="Oval 236"/>
              <p:cNvSpPr>
                <a:spLocks noChangeAspect="1" noChangeArrowheads="1"/>
              </p:cNvSpPr>
              <p:nvPr/>
            </p:nvSpPr>
            <p:spPr bwMode="auto">
              <a:xfrm>
                <a:off x="1824" y="2225"/>
                <a:ext cx="44"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45" name="Line 237"/>
              <p:cNvSpPr>
                <a:spLocks noChangeAspect="1" noChangeShapeType="1"/>
              </p:cNvSpPr>
              <p:nvPr/>
            </p:nvSpPr>
            <p:spPr bwMode="auto">
              <a:xfrm flipH="1">
                <a:off x="1611" y="2088"/>
                <a:ext cx="11"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46" name="Line 238"/>
              <p:cNvSpPr>
                <a:spLocks noChangeAspect="1" noChangeShapeType="1"/>
              </p:cNvSpPr>
              <p:nvPr/>
            </p:nvSpPr>
            <p:spPr bwMode="auto">
              <a:xfrm flipH="1">
                <a:off x="1655" y="2099"/>
                <a:ext cx="22"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47" name="Line 239"/>
              <p:cNvSpPr>
                <a:spLocks noChangeAspect="1" noChangeShapeType="1"/>
              </p:cNvSpPr>
              <p:nvPr/>
            </p:nvSpPr>
            <p:spPr bwMode="auto">
              <a:xfrm flipH="1">
                <a:off x="1710" y="2121"/>
                <a:ext cx="22"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48" name="Oval 240"/>
              <p:cNvSpPr>
                <a:spLocks noChangeAspect="1" noChangeArrowheads="1"/>
              </p:cNvSpPr>
              <p:nvPr/>
            </p:nvSpPr>
            <p:spPr bwMode="auto">
              <a:xfrm>
                <a:off x="1824" y="2290"/>
                <a:ext cx="4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49" name="Oval 241"/>
              <p:cNvSpPr>
                <a:spLocks noChangeAspect="1" noChangeArrowheads="1"/>
              </p:cNvSpPr>
              <p:nvPr/>
            </p:nvSpPr>
            <p:spPr bwMode="auto">
              <a:xfrm>
                <a:off x="1803" y="2356"/>
                <a:ext cx="5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50" name="Oval 242"/>
              <p:cNvSpPr>
                <a:spLocks noChangeAspect="1" noChangeArrowheads="1"/>
              </p:cNvSpPr>
              <p:nvPr/>
            </p:nvSpPr>
            <p:spPr bwMode="auto">
              <a:xfrm>
                <a:off x="1781" y="2411"/>
                <a:ext cx="43"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51" name="Oval 243"/>
              <p:cNvSpPr>
                <a:spLocks noChangeAspect="1" noChangeArrowheads="1"/>
              </p:cNvSpPr>
              <p:nvPr/>
            </p:nvSpPr>
            <p:spPr bwMode="auto">
              <a:xfrm>
                <a:off x="1475" y="2061"/>
                <a:ext cx="55"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52" name="Oval 244"/>
              <p:cNvSpPr>
                <a:spLocks noChangeAspect="1" noChangeArrowheads="1"/>
              </p:cNvSpPr>
              <p:nvPr/>
            </p:nvSpPr>
            <p:spPr bwMode="auto">
              <a:xfrm>
                <a:off x="1541" y="2028"/>
                <a:ext cx="43"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353" name="Line 245"/>
              <p:cNvSpPr>
                <a:spLocks noChangeAspect="1" noChangeShapeType="1"/>
              </p:cNvSpPr>
              <p:nvPr/>
            </p:nvSpPr>
            <p:spPr bwMode="auto">
              <a:xfrm>
                <a:off x="1524" y="2110"/>
                <a:ext cx="11"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54" name="Line 246"/>
              <p:cNvSpPr>
                <a:spLocks noChangeAspect="1" noChangeShapeType="1"/>
              </p:cNvSpPr>
              <p:nvPr/>
            </p:nvSpPr>
            <p:spPr bwMode="auto">
              <a:xfrm>
                <a:off x="1568" y="2088"/>
                <a:ext cx="0"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355" name="Oval 247"/>
              <p:cNvSpPr>
                <a:spLocks noChangeAspect="1" noChangeArrowheads="1"/>
              </p:cNvSpPr>
              <p:nvPr/>
            </p:nvSpPr>
            <p:spPr bwMode="auto">
              <a:xfrm>
                <a:off x="1589" y="2016"/>
                <a:ext cx="43"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grpSp>
        <p:grpSp>
          <p:nvGrpSpPr>
            <p:cNvPr id="9" name="Group 248"/>
            <p:cNvGrpSpPr>
              <a:grpSpLocks/>
            </p:cNvGrpSpPr>
            <p:nvPr/>
          </p:nvGrpSpPr>
          <p:grpSpPr bwMode="auto">
            <a:xfrm>
              <a:off x="48" y="960"/>
              <a:ext cx="3648" cy="1440"/>
              <a:chOff x="48" y="960"/>
              <a:chExt cx="3648" cy="1440"/>
            </a:xfrm>
          </p:grpSpPr>
          <p:sp>
            <p:nvSpPr>
              <p:cNvPr id="94279" name="Freeform 249"/>
              <p:cNvSpPr>
                <a:spLocks/>
              </p:cNvSpPr>
              <p:nvPr/>
            </p:nvSpPr>
            <p:spPr bwMode="auto">
              <a:xfrm>
                <a:off x="1680" y="1152"/>
                <a:ext cx="186" cy="816"/>
              </a:xfrm>
              <a:custGeom>
                <a:avLst/>
                <a:gdLst>
                  <a:gd name="T0" fmla="*/ 0 w 296"/>
                  <a:gd name="T1" fmla="*/ 0 h 912"/>
                  <a:gd name="T2" fmla="*/ 1 w 296"/>
                  <a:gd name="T3" fmla="*/ 30 h 912"/>
                  <a:gd name="T4" fmla="*/ 1 w 296"/>
                  <a:gd name="T5" fmla="*/ 72 h 912"/>
                  <a:gd name="T6" fmla="*/ 1 w 296"/>
                  <a:gd name="T7" fmla="*/ 108 h 912"/>
                  <a:gd name="T8" fmla="*/ 1 w 296"/>
                  <a:gd name="T9" fmla="*/ 132 h 912"/>
                  <a:gd name="T10" fmla="*/ 0 w 296"/>
                  <a:gd name="T11" fmla="*/ 139 h 912"/>
                  <a:gd name="T12" fmla="*/ 0 60000 65536"/>
                  <a:gd name="T13" fmla="*/ 0 60000 65536"/>
                  <a:gd name="T14" fmla="*/ 0 60000 65536"/>
                  <a:gd name="T15" fmla="*/ 0 60000 65536"/>
                  <a:gd name="T16" fmla="*/ 0 60000 65536"/>
                  <a:gd name="T17" fmla="*/ 0 60000 65536"/>
                  <a:gd name="T18" fmla="*/ 0 w 296"/>
                  <a:gd name="T19" fmla="*/ 0 h 912"/>
                  <a:gd name="T20" fmla="*/ 296 w 296"/>
                  <a:gd name="T21" fmla="*/ 912 h 912"/>
                </a:gdLst>
                <a:ahLst/>
                <a:cxnLst>
                  <a:cxn ang="T12">
                    <a:pos x="T0" y="T1"/>
                  </a:cxn>
                  <a:cxn ang="T13">
                    <a:pos x="T2" y="T3"/>
                  </a:cxn>
                  <a:cxn ang="T14">
                    <a:pos x="T4" y="T5"/>
                  </a:cxn>
                  <a:cxn ang="T15">
                    <a:pos x="T6" y="T7"/>
                  </a:cxn>
                  <a:cxn ang="T16">
                    <a:pos x="T8" y="T9"/>
                  </a:cxn>
                  <a:cxn ang="T17">
                    <a:pos x="T10" y="T11"/>
                  </a:cxn>
                </a:cxnLst>
                <a:rect l="T18" t="T19" r="T20" b="T21"/>
                <a:pathLst>
                  <a:path w="296" h="912">
                    <a:moveTo>
                      <a:pt x="0" y="0"/>
                    </a:moveTo>
                    <a:cubicBezTo>
                      <a:pt x="72" y="56"/>
                      <a:pt x="144" y="112"/>
                      <a:pt x="192" y="192"/>
                    </a:cubicBezTo>
                    <a:cubicBezTo>
                      <a:pt x="240" y="272"/>
                      <a:pt x="280" y="392"/>
                      <a:pt x="288" y="480"/>
                    </a:cubicBezTo>
                    <a:cubicBezTo>
                      <a:pt x="296" y="568"/>
                      <a:pt x="280" y="656"/>
                      <a:pt x="240" y="720"/>
                    </a:cubicBezTo>
                    <a:cubicBezTo>
                      <a:pt x="200" y="784"/>
                      <a:pt x="88" y="832"/>
                      <a:pt x="48" y="864"/>
                    </a:cubicBezTo>
                    <a:cubicBezTo>
                      <a:pt x="8" y="896"/>
                      <a:pt x="8" y="904"/>
                      <a:pt x="0" y="912"/>
                    </a:cubicBezTo>
                  </a:path>
                </a:pathLst>
              </a:custGeom>
              <a:noFill/>
              <a:ln w="38100">
                <a:solidFill>
                  <a:srgbClr val="006600"/>
                </a:solidFill>
                <a:round/>
                <a:headEnd/>
                <a:tailEnd type="triangle" w="med" len="med"/>
              </a:ln>
            </p:spPr>
            <p:txBody>
              <a:bodyPr>
                <a:prstTxWarp prst="textNoShape">
                  <a:avLst/>
                </a:prstTxWarp>
              </a:bodyPr>
              <a:lstStyle/>
              <a:p>
                <a:endParaRPr lang="en-US"/>
              </a:p>
            </p:txBody>
          </p:sp>
          <p:sp>
            <p:nvSpPr>
              <p:cNvPr id="94280" name="Freeform 250"/>
              <p:cNvSpPr>
                <a:spLocks/>
              </p:cNvSpPr>
              <p:nvPr/>
            </p:nvSpPr>
            <p:spPr bwMode="auto">
              <a:xfrm>
                <a:off x="1856" y="1500"/>
                <a:ext cx="352" cy="196"/>
              </a:xfrm>
              <a:custGeom>
                <a:avLst/>
                <a:gdLst>
                  <a:gd name="T0" fmla="*/ 0 w 288"/>
                  <a:gd name="T1" fmla="*/ 76 h 208"/>
                  <a:gd name="T2" fmla="*/ 2910 w 288"/>
                  <a:gd name="T3" fmla="*/ 41 h 208"/>
                  <a:gd name="T4" fmla="*/ 7262 w 288"/>
                  <a:gd name="T5" fmla="*/ 8 h 208"/>
                  <a:gd name="T6" fmla="*/ 8740 w 288"/>
                  <a:gd name="T7" fmla="*/ 8 h 208"/>
                  <a:gd name="T8" fmla="*/ 0 60000 65536"/>
                  <a:gd name="T9" fmla="*/ 0 60000 65536"/>
                  <a:gd name="T10" fmla="*/ 0 60000 65536"/>
                  <a:gd name="T11" fmla="*/ 0 60000 65536"/>
                  <a:gd name="T12" fmla="*/ 0 w 288"/>
                  <a:gd name="T13" fmla="*/ 0 h 208"/>
                  <a:gd name="T14" fmla="*/ 288 w 288"/>
                  <a:gd name="T15" fmla="*/ 208 h 208"/>
                </a:gdLst>
                <a:ahLst/>
                <a:cxnLst>
                  <a:cxn ang="T8">
                    <a:pos x="T0" y="T1"/>
                  </a:cxn>
                  <a:cxn ang="T9">
                    <a:pos x="T2" y="T3"/>
                  </a:cxn>
                  <a:cxn ang="T10">
                    <a:pos x="T4" y="T5"/>
                  </a:cxn>
                  <a:cxn ang="T11">
                    <a:pos x="T6" y="T7"/>
                  </a:cxn>
                </a:cxnLst>
                <a:rect l="T12" t="T13" r="T14" b="T15"/>
                <a:pathLst>
                  <a:path w="288" h="208">
                    <a:moveTo>
                      <a:pt x="0" y="208"/>
                    </a:moveTo>
                    <a:cubicBezTo>
                      <a:pt x="28" y="176"/>
                      <a:pt x="56" y="144"/>
                      <a:pt x="96" y="112"/>
                    </a:cubicBezTo>
                    <a:cubicBezTo>
                      <a:pt x="136" y="80"/>
                      <a:pt x="208" y="32"/>
                      <a:pt x="240" y="16"/>
                    </a:cubicBezTo>
                    <a:cubicBezTo>
                      <a:pt x="272" y="0"/>
                      <a:pt x="280" y="16"/>
                      <a:pt x="288" y="16"/>
                    </a:cubicBezTo>
                  </a:path>
                </a:pathLst>
              </a:custGeom>
              <a:noFill/>
              <a:ln w="38100">
                <a:solidFill>
                  <a:srgbClr val="006600"/>
                </a:solidFill>
                <a:round/>
                <a:headEnd/>
                <a:tailEnd/>
              </a:ln>
            </p:spPr>
            <p:txBody>
              <a:bodyPr>
                <a:prstTxWarp prst="textNoShape">
                  <a:avLst/>
                </a:prstTxWarp>
              </a:bodyPr>
              <a:lstStyle/>
              <a:p>
                <a:endParaRPr lang="en-US"/>
              </a:p>
            </p:txBody>
          </p:sp>
          <p:sp>
            <p:nvSpPr>
              <p:cNvPr id="94281" name="Text Box 251"/>
              <p:cNvSpPr txBox="1">
                <a:spLocks noChangeAspect="1" noChangeArrowheads="1"/>
              </p:cNvSpPr>
              <p:nvPr/>
            </p:nvSpPr>
            <p:spPr bwMode="auto">
              <a:xfrm>
                <a:off x="2400" y="1296"/>
                <a:ext cx="672" cy="378"/>
              </a:xfrm>
              <a:prstGeom prst="rect">
                <a:avLst/>
              </a:prstGeom>
              <a:noFill/>
              <a:ln w="9525">
                <a:noFill/>
                <a:miter lim="800000"/>
                <a:headEnd/>
                <a:tailEnd/>
              </a:ln>
            </p:spPr>
            <p:txBody>
              <a:bodyPr lIns="0" tIns="0" rIns="0" bIns="0">
                <a:prstTxWarp prst="textNoShape">
                  <a:avLst/>
                </a:prstTxWarp>
              </a:bodyPr>
              <a:lstStyle/>
              <a:p>
                <a:pPr algn="ctr" eaLnBrk="1" hangingPunct="1"/>
                <a:r>
                  <a:rPr lang="en-US" sz="1600" b="1">
                    <a:latin typeface="Helvetica" charset="0"/>
                  </a:rPr>
                  <a:t>E/CII </a:t>
                </a:r>
              </a:p>
              <a:p>
                <a:pPr algn="ctr" eaLnBrk="1" hangingPunct="1"/>
                <a:r>
                  <a:rPr lang="en-US" sz="1600" b="1">
                    <a:latin typeface="Helvetica" charset="0"/>
                  </a:rPr>
                  <a:t>from HDL</a:t>
                </a:r>
              </a:p>
            </p:txBody>
          </p:sp>
          <p:sp>
            <p:nvSpPr>
              <p:cNvPr id="94282" name="Line 252"/>
              <p:cNvSpPr>
                <a:spLocks noChangeShapeType="1"/>
              </p:cNvSpPr>
              <p:nvPr/>
            </p:nvSpPr>
            <p:spPr bwMode="auto">
              <a:xfrm rot="21324439" flipH="1">
                <a:off x="2688" y="960"/>
                <a:ext cx="960" cy="288"/>
              </a:xfrm>
              <a:prstGeom prst="line">
                <a:avLst/>
              </a:prstGeom>
              <a:noFill/>
              <a:ln w="38100">
                <a:solidFill>
                  <a:srgbClr val="006600"/>
                </a:solidFill>
                <a:round/>
                <a:headEnd/>
                <a:tailEnd type="triangle" w="med" len="med"/>
              </a:ln>
            </p:spPr>
            <p:txBody>
              <a:bodyPr>
                <a:prstTxWarp prst="textNoShape">
                  <a:avLst/>
                </a:prstTxWarp>
              </a:bodyPr>
              <a:lstStyle/>
              <a:p>
                <a:endParaRPr lang="en-US"/>
              </a:p>
            </p:txBody>
          </p:sp>
          <p:sp>
            <p:nvSpPr>
              <p:cNvPr id="94283" name="Line 253"/>
              <p:cNvSpPr>
                <a:spLocks noChangeShapeType="1"/>
              </p:cNvSpPr>
              <p:nvPr/>
            </p:nvSpPr>
            <p:spPr bwMode="auto">
              <a:xfrm flipH="1">
                <a:off x="3072" y="1344"/>
                <a:ext cx="624" cy="48"/>
              </a:xfrm>
              <a:prstGeom prst="line">
                <a:avLst/>
              </a:prstGeom>
              <a:noFill/>
              <a:ln w="38100">
                <a:solidFill>
                  <a:srgbClr val="006600"/>
                </a:solidFill>
                <a:round/>
                <a:headEnd/>
                <a:tailEnd type="triangle" w="med" len="med"/>
              </a:ln>
            </p:spPr>
            <p:txBody>
              <a:bodyPr>
                <a:prstTxWarp prst="textNoShape">
                  <a:avLst/>
                </a:prstTxWarp>
              </a:bodyPr>
              <a:lstStyle/>
              <a:p>
                <a:endParaRPr lang="en-US"/>
              </a:p>
            </p:txBody>
          </p:sp>
          <p:sp>
            <p:nvSpPr>
              <p:cNvPr id="94284" name="Text Box 254"/>
              <p:cNvSpPr txBox="1">
                <a:spLocks noChangeArrowheads="1"/>
              </p:cNvSpPr>
              <p:nvPr/>
            </p:nvSpPr>
            <p:spPr bwMode="auto">
              <a:xfrm>
                <a:off x="48" y="1584"/>
                <a:ext cx="1200" cy="816"/>
              </a:xfrm>
              <a:prstGeom prst="rect">
                <a:avLst/>
              </a:prstGeom>
              <a:noFill/>
              <a:ln w="9525">
                <a:noFill/>
                <a:miter lim="800000"/>
                <a:headEnd/>
                <a:tailEnd/>
              </a:ln>
            </p:spPr>
            <p:txBody>
              <a:bodyPr lIns="0" tIns="0" rIns="0" bIns="0">
                <a:prstTxWarp prst="textNoShape">
                  <a:avLst/>
                </a:prstTxWarp>
              </a:bodyPr>
              <a:lstStyle/>
              <a:p>
                <a:pPr algn="ctr" eaLnBrk="1" hangingPunct="1"/>
                <a:r>
                  <a:rPr lang="en-US" sz="1800" b="1">
                    <a:latin typeface="Helvetica" charset="0"/>
                  </a:rPr>
                  <a:t>2. </a:t>
                </a:r>
                <a:r>
                  <a:rPr lang="en-US" sz="1800" b="1">
                    <a:solidFill>
                      <a:srgbClr val="FF0000"/>
                    </a:solidFill>
                    <a:latin typeface="Helvetica" charset="0"/>
                  </a:rPr>
                  <a:t>mature chylomicrons</a:t>
                </a:r>
                <a:endParaRPr lang="en-US" sz="1600" b="1">
                  <a:latin typeface="Helvetica" charset="0"/>
                </a:endParaRPr>
              </a:p>
              <a:p>
                <a:pPr algn="ctr" eaLnBrk="1" hangingPunct="1"/>
                <a:r>
                  <a:rPr lang="en-US" sz="1600" b="1">
                    <a:latin typeface="Helvetica" charset="0"/>
                  </a:rPr>
                  <a:t>apo E and C-II added from HDL</a:t>
                </a:r>
              </a:p>
              <a:p>
                <a:pPr algn="ctr" eaLnBrk="1" hangingPunct="1"/>
                <a:r>
                  <a:rPr lang="en-US" sz="1600" b="1">
                    <a:latin typeface="Helvetica" charset="0"/>
                  </a:rPr>
                  <a:t> apoC-II activates lipoprotein lipase</a:t>
                </a:r>
              </a:p>
            </p:txBody>
          </p:sp>
        </p:grpSp>
      </p:grpSp>
      <p:grpSp>
        <p:nvGrpSpPr>
          <p:cNvPr id="10" name="Group 255"/>
          <p:cNvGrpSpPr>
            <a:grpSpLocks/>
          </p:cNvGrpSpPr>
          <p:nvPr/>
        </p:nvGrpSpPr>
        <p:grpSpPr bwMode="auto">
          <a:xfrm>
            <a:off x="4513263" y="4191000"/>
            <a:ext cx="4402137" cy="2057400"/>
            <a:chOff x="2843" y="2640"/>
            <a:chExt cx="2773" cy="1296"/>
          </a:xfrm>
        </p:grpSpPr>
        <p:grpSp>
          <p:nvGrpSpPr>
            <p:cNvPr id="11" name="Group 256"/>
            <p:cNvGrpSpPr>
              <a:grpSpLocks/>
            </p:cNvGrpSpPr>
            <p:nvPr/>
          </p:nvGrpSpPr>
          <p:grpSpPr bwMode="auto">
            <a:xfrm>
              <a:off x="2843" y="2640"/>
              <a:ext cx="2773" cy="1296"/>
              <a:chOff x="2843" y="2640"/>
              <a:chExt cx="2773" cy="1296"/>
            </a:xfrm>
          </p:grpSpPr>
          <p:sp>
            <p:nvSpPr>
              <p:cNvPr id="94229" name="Text Box 257"/>
              <p:cNvSpPr txBox="1">
                <a:spLocks noChangeArrowheads="1"/>
              </p:cNvSpPr>
              <p:nvPr/>
            </p:nvSpPr>
            <p:spPr bwMode="auto">
              <a:xfrm>
                <a:off x="4032" y="2640"/>
                <a:ext cx="1584" cy="1296"/>
              </a:xfrm>
              <a:prstGeom prst="rect">
                <a:avLst/>
              </a:prstGeom>
              <a:noFill/>
              <a:ln w="9525">
                <a:noFill/>
                <a:miter lim="800000"/>
                <a:headEnd/>
                <a:tailEnd/>
              </a:ln>
            </p:spPr>
            <p:txBody>
              <a:bodyPr lIns="0" tIns="0" rIns="0" bIns="0">
                <a:prstTxWarp prst="textNoShape">
                  <a:avLst/>
                </a:prstTxWarp>
              </a:bodyPr>
              <a:lstStyle/>
              <a:p>
                <a:pPr algn="ctr" eaLnBrk="1" hangingPunct="1"/>
                <a:r>
                  <a:rPr lang="en-US" sz="1800" b="1">
                    <a:latin typeface="Helvetica" charset="0"/>
                  </a:rPr>
                  <a:t>5. </a:t>
                </a:r>
                <a:r>
                  <a:rPr lang="en-US" sz="1800" b="1">
                    <a:solidFill>
                      <a:srgbClr val="FF0000"/>
                    </a:solidFill>
                    <a:latin typeface="Helvetica" charset="0"/>
                  </a:rPr>
                  <a:t>mature HDLs </a:t>
                </a:r>
              </a:p>
              <a:p>
                <a:pPr algn="ctr" eaLnBrk="1" hangingPunct="1"/>
                <a:r>
                  <a:rPr lang="en-US" sz="1600" b="1">
                    <a:latin typeface="Helvetica" charset="0"/>
                  </a:rPr>
                  <a:t>re-acquire apo C-II, also</a:t>
                </a:r>
              </a:p>
              <a:p>
                <a:pPr algn="ctr" eaLnBrk="1" hangingPunct="1"/>
                <a:r>
                  <a:rPr lang="en-US" sz="1600" b="1">
                    <a:latin typeface="Helvetica" charset="0"/>
                  </a:rPr>
                  <a:t>acquires cholesterol from membranes, accumulates apoCII/ and E, transferring them to VLDL &amp; LDL, functions in reverse transport of cholesterol to liver </a:t>
                </a:r>
              </a:p>
            </p:txBody>
          </p:sp>
          <p:sp>
            <p:nvSpPr>
              <p:cNvPr id="94230" name="Oval 258"/>
              <p:cNvSpPr>
                <a:spLocks noChangeAspect="1" noChangeArrowheads="1"/>
              </p:cNvSpPr>
              <p:nvPr/>
            </p:nvSpPr>
            <p:spPr bwMode="auto">
              <a:xfrm>
                <a:off x="3590" y="3216"/>
                <a:ext cx="61"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31" name="Oval 259"/>
              <p:cNvSpPr>
                <a:spLocks noChangeAspect="1" noChangeArrowheads="1"/>
              </p:cNvSpPr>
              <p:nvPr/>
            </p:nvSpPr>
            <p:spPr bwMode="auto">
              <a:xfrm>
                <a:off x="3627" y="3313"/>
                <a:ext cx="24"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32" name="Oval 260"/>
              <p:cNvSpPr>
                <a:spLocks noChangeAspect="1" noChangeArrowheads="1"/>
              </p:cNvSpPr>
              <p:nvPr/>
            </p:nvSpPr>
            <p:spPr bwMode="auto">
              <a:xfrm>
                <a:off x="3530" y="3390"/>
                <a:ext cx="23"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33" name="Oval 261"/>
              <p:cNvSpPr>
                <a:spLocks noChangeAspect="1" noChangeArrowheads="1"/>
              </p:cNvSpPr>
              <p:nvPr/>
            </p:nvSpPr>
            <p:spPr bwMode="auto">
              <a:xfrm>
                <a:off x="3553" y="3466"/>
                <a:ext cx="25"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34" name="Oval 262"/>
              <p:cNvSpPr>
                <a:spLocks noChangeAspect="1" noChangeArrowheads="1"/>
              </p:cNvSpPr>
              <p:nvPr/>
            </p:nvSpPr>
            <p:spPr bwMode="auto">
              <a:xfrm>
                <a:off x="3578" y="3422"/>
                <a:ext cx="24"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35" name="Oval 263"/>
              <p:cNvSpPr>
                <a:spLocks noChangeAspect="1" noChangeArrowheads="1"/>
              </p:cNvSpPr>
              <p:nvPr/>
            </p:nvSpPr>
            <p:spPr bwMode="auto">
              <a:xfrm>
                <a:off x="3614" y="3477"/>
                <a:ext cx="25"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36" name="Oval 264"/>
              <p:cNvSpPr>
                <a:spLocks noChangeAspect="1" noChangeArrowheads="1"/>
              </p:cNvSpPr>
              <p:nvPr/>
            </p:nvSpPr>
            <p:spPr bwMode="auto">
              <a:xfrm>
                <a:off x="3578" y="3313"/>
                <a:ext cx="24"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37" name="Oval 265"/>
              <p:cNvSpPr>
                <a:spLocks noChangeAspect="1" noChangeArrowheads="1"/>
              </p:cNvSpPr>
              <p:nvPr/>
            </p:nvSpPr>
            <p:spPr bwMode="auto">
              <a:xfrm>
                <a:off x="3676" y="3346"/>
                <a:ext cx="24"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38" name="Oval 266"/>
              <p:cNvSpPr>
                <a:spLocks noChangeAspect="1" noChangeArrowheads="1"/>
              </p:cNvSpPr>
              <p:nvPr/>
            </p:nvSpPr>
            <p:spPr bwMode="auto">
              <a:xfrm>
                <a:off x="3700" y="3390"/>
                <a:ext cx="25"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39" name="Oval 267"/>
              <p:cNvSpPr>
                <a:spLocks noChangeAspect="1" noChangeArrowheads="1"/>
              </p:cNvSpPr>
              <p:nvPr/>
            </p:nvSpPr>
            <p:spPr bwMode="auto">
              <a:xfrm>
                <a:off x="3602" y="3368"/>
                <a:ext cx="25"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40" name="Oval 268"/>
              <p:cNvSpPr>
                <a:spLocks noChangeAspect="1" noChangeArrowheads="1"/>
              </p:cNvSpPr>
              <p:nvPr/>
            </p:nvSpPr>
            <p:spPr bwMode="auto">
              <a:xfrm>
                <a:off x="3663" y="3422"/>
                <a:ext cx="25"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41" name="Oval 269"/>
              <p:cNvSpPr>
                <a:spLocks noChangeAspect="1" noChangeArrowheads="1"/>
              </p:cNvSpPr>
              <p:nvPr/>
            </p:nvSpPr>
            <p:spPr bwMode="auto">
              <a:xfrm>
                <a:off x="3676" y="3237"/>
                <a:ext cx="49"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42" name="Oval 270"/>
              <p:cNvSpPr>
                <a:spLocks noChangeAspect="1" noChangeArrowheads="1"/>
              </p:cNvSpPr>
              <p:nvPr/>
            </p:nvSpPr>
            <p:spPr bwMode="auto">
              <a:xfrm>
                <a:off x="3737" y="3270"/>
                <a:ext cx="48"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43" name="Oval 271"/>
              <p:cNvSpPr>
                <a:spLocks noChangeAspect="1" noChangeArrowheads="1"/>
              </p:cNvSpPr>
              <p:nvPr/>
            </p:nvSpPr>
            <p:spPr bwMode="auto">
              <a:xfrm>
                <a:off x="3773" y="3335"/>
                <a:ext cx="49"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44" name="Oval 272"/>
              <p:cNvSpPr>
                <a:spLocks noChangeAspect="1" noChangeArrowheads="1"/>
              </p:cNvSpPr>
              <p:nvPr/>
            </p:nvSpPr>
            <p:spPr bwMode="auto">
              <a:xfrm>
                <a:off x="3773" y="3412"/>
                <a:ext cx="61"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45" name="Oval 273"/>
              <p:cNvSpPr>
                <a:spLocks noChangeAspect="1" noChangeArrowheads="1"/>
              </p:cNvSpPr>
              <p:nvPr/>
            </p:nvSpPr>
            <p:spPr bwMode="auto">
              <a:xfrm>
                <a:off x="3748" y="3477"/>
                <a:ext cx="61"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46" name="Oval 274"/>
              <p:cNvSpPr>
                <a:spLocks noChangeAspect="1" noChangeArrowheads="1"/>
              </p:cNvSpPr>
              <p:nvPr/>
            </p:nvSpPr>
            <p:spPr bwMode="auto">
              <a:xfrm>
                <a:off x="3700" y="3521"/>
                <a:ext cx="48"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47" name="Oval 275"/>
              <p:cNvSpPr>
                <a:spLocks noChangeAspect="1" noChangeArrowheads="1"/>
              </p:cNvSpPr>
              <p:nvPr/>
            </p:nvSpPr>
            <p:spPr bwMode="auto">
              <a:xfrm>
                <a:off x="3627" y="3543"/>
                <a:ext cx="49"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48" name="Oval 276"/>
              <p:cNvSpPr>
                <a:spLocks noChangeAspect="1" noChangeArrowheads="1"/>
              </p:cNvSpPr>
              <p:nvPr/>
            </p:nvSpPr>
            <p:spPr bwMode="auto">
              <a:xfrm>
                <a:off x="3542" y="3543"/>
                <a:ext cx="60"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49" name="Oval 277"/>
              <p:cNvSpPr>
                <a:spLocks noChangeAspect="1" noChangeArrowheads="1"/>
              </p:cNvSpPr>
              <p:nvPr/>
            </p:nvSpPr>
            <p:spPr bwMode="auto">
              <a:xfrm>
                <a:off x="3480" y="3510"/>
                <a:ext cx="50"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50" name="Oval 278"/>
              <p:cNvSpPr>
                <a:spLocks noChangeAspect="1" noChangeArrowheads="1"/>
              </p:cNvSpPr>
              <p:nvPr/>
            </p:nvSpPr>
            <p:spPr bwMode="auto">
              <a:xfrm>
                <a:off x="3431" y="3455"/>
                <a:ext cx="49"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51" name="Oval 279"/>
              <p:cNvSpPr>
                <a:spLocks noChangeAspect="1" noChangeArrowheads="1"/>
              </p:cNvSpPr>
              <p:nvPr/>
            </p:nvSpPr>
            <p:spPr bwMode="auto">
              <a:xfrm>
                <a:off x="3408" y="3390"/>
                <a:ext cx="60"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52" name="Oval 280"/>
              <p:cNvSpPr>
                <a:spLocks noChangeAspect="1" noChangeArrowheads="1"/>
              </p:cNvSpPr>
              <p:nvPr/>
            </p:nvSpPr>
            <p:spPr bwMode="auto">
              <a:xfrm>
                <a:off x="3420" y="3324"/>
                <a:ext cx="60"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53" name="Oval 281"/>
              <p:cNvSpPr>
                <a:spLocks noChangeAspect="1" noChangeArrowheads="1"/>
              </p:cNvSpPr>
              <p:nvPr/>
            </p:nvSpPr>
            <p:spPr bwMode="auto">
              <a:xfrm>
                <a:off x="3468" y="3259"/>
                <a:ext cx="49"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54" name="Oval 282"/>
              <p:cNvSpPr>
                <a:spLocks noChangeAspect="1" noChangeArrowheads="1"/>
              </p:cNvSpPr>
              <p:nvPr/>
            </p:nvSpPr>
            <p:spPr bwMode="auto">
              <a:xfrm>
                <a:off x="3530" y="3226"/>
                <a:ext cx="48"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4255" name="Line 283"/>
              <p:cNvSpPr>
                <a:spLocks noChangeAspect="1" noChangeShapeType="1"/>
              </p:cNvSpPr>
              <p:nvPr/>
            </p:nvSpPr>
            <p:spPr bwMode="auto">
              <a:xfrm>
                <a:off x="3621" y="3275"/>
                <a:ext cx="0"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256" name="Line 284"/>
              <p:cNvSpPr>
                <a:spLocks noChangeAspect="1" noChangeShapeType="1"/>
              </p:cNvSpPr>
              <p:nvPr/>
            </p:nvSpPr>
            <p:spPr bwMode="auto">
              <a:xfrm flipH="1">
                <a:off x="3669" y="3286"/>
                <a:ext cx="12"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257" name="Line 285"/>
              <p:cNvSpPr>
                <a:spLocks noChangeAspect="1" noChangeShapeType="1"/>
              </p:cNvSpPr>
              <p:nvPr/>
            </p:nvSpPr>
            <p:spPr bwMode="auto">
              <a:xfrm flipH="1">
                <a:off x="3718" y="3319"/>
                <a:ext cx="12"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258" name="Line 286"/>
              <p:cNvSpPr>
                <a:spLocks noChangeAspect="1" noChangeShapeType="1"/>
              </p:cNvSpPr>
              <p:nvPr/>
            </p:nvSpPr>
            <p:spPr bwMode="auto">
              <a:xfrm flipH="1">
                <a:off x="3743" y="3362"/>
                <a:ext cx="24"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259" name="Line 287"/>
              <p:cNvSpPr>
                <a:spLocks noChangeAspect="1" noChangeShapeType="1"/>
              </p:cNvSpPr>
              <p:nvPr/>
            </p:nvSpPr>
            <p:spPr bwMode="auto">
              <a:xfrm flipH="1">
                <a:off x="3743" y="3417"/>
                <a:ext cx="24"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260" name="Line 288"/>
              <p:cNvSpPr>
                <a:spLocks noChangeAspect="1" noChangeShapeType="1"/>
              </p:cNvSpPr>
              <p:nvPr/>
            </p:nvSpPr>
            <p:spPr bwMode="auto">
              <a:xfrm flipH="1" flipV="1">
                <a:off x="3730" y="3461"/>
                <a:ext cx="13"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261" name="Line 289"/>
              <p:cNvSpPr>
                <a:spLocks noChangeAspect="1" noChangeShapeType="1"/>
              </p:cNvSpPr>
              <p:nvPr/>
            </p:nvSpPr>
            <p:spPr bwMode="auto">
              <a:xfrm flipH="1" flipV="1">
                <a:off x="3693" y="3493"/>
                <a:ext cx="13"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262" name="Line 290"/>
              <p:cNvSpPr>
                <a:spLocks noChangeAspect="1" noChangeShapeType="1"/>
              </p:cNvSpPr>
              <p:nvPr/>
            </p:nvSpPr>
            <p:spPr bwMode="auto">
              <a:xfrm flipH="1" flipV="1">
                <a:off x="3644" y="3515"/>
                <a:ext cx="13"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263" name="Line 291"/>
              <p:cNvSpPr>
                <a:spLocks noChangeAspect="1" noChangeShapeType="1"/>
              </p:cNvSpPr>
              <p:nvPr/>
            </p:nvSpPr>
            <p:spPr bwMode="auto">
              <a:xfrm flipV="1">
                <a:off x="3572" y="3504"/>
                <a:ext cx="12"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264" name="Line 292"/>
              <p:cNvSpPr>
                <a:spLocks noChangeAspect="1" noChangeShapeType="1"/>
              </p:cNvSpPr>
              <p:nvPr/>
            </p:nvSpPr>
            <p:spPr bwMode="auto">
              <a:xfrm flipV="1">
                <a:off x="3524" y="3493"/>
                <a:ext cx="23"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265" name="Line 293"/>
              <p:cNvSpPr>
                <a:spLocks noChangeAspect="1" noChangeShapeType="1"/>
              </p:cNvSpPr>
              <p:nvPr/>
            </p:nvSpPr>
            <p:spPr bwMode="auto">
              <a:xfrm flipV="1">
                <a:off x="3487" y="3450"/>
                <a:ext cx="25"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266" name="Line 294"/>
              <p:cNvSpPr>
                <a:spLocks noChangeAspect="1" noChangeShapeType="1"/>
              </p:cNvSpPr>
              <p:nvPr/>
            </p:nvSpPr>
            <p:spPr bwMode="auto">
              <a:xfrm>
                <a:off x="3463" y="3417"/>
                <a:ext cx="36"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267" name="Line 295"/>
              <p:cNvSpPr>
                <a:spLocks noChangeAspect="1" noChangeShapeType="1"/>
              </p:cNvSpPr>
              <p:nvPr/>
            </p:nvSpPr>
            <p:spPr bwMode="auto">
              <a:xfrm>
                <a:off x="3487" y="3362"/>
                <a:ext cx="12"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268" name="Line 296"/>
              <p:cNvSpPr>
                <a:spLocks noChangeAspect="1" noChangeShapeType="1"/>
              </p:cNvSpPr>
              <p:nvPr/>
            </p:nvSpPr>
            <p:spPr bwMode="auto">
              <a:xfrm>
                <a:off x="3512" y="3308"/>
                <a:ext cx="23"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269" name="Line 297"/>
              <p:cNvSpPr>
                <a:spLocks noChangeAspect="1" noChangeShapeType="1"/>
              </p:cNvSpPr>
              <p:nvPr/>
            </p:nvSpPr>
            <p:spPr bwMode="auto">
              <a:xfrm>
                <a:off x="3560" y="3275"/>
                <a:ext cx="12"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4270" name="Freeform 298"/>
              <p:cNvSpPr>
                <a:spLocks noChangeAspect="1"/>
              </p:cNvSpPr>
              <p:nvPr/>
            </p:nvSpPr>
            <p:spPr bwMode="auto">
              <a:xfrm>
                <a:off x="3729" y="3168"/>
                <a:ext cx="207" cy="186"/>
              </a:xfrm>
              <a:custGeom>
                <a:avLst/>
                <a:gdLst>
                  <a:gd name="T0" fmla="*/ 1 w 340"/>
                  <a:gd name="T1" fmla="*/ 1 h 340"/>
                  <a:gd name="T2" fmla="*/ 1 w 340"/>
                  <a:gd name="T3" fmla="*/ 1 h 340"/>
                  <a:gd name="T4" fmla="*/ 1 w 340"/>
                  <a:gd name="T5" fmla="*/ 1 h 340"/>
                  <a:gd name="T6" fmla="*/ 1 w 340"/>
                  <a:gd name="T7" fmla="*/ 1 h 340"/>
                  <a:gd name="T8" fmla="*/ 1 w 340"/>
                  <a:gd name="T9" fmla="*/ 1 h 340"/>
                  <a:gd name="T10" fmla="*/ 1 w 340"/>
                  <a:gd name="T11" fmla="*/ 1 h 340"/>
                  <a:gd name="T12" fmla="*/ 0 w 340"/>
                  <a:gd name="T13" fmla="*/ 1 h 340"/>
                  <a:gd name="T14" fmla="*/ 1 w 340"/>
                  <a:gd name="T15" fmla="*/ 1 h 340"/>
                  <a:gd name="T16" fmla="*/ 0 w 340"/>
                  <a:gd name="T17" fmla="*/ 1 h 340"/>
                  <a:gd name="T18" fmla="*/ 1 w 340"/>
                  <a:gd name="T19" fmla="*/ 1 h 340"/>
                  <a:gd name="T20" fmla="*/ 1 w 340"/>
                  <a:gd name="T21" fmla="*/ 1 h 340"/>
                  <a:gd name="T22" fmla="*/ 1 w 340"/>
                  <a:gd name="T23" fmla="*/ 1 h 340"/>
                  <a:gd name="T24" fmla="*/ 1 w 340"/>
                  <a:gd name="T25" fmla="*/ 0 h 340"/>
                  <a:gd name="T26" fmla="*/ 1 w 340"/>
                  <a:gd name="T27" fmla="*/ 1 h 340"/>
                  <a:gd name="T28" fmla="*/ 1 w 340"/>
                  <a:gd name="T29" fmla="*/ 1 h 340"/>
                  <a:gd name="T30" fmla="*/ 1 w 340"/>
                  <a:gd name="T31" fmla="*/ 1 h 340"/>
                  <a:gd name="T32" fmla="*/ 1 w 340"/>
                  <a:gd name="T33" fmla="*/ 1 h 340"/>
                  <a:gd name="T34" fmla="*/ 1 w 340"/>
                  <a:gd name="T35" fmla="*/ 1 h 340"/>
                  <a:gd name="T36" fmla="*/ 1 w 340"/>
                  <a:gd name="T37" fmla="*/ 1 h 340"/>
                  <a:gd name="T38" fmla="*/ 1 w 340"/>
                  <a:gd name="T39" fmla="*/ 1 h 340"/>
                  <a:gd name="T40" fmla="*/ 1 w 340"/>
                  <a:gd name="T41" fmla="*/ 1 h 3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0"/>
                  <a:gd name="T64" fmla="*/ 0 h 340"/>
                  <a:gd name="T65" fmla="*/ 340 w 340"/>
                  <a:gd name="T66" fmla="*/ 340 h 3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0" h="340">
                    <a:moveTo>
                      <a:pt x="280" y="300"/>
                    </a:moveTo>
                    <a:lnTo>
                      <a:pt x="220" y="300"/>
                    </a:lnTo>
                    <a:lnTo>
                      <a:pt x="180" y="340"/>
                    </a:lnTo>
                    <a:lnTo>
                      <a:pt x="140" y="300"/>
                    </a:lnTo>
                    <a:lnTo>
                      <a:pt x="80" y="320"/>
                    </a:lnTo>
                    <a:lnTo>
                      <a:pt x="60" y="260"/>
                    </a:lnTo>
                    <a:lnTo>
                      <a:pt x="0" y="240"/>
                    </a:lnTo>
                    <a:lnTo>
                      <a:pt x="40" y="180"/>
                    </a:lnTo>
                    <a:lnTo>
                      <a:pt x="0" y="140"/>
                    </a:lnTo>
                    <a:lnTo>
                      <a:pt x="40" y="100"/>
                    </a:lnTo>
                    <a:lnTo>
                      <a:pt x="40" y="40"/>
                    </a:lnTo>
                    <a:lnTo>
                      <a:pt x="100" y="40"/>
                    </a:lnTo>
                    <a:lnTo>
                      <a:pt x="140" y="0"/>
                    </a:lnTo>
                    <a:lnTo>
                      <a:pt x="200" y="40"/>
                    </a:lnTo>
                    <a:lnTo>
                      <a:pt x="260" y="20"/>
                    </a:lnTo>
                    <a:lnTo>
                      <a:pt x="260" y="80"/>
                    </a:lnTo>
                    <a:lnTo>
                      <a:pt x="320" y="100"/>
                    </a:lnTo>
                    <a:lnTo>
                      <a:pt x="300" y="160"/>
                    </a:lnTo>
                    <a:lnTo>
                      <a:pt x="340" y="200"/>
                    </a:lnTo>
                    <a:lnTo>
                      <a:pt x="280" y="240"/>
                    </a:lnTo>
                    <a:lnTo>
                      <a:pt x="280" y="300"/>
                    </a:lnTo>
                    <a:close/>
                  </a:path>
                </a:pathLst>
              </a:custGeom>
              <a:solidFill>
                <a:schemeClr val="bg1"/>
              </a:solidFill>
              <a:ln w="38100">
                <a:solidFill>
                  <a:srgbClr val="006600"/>
                </a:solidFill>
                <a:round/>
                <a:headEnd/>
                <a:tailEnd/>
              </a:ln>
            </p:spPr>
            <p:txBody>
              <a:bodyPr>
                <a:prstTxWarp prst="textNoShape">
                  <a:avLst/>
                </a:prstTxWarp>
              </a:bodyPr>
              <a:lstStyle/>
              <a:p>
                <a:endParaRPr lang="en-US"/>
              </a:p>
            </p:txBody>
          </p:sp>
          <p:sp>
            <p:nvSpPr>
              <p:cNvPr id="94271" name="Rectangle 299"/>
              <p:cNvSpPr>
                <a:spLocks noChangeAspect="1" noChangeArrowheads="1"/>
              </p:cNvSpPr>
              <p:nvPr/>
            </p:nvSpPr>
            <p:spPr bwMode="auto">
              <a:xfrm>
                <a:off x="3790" y="3216"/>
                <a:ext cx="123" cy="115"/>
              </a:xfrm>
              <a:prstGeom prst="rect">
                <a:avLst/>
              </a:prstGeom>
              <a:solidFill>
                <a:schemeClr val="bg1"/>
              </a:solidFill>
              <a:ln w="9525">
                <a:noFill/>
                <a:miter lim="800000"/>
                <a:headEnd/>
                <a:tailEnd/>
              </a:ln>
            </p:spPr>
            <p:txBody>
              <a:bodyPr wrap="none" lIns="0" tIns="0" rIns="0" bIns="0">
                <a:prstTxWarp prst="textNoShape">
                  <a:avLst/>
                </a:prstTxWarp>
                <a:spAutoFit/>
              </a:bodyPr>
              <a:lstStyle/>
              <a:p>
                <a:pPr algn="ctr" eaLnBrk="1" hangingPunct="1"/>
                <a:r>
                  <a:rPr lang="en-US" sz="1200" b="1">
                    <a:latin typeface="Helvetica" charset="0"/>
                  </a:rPr>
                  <a:t>A1</a:t>
                </a:r>
                <a:endParaRPr lang="en-US" sz="1600" b="1">
                  <a:latin typeface="Helvetica" charset="0"/>
                </a:endParaRPr>
              </a:p>
            </p:txBody>
          </p:sp>
          <p:sp>
            <p:nvSpPr>
              <p:cNvPr id="94272" name="Line 300"/>
              <p:cNvSpPr>
                <a:spLocks noChangeAspect="1" noChangeShapeType="1"/>
              </p:cNvSpPr>
              <p:nvPr/>
            </p:nvSpPr>
            <p:spPr bwMode="auto">
              <a:xfrm rot="387805">
                <a:off x="2928" y="3311"/>
                <a:ext cx="384" cy="193"/>
              </a:xfrm>
              <a:prstGeom prst="line">
                <a:avLst/>
              </a:prstGeom>
              <a:noFill/>
              <a:ln w="38100">
                <a:solidFill>
                  <a:srgbClr val="006600"/>
                </a:solidFill>
                <a:prstDash val="dash"/>
                <a:round/>
                <a:headEnd/>
                <a:tailEnd type="triangle" w="med" len="med"/>
              </a:ln>
            </p:spPr>
            <p:txBody>
              <a:bodyPr>
                <a:prstTxWarp prst="textNoShape">
                  <a:avLst/>
                </a:prstTxWarp>
              </a:bodyPr>
              <a:lstStyle/>
              <a:p>
                <a:endParaRPr lang="en-US"/>
              </a:p>
            </p:txBody>
          </p:sp>
          <p:sp>
            <p:nvSpPr>
              <p:cNvPr id="94273" name="Freeform 301"/>
              <p:cNvSpPr>
                <a:spLocks noChangeAspect="1"/>
              </p:cNvSpPr>
              <p:nvPr/>
            </p:nvSpPr>
            <p:spPr bwMode="auto">
              <a:xfrm>
                <a:off x="3168" y="3456"/>
                <a:ext cx="277" cy="292"/>
              </a:xfrm>
              <a:custGeom>
                <a:avLst/>
                <a:gdLst>
                  <a:gd name="T0" fmla="*/ 1 w 420"/>
                  <a:gd name="T1" fmla="*/ 1 h 440"/>
                  <a:gd name="T2" fmla="*/ 0 w 420"/>
                  <a:gd name="T3" fmla="*/ 1 h 440"/>
                  <a:gd name="T4" fmla="*/ 1 w 420"/>
                  <a:gd name="T5" fmla="*/ 1 h 440"/>
                  <a:gd name="T6" fmla="*/ 1 w 420"/>
                  <a:gd name="T7" fmla="*/ 1 h 440"/>
                  <a:gd name="T8" fmla="*/ 1 w 420"/>
                  <a:gd name="T9" fmla="*/ 0 h 440"/>
                  <a:gd name="T10" fmla="*/ 1 w 420"/>
                  <a:gd name="T11" fmla="*/ 1 h 440"/>
                  <a:gd name="T12" fmla="*/ 1 w 420"/>
                  <a:gd name="T13" fmla="*/ 1 h 440"/>
                  <a:gd name="T14" fmla="*/ 0 60000 65536"/>
                  <a:gd name="T15" fmla="*/ 0 60000 65536"/>
                  <a:gd name="T16" fmla="*/ 0 60000 65536"/>
                  <a:gd name="T17" fmla="*/ 0 60000 65536"/>
                  <a:gd name="T18" fmla="*/ 0 60000 65536"/>
                  <a:gd name="T19" fmla="*/ 0 60000 65536"/>
                  <a:gd name="T20" fmla="*/ 0 60000 65536"/>
                  <a:gd name="T21" fmla="*/ 0 w 420"/>
                  <a:gd name="T22" fmla="*/ 0 h 440"/>
                  <a:gd name="T23" fmla="*/ 420 w 420"/>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0" h="440">
                    <a:moveTo>
                      <a:pt x="200" y="400"/>
                    </a:moveTo>
                    <a:lnTo>
                      <a:pt x="0" y="440"/>
                    </a:lnTo>
                    <a:lnTo>
                      <a:pt x="40" y="240"/>
                    </a:lnTo>
                    <a:lnTo>
                      <a:pt x="240" y="40"/>
                    </a:lnTo>
                    <a:lnTo>
                      <a:pt x="420" y="0"/>
                    </a:lnTo>
                    <a:lnTo>
                      <a:pt x="400" y="200"/>
                    </a:lnTo>
                    <a:lnTo>
                      <a:pt x="200" y="400"/>
                    </a:lnTo>
                    <a:close/>
                  </a:path>
                </a:pathLst>
              </a:custGeom>
              <a:solidFill>
                <a:srgbClr val="FFCC99"/>
              </a:solidFill>
              <a:ln w="9525">
                <a:noFill/>
                <a:round/>
                <a:headEnd/>
                <a:tailEnd/>
              </a:ln>
            </p:spPr>
            <p:txBody>
              <a:bodyPr>
                <a:prstTxWarp prst="textNoShape">
                  <a:avLst/>
                </a:prstTxWarp>
              </a:bodyPr>
              <a:lstStyle/>
              <a:p>
                <a:endParaRPr lang="en-US"/>
              </a:p>
            </p:txBody>
          </p:sp>
          <p:sp>
            <p:nvSpPr>
              <p:cNvPr id="94274" name="Rectangle 302"/>
              <p:cNvSpPr>
                <a:spLocks noChangeAspect="1" noChangeArrowheads="1"/>
              </p:cNvSpPr>
              <p:nvPr/>
            </p:nvSpPr>
            <p:spPr bwMode="auto">
              <a:xfrm>
                <a:off x="3254" y="3552"/>
                <a:ext cx="164" cy="154"/>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600" b="1">
                    <a:latin typeface="Helvetica" charset="0"/>
                  </a:rPr>
                  <a:t>CII</a:t>
                </a:r>
              </a:p>
            </p:txBody>
          </p:sp>
          <p:sp>
            <p:nvSpPr>
              <p:cNvPr id="94275" name="Freeform 303"/>
              <p:cNvSpPr>
                <a:spLocks noChangeAspect="1"/>
              </p:cNvSpPr>
              <p:nvPr/>
            </p:nvSpPr>
            <p:spPr bwMode="auto">
              <a:xfrm>
                <a:off x="2843" y="3312"/>
                <a:ext cx="277" cy="292"/>
              </a:xfrm>
              <a:custGeom>
                <a:avLst/>
                <a:gdLst>
                  <a:gd name="T0" fmla="*/ 1 w 420"/>
                  <a:gd name="T1" fmla="*/ 1 h 440"/>
                  <a:gd name="T2" fmla="*/ 0 w 420"/>
                  <a:gd name="T3" fmla="*/ 1 h 440"/>
                  <a:gd name="T4" fmla="*/ 1 w 420"/>
                  <a:gd name="T5" fmla="*/ 1 h 440"/>
                  <a:gd name="T6" fmla="*/ 1 w 420"/>
                  <a:gd name="T7" fmla="*/ 1 h 440"/>
                  <a:gd name="T8" fmla="*/ 1 w 420"/>
                  <a:gd name="T9" fmla="*/ 0 h 440"/>
                  <a:gd name="T10" fmla="*/ 1 w 420"/>
                  <a:gd name="T11" fmla="*/ 1 h 440"/>
                  <a:gd name="T12" fmla="*/ 1 w 420"/>
                  <a:gd name="T13" fmla="*/ 1 h 440"/>
                  <a:gd name="T14" fmla="*/ 0 60000 65536"/>
                  <a:gd name="T15" fmla="*/ 0 60000 65536"/>
                  <a:gd name="T16" fmla="*/ 0 60000 65536"/>
                  <a:gd name="T17" fmla="*/ 0 60000 65536"/>
                  <a:gd name="T18" fmla="*/ 0 60000 65536"/>
                  <a:gd name="T19" fmla="*/ 0 60000 65536"/>
                  <a:gd name="T20" fmla="*/ 0 60000 65536"/>
                  <a:gd name="T21" fmla="*/ 0 w 420"/>
                  <a:gd name="T22" fmla="*/ 0 h 440"/>
                  <a:gd name="T23" fmla="*/ 420 w 420"/>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0" h="440">
                    <a:moveTo>
                      <a:pt x="200" y="400"/>
                    </a:moveTo>
                    <a:lnTo>
                      <a:pt x="0" y="440"/>
                    </a:lnTo>
                    <a:lnTo>
                      <a:pt x="40" y="240"/>
                    </a:lnTo>
                    <a:lnTo>
                      <a:pt x="240" y="40"/>
                    </a:lnTo>
                    <a:lnTo>
                      <a:pt x="420" y="0"/>
                    </a:lnTo>
                    <a:lnTo>
                      <a:pt x="400" y="200"/>
                    </a:lnTo>
                    <a:lnTo>
                      <a:pt x="200" y="400"/>
                    </a:lnTo>
                    <a:close/>
                  </a:path>
                </a:pathLst>
              </a:custGeom>
              <a:solidFill>
                <a:srgbClr val="FFCC99"/>
              </a:solidFill>
              <a:ln w="9525">
                <a:noFill/>
                <a:round/>
                <a:headEnd/>
                <a:tailEnd/>
              </a:ln>
            </p:spPr>
            <p:txBody>
              <a:bodyPr>
                <a:prstTxWarp prst="textNoShape">
                  <a:avLst/>
                </a:prstTxWarp>
              </a:bodyPr>
              <a:lstStyle/>
              <a:p>
                <a:endParaRPr lang="en-US"/>
              </a:p>
            </p:txBody>
          </p:sp>
          <p:sp>
            <p:nvSpPr>
              <p:cNvPr id="94276" name="Rectangle 304"/>
              <p:cNvSpPr>
                <a:spLocks noChangeAspect="1" noChangeArrowheads="1"/>
              </p:cNvSpPr>
              <p:nvPr/>
            </p:nvSpPr>
            <p:spPr bwMode="auto">
              <a:xfrm>
                <a:off x="2929" y="3408"/>
                <a:ext cx="164" cy="154"/>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600" b="1">
                    <a:latin typeface="Helvetica" charset="0"/>
                  </a:rPr>
                  <a:t>CII</a:t>
                </a:r>
              </a:p>
            </p:txBody>
          </p:sp>
        </p:grpSp>
        <p:grpSp>
          <p:nvGrpSpPr>
            <p:cNvPr id="12" name="Group 305"/>
            <p:cNvGrpSpPr>
              <a:grpSpLocks/>
            </p:cNvGrpSpPr>
            <p:nvPr/>
          </p:nvGrpSpPr>
          <p:grpSpPr bwMode="auto">
            <a:xfrm>
              <a:off x="3408" y="3072"/>
              <a:ext cx="251" cy="240"/>
              <a:chOff x="3504" y="816"/>
              <a:chExt cx="251" cy="240"/>
            </a:xfrm>
          </p:grpSpPr>
          <p:sp>
            <p:nvSpPr>
              <p:cNvPr id="94227" name="Freeform 306"/>
              <p:cNvSpPr>
                <a:spLocks noChangeAspect="1"/>
              </p:cNvSpPr>
              <p:nvPr/>
            </p:nvSpPr>
            <p:spPr bwMode="auto">
              <a:xfrm>
                <a:off x="3504" y="816"/>
                <a:ext cx="251" cy="240"/>
              </a:xfrm>
              <a:custGeom>
                <a:avLst/>
                <a:gdLst>
                  <a:gd name="T0" fmla="*/ 1 w 460"/>
                  <a:gd name="T1" fmla="*/ 0 h 439"/>
                  <a:gd name="T2" fmla="*/ 1 w 460"/>
                  <a:gd name="T3" fmla="*/ 1 h 439"/>
                  <a:gd name="T4" fmla="*/ 1 w 460"/>
                  <a:gd name="T5" fmla="*/ 1 h 439"/>
                  <a:gd name="T6" fmla="*/ 1 w 460"/>
                  <a:gd name="T7" fmla="*/ 1 h 439"/>
                  <a:gd name="T8" fmla="*/ 1 w 460"/>
                  <a:gd name="T9" fmla="*/ 1 h 439"/>
                  <a:gd name="T10" fmla="*/ 1 w 460"/>
                  <a:gd name="T11" fmla="*/ 1 h 439"/>
                  <a:gd name="T12" fmla="*/ 1 w 460"/>
                  <a:gd name="T13" fmla="*/ 1 h 439"/>
                  <a:gd name="T14" fmla="*/ 1 w 460"/>
                  <a:gd name="T15" fmla="*/ 1 h 439"/>
                  <a:gd name="T16" fmla="*/ 1 w 460"/>
                  <a:gd name="T17" fmla="*/ 1 h 439"/>
                  <a:gd name="T18" fmla="*/ 1 w 460"/>
                  <a:gd name="T19" fmla="*/ 1 h 439"/>
                  <a:gd name="T20" fmla="*/ 0 w 460"/>
                  <a:gd name="T21" fmla="*/ 1 h 439"/>
                  <a:gd name="T22" fmla="*/ 1 w 460"/>
                  <a:gd name="T23" fmla="*/ 1 h 439"/>
                  <a:gd name="T24" fmla="*/ 1 w 460"/>
                  <a:gd name="T25" fmla="*/ 0 h 4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0"/>
                  <a:gd name="T40" fmla="*/ 0 h 439"/>
                  <a:gd name="T41" fmla="*/ 460 w 460"/>
                  <a:gd name="T42" fmla="*/ 439 h 4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0" h="439">
                    <a:moveTo>
                      <a:pt x="120" y="0"/>
                    </a:moveTo>
                    <a:lnTo>
                      <a:pt x="220" y="20"/>
                    </a:lnTo>
                    <a:lnTo>
                      <a:pt x="320" y="60"/>
                    </a:lnTo>
                    <a:lnTo>
                      <a:pt x="400" y="140"/>
                    </a:lnTo>
                    <a:lnTo>
                      <a:pt x="460" y="240"/>
                    </a:lnTo>
                    <a:lnTo>
                      <a:pt x="460" y="379"/>
                    </a:lnTo>
                    <a:lnTo>
                      <a:pt x="400" y="419"/>
                    </a:lnTo>
                    <a:lnTo>
                      <a:pt x="320" y="439"/>
                    </a:lnTo>
                    <a:lnTo>
                      <a:pt x="120" y="360"/>
                    </a:lnTo>
                    <a:lnTo>
                      <a:pt x="40" y="280"/>
                    </a:lnTo>
                    <a:lnTo>
                      <a:pt x="0" y="200"/>
                    </a:lnTo>
                    <a:lnTo>
                      <a:pt x="140" y="160"/>
                    </a:lnTo>
                    <a:lnTo>
                      <a:pt x="120" y="0"/>
                    </a:lnTo>
                    <a:close/>
                  </a:path>
                </a:pathLst>
              </a:custGeom>
              <a:solidFill>
                <a:srgbClr val="FFCCFF"/>
              </a:solidFill>
              <a:ln w="12700">
                <a:solidFill>
                  <a:srgbClr val="000000"/>
                </a:solidFill>
                <a:round/>
                <a:headEnd/>
                <a:tailEnd/>
              </a:ln>
            </p:spPr>
            <p:txBody>
              <a:bodyPr>
                <a:prstTxWarp prst="textNoShape">
                  <a:avLst/>
                </a:prstTxWarp>
              </a:bodyPr>
              <a:lstStyle/>
              <a:p>
                <a:endParaRPr lang="en-US"/>
              </a:p>
            </p:txBody>
          </p:sp>
          <p:sp>
            <p:nvSpPr>
              <p:cNvPr id="94228" name="Rectangle 307"/>
              <p:cNvSpPr>
                <a:spLocks noChangeAspect="1" noChangeArrowheads="1"/>
              </p:cNvSpPr>
              <p:nvPr/>
            </p:nvSpPr>
            <p:spPr bwMode="auto">
              <a:xfrm>
                <a:off x="3600" y="864"/>
                <a:ext cx="85" cy="154"/>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600" b="1">
                    <a:latin typeface="Helvetica" charset="0"/>
                  </a:rPr>
                  <a:t>E</a:t>
                </a:r>
              </a:p>
            </p:txBody>
          </p:sp>
        </p:grpSp>
      </p:grpSp>
      <p:sp>
        <p:nvSpPr>
          <p:cNvPr id="309" name="Slide Number Placeholder 308"/>
          <p:cNvSpPr>
            <a:spLocks noGrp="1"/>
          </p:cNvSpPr>
          <p:nvPr>
            <p:ph type="sldNum" sz="quarter" idx="12"/>
          </p:nvPr>
        </p:nvSpPr>
        <p:spPr/>
        <p:txBody>
          <a:bodyPr/>
          <a:lstStyle/>
          <a:p>
            <a:fld id="{F8128ADE-1789-334C-8D53-6A8066880BAB}" type="slidenum">
              <a:rPr/>
              <a:pPr/>
              <a:t>15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Freeform 2"/>
          <p:cNvSpPr>
            <a:spLocks noChangeAspect="1"/>
          </p:cNvSpPr>
          <p:nvPr/>
        </p:nvSpPr>
        <p:spPr bwMode="auto">
          <a:xfrm>
            <a:off x="2743200" y="2522538"/>
            <a:ext cx="4052888" cy="2125662"/>
          </a:xfrm>
          <a:custGeom>
            <a:avLst/>
            <a:gdLst>
              <a:gd name="T0" fmla="*/ 0 w 5790"/>
              <a:gd name="T1" fmla="*/ 2147483647 h 2550"/>
              <a:gd name="T2" fmla="*/ 2147483647 w 5790"/>
              <a:gd name="T3" fmla="*/ 2147483647 h 2550"/>
              <a:gd name="T4" fmla="*/ 2147483647 w 5790"/>
              <a:gd name="T5" fmla="*/ 2147483647 h 2550"/>
              <a:gd name="T6" fmla="*/ 2147483647 w 5790"/>
              <a:gd name="T7" fmla="*/ 2147483647 h 2550"/>
              <a:gd name="T8" fmla="*/ 2147483647 w 5790"/>
              <a:gd name="T9" fmla="*/ 2147483647 h 2550"/>
              <a:gd name="T10" fmla="*/ 2147483647 w 5790"/>
              <a:gd name="T11" fmla="*/ 2147483647 h 2550"/>
              <a:gd name="T12" fmla="*/ 2147483647 w 5790"/>
              <a:gd name="T13" fmla="*/ 2147483647 h 2550"/>
              <a:gd name="T14" fmla="*/ 2147483647 w 5790"/>
              <a:gd name="T15" fmla="*/ 2147483647 h 2550"/>
              <a:gd name="T16" fmla="*/ 2147483647 w 5790"/>
              <a:gd name="T17" fmla="*/ 2147483647 h 2550"/>
              <a:gd name="T18" fmla="*/ 2147483647 w 5790"/>
              <a:gd name="T19" fmla="*/ 2147483647 h 2550"/>
              <a:gd name="T20" fmla="*/ 2147483647 w 5790"/>
              <a:gd name="T21" fmla="*/ 2147483647 h 2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90"/>
              <a:gd name="T34" fmla="*/ 0 h 2550"/>
              <a:gd name="T35" fmla="*/ 5790 w 5790"/>
              <a:gd name="T36" fmla="*/ 2550 h 2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90" h="2550">
                <a:moveTo>
                  <a:pt x="0" y="30"/>
                </a:moveTo>
                <a:cubicBezTo>
                  <a:pt x="180" y="15"/>
                  <a:pt x="360" y="0"/>
                  <a:pt x="540" y="30"/>
                </a:cubicBezTo>
                <a:cubicBezTo>
                  <a:pt x="720" y="60"/>
                  <a:pt x="840" y="210"/>
                  <a:pt x="1080" y="210"/>
                </a:cubicBezTo>
                <a:cubicBezTo>
                  <a:pt x="1320" y="210"/>
                  <a:pt x="1710" y="30"/>
                  <a:pt x="1980" y="30"/>
                </a:cubicBezTo>
                <a:cubicBezTo>
                  <a:pt x="2250" y="30"/>
                  <a:pt x="2460" y="210"/>
                  <a:pt x="2700" y="210"/>
                </a:cubicBezTo>
                <a:cubicBezTo>
                  <a:pt x="2940" y="210"/>
                  <a:pt x="3000" y="60"/>
                  <a:pt x="3420" y="30"/>
                </a:cubicBezTo>
                <a:cubicBezTo>
                  <a:pt x="3840" y="0"/>
                  <a:pt x="4860" y="0"/>
                  <a:pt x="5220" y="30"/>
                </a:cubicBezTo>
                <a:cubicBezTo>
                  <a:pt x="5580" y="60"/>
                  <a:pt x="5490" y="90"/>
                  <a:pt x="5580" y="210"/>
                </a:cubicBezTo>
                <a:cubicBezTo>
                  <a:pt x="5670" y="330"/>
                  <a:pt x="5730" y="480"/>
                  <a:pt x="5760" y="750"/>
                </a:cubicBezTo>
                <a:cubicBezTo>
                  <a:pt x="5790" y="1020"/>
                  <a:pt x="5760" y="1530"/>
                  <a:pt x="5760" y="1830"/>
                </a:cubicBezTo>
                <a:cubicBezTo>
                  <a:pt x="5760" y="2130"/>
                  <a:pt x="5760" y="2430"/>
                  <a:pt x="5760" y="2550"/>
                </a:cubicBezTo>
              </a:path>
            </a:pathLst>
          </a:custGeom>
          <a:noFill/>
          <a:ln w="38100">
            <a:solidFill>
              <a:srgbClr val="000000"/>
            </a:solidFill>
            <a:round/>
            <a:headEnd/>
            <a:tailEnd/>
          </a:ln>
        </p:spPr>
        <p:txBody>
          <a:bodyPr>
            <a:prstTxWarp prst="textNoShape">
              <a:avLst/>
            </a:prstTxWarp>
          </a:bodyPr>
          <a:lstStyle/>
          <a:p>
            <a:endParaRPr lang="en-US"/>
          </a:p>
        </p:txBody>
      </p:sp>
      <p:sp>
        <p:nvSpPr>
          <p:cNvPr id="96259" name="AutoShape 3"/>
          <p:cNvSpPr>
            <a:spLocks noChangeAspect="1" noChangeArrowheads="1"/>
          </p:cNvSpPr>
          <p:nvPr/>
        </p:nvSpPr>
        <p:spPr bwMode="auto">
          <a:xfrm>
            <a:off x="6400800" y="4267200"/>
            <a:ext cx="1524000" cy="1246188"/>
          </a:xfrm>
          <a:prstGeom prst="bevel">
            <a:avLst>
              <a:gd name="adj" fmla="val 12500"/>
            </a:avLst>
          </a:prstGeom>
          <a:solidFill>
            <a:srgbClr val="98F7F7"/>
          </a:solidFill>
          <a:ln w="28575">
            <a:solidFill>
              <a:srgbClr val="2CC2D7"/>
            </a:solidFill>
            <a:miter lim="800000"/>
            <a:headEnd/>
            <a:tailEnd/>
          </a:ln>
        </p:spPr>
        <p:txBody>
          <a:bodyPr>
            <a:prstTxWarp prst="textNoShape">
              <a:avLst/>
            </a:prstTxWarp>
          </a:bodyPr>
          <a:lstStyle/>
          <a:p>
            <a:pPr eaLnBrk="1" hangingPunct="1"/>
            <a:endParaRPr lang="en-US" sz="1800" b="1">
              <a:latin typeface="Helvetica" charset="0"/>
            </a:endParaRPr>
          </a:p>
        </p:txBody>
      </p:sp>
      <p:grpSp>
        <p:nvGrpSpPr>
          <p:cNvPr id="2" name="Group 4"/>
          <p:cNvGrpSpPr>
            <a:grpSpLocks/>
          </p:cNvGrpSpPr>
          <p:nvPr/>
        </p:nvGrpSpPr>
        <p:grpSpPr bwMode="auto">
          <a:xfrm>
            <a:off x="3595688" y="3505200"/>
            <a:ext cx="5243512" cy="1266825"/>
            <a:chOff x="2208" y="2178"/>
            <a:chExt cx="3303" cy="798"/>
          </a:xfrm>
        </p:grpSpPr>
        <p:grpSp>
          <p:nvGrpSpPr>
            <p:cNvPr id="3" name="Group 5"/>
            <p:cNvGrpSpPr>
              <a:grpSpLocks/>
            </p:cNvGrpSpPr>
            <p:nvPr/>
          </p:nvGrpSpPr>
          <p:grpSpPr bwMode="auto">
            <a:xfrm>
              <a:off x="2208" y="2428"/>
              <a:ext cx="3303" cy="548"/>
              <a:chOff x="2208" y="2428"/>
              <a:chExt cx="3303" cy="548"/>
            </a:xfrm>
          </p:grpSpPr>
          <p:sp>
            <p:nvSpPr>
              <p:cNvPr id="96413" name="AutoShape 6"/>
              <p:cNvSpPr>
                <a:spLocks noChangeAspect="1" noChangeArrowheads="1"/>
              </p:cNvSpPr>
              <p:nvPr/>
            </p:nvSpPr>
            <p:spPr bwMode="auto">
              <a:xfrm rot="-5400000">
                <a:off x="4281" y="2614"/>
                <a:ext cx="88" cy="87"/>
              </a:xfrm>
              <a:prstGeom prst="homePlate">
                <a:avLst>
                  <a:gd name="adj" fmla="val 25287"/>
                </a:avLst>
              </a:prstGeom>
              <a:solidFill>
                <a:srgbClr val="006600"/>
              </a:solidFill>
              <a:ln w="9525">
                <a:solidFill>
                  <a:srgbClr val="000000"/>
                </a:solidFill>
                <a:miter lim="800000"/>
                <a:headEnd/>
                <a:tailEnd/>
              </a:ln>
            </p:spPr>
            <p:txBody>
              <a:bodyPr vert="eaVert">
                <a:prstTxWarp prst="textNoShape">
                  <a:avLst/>
                </a:prstTxWarp>
              </a:bodyPr>
              <a:lstStyle/>
              <a:p>
                <a:endParaRPr lang="en-US"/>
              </a:p>
            </p:txBody>
          </p:sp>
          <p:sp>
            <p:nvSpPr>
              <p:cNvPr id="96414" name="AutoShape 7"/>
              <p:cNvSpPr>
                <a:spLocks noChangeAspect="1" noChangeArrowheads="1"/>
              </p:cNvSpPr>
              <p:nvPr/>
            </p:nvSpPr>
            <p:spPr bwMode="auto">
              <a:xfrm rot="-5400000">
                <a:off x="4455" y="2614"/>
                <a:ext cx="88" cy="88"/>
              </a:xfrm>
              <a:prstGeom prst="homePlate">
                <a:avLst>
                  <a:gd name="adj" fmla="val 25000"/>
                </a:avLst>
              </a:prstGeom>
              <a:solidFill>
                <a:srgbClr val="006600"/>
              </a:solidFill>
              <a:ln w="9525">
                <a:solidFill>
                  <a:srgbClr val="000000"/>
                </a:solidFill>
                <a:miter lim="800000"/>
                <a:headEnd/>
                <a:tailEnd/>
              </a:ln>
            </p:spPr>
            <p:txBody>
              <a:bodyPr vert="eaVert">
                <a:prstTxWarp prst="textNoShape">
                  <a:avLst/>
                </a:prstTxWarp>
              </a:bodyPr>
              <a:lstStyle/>
              <a:p>
                <a:endParaRPr lang="en-US"/>
              </a:p>
            </p:txBody>
          </p:sp>
          <p:sp>
            <p:nvSpPr>
              <p:cNvPr id="96415" name="AutoShape 8"/>
              <p:cNvSpPr>
                <a:spLocks noChangeAspect="1" noChangeArrowheads="1"/>
              </p:cNvSpPr>
              <p:nvPr/>
            </p:nvSpPr>
            <p:spPr bwMode="auto">
              <a:xfrm rot="-5400000">
                <a:off x="4543" y="2614"/>
                <a:ext cx="88" cy="87"/>
              </a:xfrm>
              <a:prstGeom prst="homePlate">
                <a:avLst>
                  <a:gd name="adj" fmla="val 25287"/>
                </a:avLst>
              </a:prstGeom>
              <a:solidFill>
                <a:srgbClr val="006600"/>
              </a:solidFill>
              <a:ln w="9525">
                <a:solidFill>
                  <a:srgbClr val="000000"/>
                </a:solidFill>
                <a:miter lim="800000"/>
                <a:headEnd/>
                <a:tailEnd/>
              </a:ln>
            </p:spPr>
            <p:txBody>
              <a:bodyPr vert="eaVert">
                <a:prstTxWarp prst="textNoShape">
                  <a:avLst/>
                </a:prstTxWarp>
              </a:bodyPr>
              <a:lstStyle/>
              <a:p>
                <a:endParaRPr lang="en-US"/>
              </a:p>
            </p:txBody>
          </p:sp>
          <p:sp>
            <p:nvSpPr>
              <p:cNvPr id="96416" name="Text Box 9"/>
              <p:cNvSpPr txBox="1">
                <a:spLocks noChangeAspect="1" noChangeArrowheads="1"/>
              </p:cNvSpPr>
              <p:nvPr/>
            </p:nvSpPr>
            <p:spPr bwMode="auto">
              <a:xfrm>
                <a:off x="4296" y="2440"/>
                <a:ext cx="87" cy="87"/>
              </a:xfrm>
              <a:prstGeom prst="rect">
                <a:avLst/>
              </a:prstGeom>
              <a:solidFill>
                <a:srgbClr val="FFFFFF"/>
              </a:solidFill>
              <a:ln w="9525">
                <a:noFill/>
                <a:miter lim="800000"/>
                <a:headEnd/>
                <a:tailEnd/>
              </a:ln>
            </p:spPr>
            <p:txBody>
              <a:bodyPr lIns="0" tIns="0" rIns="0" bIns="0">
                <a:prstTxWarp prst="textNoShape">
                  <a:avLst/>
                </a:prstTxWarp>
              </a:bodyPr>
              <a:lstStyle/>
              <a:p>
                <a:pPr eaLnBrk="1" hangingPunct="1">
                  <a:lnSpc>
                    <a:spcPct val="24000"/>
                  </a:lnSpc>
                </a:pPr>
                <a:endParaRPr lang="en-US" sz="1400" b="1">
                  <a:latin typeface="Helvetica" charset="0"/>
                </a:endParaRPr>
              </a:p>
              <a:p>
                <a:pPr eaLnBrk="1" hangingPunct="1">
                  <a:lnSpc>
                    <a:spcPct val="48000"/>
                  </a:lnSpc>
                </a:pPr>
                <a:r>
                  <a:rPr lang="en-US" sz="1400" b="1">
                    <a:latin typeface="Helvetica" charset="0"/>
                  </a:rPr>
                  <a:t>B</a:t>
                </a:r>
              </a:p>
            </p:txBody>
          </p:sp>
          <p:sp>
            <p:nvSpPr>
              <p:cNvPr id="96417" name="AutoShape 10"/>
              <p:cNvSpPr>
                <a:spLocks noChangeAspect="1" noChangeArrowheads="1"/>
              </p:cNvSpPr>
              <p:nvPr/>
            </p:nvSpPr>
            <p:spPr bwMode="auto">
              <a:xfrm rot="-5400000">
                <a:off x="4281" y="2527"/>
                <a:ext cx="87" cy="87"/>
              </a:xfrm>
              <a:prstGeom prst="chevron">
                <a:avLst>
                  <a:gd name="adj" fmla="val 25000"/>
                </a:avLst>
              </a:prstGeom>
              <a:solidFill>
                <a:srgbClr val="FFC1C1"/>
              </a:solidFill>
              <a:ln w="9525">
                <a:solidFill>
                  <a:srgbClr val="000000"/>
                </a:solidFill>
                <a:miter lim="800000"/>
                <a:headEnd/>
                <a:tailEnd/>
              </a:ln>
            </p:spPr>
            <p:txBody>
              <a:bodyPr vert="eaVert">
                <a:prstTxWarp prst="textNoShape">
                  <a:avLst/>
                </a:prstTxWarp>
              </a:bodyPr>
              <a:lstStyle/>
              <a:p>
                <a:endParaRPr lang="en-US"/>
              </a:p>
            </p:txBody>
          </p:sp>
          <p:sp>
            <p:nvSpPr>
              <p:cNvPr id="96418" name="Text Box 11"/>
              <p:cNvSpPr txBox="1">
                <a:spLocks noChangeAspect="1" noChangeArrowheads="1"/>
              </p:cNvSpPr>
              <p:nvPr/>
            </p:nvSpPr>
            <p:spPr bwMode="auto">
              <a:xfrm>
                <a:off x="4470" y="2440"/>
                <a:ext cx="87" cy="87"/>
              </a:xfrm>
              <a:prstGeom prst="rect">
                <a:avLst/>
              </a:prstGeom>
              <a:solidFill>
                <a:srgbClr val="FFFFFF"/>
              </a:solidFill>
              <a:ln w="9525">
                <a:noFill/>
                <a:miter lim="800000"/>
                <a:headEnd/>
                <a:tailEnd/>
              </a:ln>
            </p:spPr>
            <p:txBody>
              <a:bodyPr lIns="0" tIns="0" rIns="0" bIns="0">
                <a:prstTxWarp prst="textNoShape">
                  <a:avLst/>
                </a:prstTxWarp>
              </a:bodyPr>
              <a:lstStyle/>
              <a:p>
                <a:pPr eaLnBrk="1" hangingPunct="1">
                  <a:lnSpc>
                    <a:spcPct val="24000"/>
                  </a:lnSpc>
                </a:pPr>
                <a:endParaRPr lang="en-US" sz="1400" b="1">
                  <a:latin typeface="Helvetica" charset="0"/>
                </a:endParaRPr>
              </a:p>
              <a:p>
                <a:pPr eaLnBrk="1" hangingPunct="1">
                  <a:lnSpc>
                    <a:spcPct val="48000"/>
                  </a:lnSpc>
                </a:pPr>
                <a:r>
                  <a:rPr lang="en-US" sz="1400" b="1">
                    <a:latin typeface="Helvetica" charset="0"/>
                  </a:rPr>
                  <a:t>B</a:t>
                </a:r>
              </a:p>
            </p:txBody>
          </p:sp>
          <p:sp>
            <p:nvSpPr>
              <p:cNvPr id="96419" name="AutoShape 12"/>
              <p:cNvSpPr>
                <a:spLocks noChangeAspect="1" noChangeArrowheads="1"/>
              </p:cNvSpPr>
              <p:nvPr/>
            </p:nvSpPr>
            <p:spPr bwMode="auto">
              <a:xfrm rot="-5400000">
                <a:off x="4455" y="2527"/>
                <a:ext cx="87" cy="87"/>
              </a:xfrm>
              <a:prstGeom prst="chevron">
                <a:avLst>
                  <a:gd name="adj" fmla="val 25000"/>
                </a:avLst>
              </a:prstGeom>
              <a:solidFill>
                <a:srgbClr val="FFC1C1"/>
              </a:solidFill>
              <a:ln w="9525">
                <a:solidFill>
                  <a:srgbClr val="000000"/>
                </a:solidFill>
                <a:miter lim="800000"/>
                <a:headEnd/>
                <a:tailEnd/>
              </a:ln>
            </p:spPr>
            <p:txBody>
              <a:bodyPr vert="eaVert">
                <a:prstTxWarp prst="textNoShape">
                  <a:avLst/>
                </a:prstTxWarp>
              </a:bodyPr>
              <a:lstStyle/>
              <a:p>
                <a:endParaRPr lang="en-US"/>
              </a:p>
            </p:txBody>
          </p:sp>
          <p:sp>
            <p:nvSpPr>
              <p:cNvPr id="96420" name="Text Box 13"/>
              <p:cNvSpPr txBox="1">
                <a:spLocks noChangeAspect="1" noChangeArrowheads="1"/>
              </p:cNvSpPr>
              <p:nvPr/>
            </p:nvSpPr>
            <p:spPr bwMode="auto">
              <a:xfrm>
                <a:off x="4557" y="2440"/>
                <a:ext cx="87" cy="87"/>
              </a:xfrm>
              <a:prstGeom prst="rect">
                <a:avLst/>
              </a:prstGeom>
              <a:solidFill>
                <a:srgbClr val="FFFFFF"/>
              </a:solidFill>
              <a:ln w="9525">
                <a:noFill/>
                <a:miter lim="800000"/>
                <a:headEnd/>
                <a:tailEnd/>
              </a:ln>
            </p:spPr>
            <p:txBody>
              <a:bodyPr lIns="0" tIns="0" rIns="0" bIns="0">
                <a:prstTxWarp prst="textNoShape">
                  <a:avLst/>
                </a:prstTxWarp>
              </a:bodyPr>
              <a:lstStyle/>
              <a:p>
                <a:pPr eaLnBrk="1" hangingPunct="1">
                  <a:lnSpc>
                    <a:spcPct val="24000"/>
                  </a:lnSpc>
                </a:pPr>
                <a:endParaRPr lang="en-US" sz="1400" b="1">
                  <a:latin typeface="Helvetica" charset="0"/>
                </a:endParaRPr>
              </a:p>
              <a:p>
                <a:pPr eaLnBrk="1" hangingPunct="1">
                  <a:lnSpc>
                    <a:spcPct val="48000"/>
                  </a:lnSpc>
                </a:pPr>
                <a:r>
                  <a:rPr lang="en-US" sz="1400" b="1">
                    <a:latin typeface="Helvetica" charset="0"/>
                  </a:rPr>
                  <a:t>B</a:t>
                </a:r>
              </a:p>
            </p:txBody>
          </p:sp>
          <p:sp>
            <p:nvSpPr>
              <p:cNvPr id="96421" name="AutoShape 14"/>
              <p:cNvSpPr>
                <a:spLocks noChangeAspect="1" noChangeArrowheads="1"/>
              </p:cNvSpPr>
              <p:nvPr/>
            </p:nvSpPr>
            <p:spPr bwMode="auto">
              <a:xfrm rot="-5400000">
                <a:off x="4543" y="2527"/>
                <a:ext cx="87" cy="87"/>
              </a:xfrm>
              <a:prstGeom prst="chevron">
                <a:avLst>
                  <a:gd name="adj" fmla="val 25000"/>
                </a:avLst>
              </a:prstGeom>
              <a:solidFill>
                <a:srgbClr val="FFC1C1"/>
              </a:solidFill>
              <a:ln w="9525">
                <a:solidFill>
                  <a:srgbClr val="000000"/>
                </a:solidFill>
                <a:miter lim="800000"/>
                <a:headEnd/>
                <a:tailEnd/>
              </a:ln>
            </p:spPr>
            <p:txBody>
              <a:bodyPr vert="eaVert">
                <a:prstTxWarp prst="textNoShape">
                  <a:avLst/>
                </a:prstTxWarp>
              </a:bodyPr>
              <a:lstStyle/>
              <a:p>
                <a:endParaRPr lang="en-US"/>
              </a:p>
            </p:txBody>
          </p:sp>
          <p:sp>
            <p:nvSpPr>
              <p:cNvPr id="96422" name="Text Box 15"/>
              <p:cNvSpPr txBox="1">
                <a:spLocks noChangeArrowheads="1"/>
              </p:cNvSpPr>
              <p:nvPr/>
            </p:nvSpPr>
            <p:spPr bwMode="auto">
              <a:xfrm>
                <a:off x="2208" y="2428"/>
                <a:ext cx="1704" cy="346"/>
              </a:xfrm>
              <a:prstGeom prst="rect">
                <a:avLst/>
              </a:prstGeom>
              <a:noFill/>
              <a:ln w="9525">
                <a:noFill/>
                <a:miter lim="800000"/>
                <a:headEnd/>
                <a:tailEnd/>
              </a:ln>
            </p:spPr>
            <p:txBody>
              <a:bodyPr lIns="0" tIns="0" rIns="0" bIns="0">
                <a:prstTxWarp prst="textNoShape">
                  <a:avLst/>
                </a:prstTxWarp>
                <a:spAutoFit/>
              </a:bodyPr>
              <a:lstStyle/>
              <a:p>
                <a:pPr marL="457200" indent="-457200" algn="ctr" eaLnBrk="1" hangingPunct="1">
                  <a:buFont typeface="Times" charset="0"/>
                  <a:buNone/>
                </a:pPr>
                <a:r>
                  <a:rPr lang="en-US" sz="1800" b="1">
                    <a:latin typeface="Helvetica" charset="0"/>
                  </a:rPr>
                  <a:t>(5) LDL</a:t>
                </a:r>
              </a:p>
              <a:p>
                <a:pPr marL="457200" indent="-457200" algn="ctr" eaLnBrk="1" hangingPunct="1">
                  <a:buFont typeface="Times" charset="0"/>
                  <a:buNone/>
                </a:pPr>
                <a:r>
                  <a:rPr lang="en-US" sz="1800" b="1">
                    <a:latin typeface="Helvetica" charset="0"/>
                  </a:rPr>
                  <a:t>binds receptor on cells</a:t>
                </a:r>
              </a:p>
            </p:txBody>
          </p:sp>
          <p:sp>
            <p:nvSpPr>
              <p:cNvPr id="96423" name="Rectangle 16"/>
              <p:cNvSpPr>
                <a:spLocks noChangeArrowheads="1"/>
              </p:cNvSpPr>
              <p:nvPr/>
            </p:nvSpPr>
            <p:spPr bwMode="auto">
              <a:xfrm>
                <a:off x="4947" y="2524"/>
                <a:ext cx="564" cy="366"/>
              </a:xfrm>
              <a:prstGeom prst="rect">
                <a:avLst/>
              </a:prstGeom>
              <a:noFill/>
              <a:ln w="9525">
                <a:noFill/>
                <a:miter lim="800000"/>
                <a:headEnd/>
                <a:tailEnd/>
              </a:ln>
            </p:spPr>
            <p:txBody>
              <a:bodyPr wrap="none">
                <a:prstTxWarp prst="textNoShape">
                  <a:avLst/>
                </a:prstTxWarp>
                <a:spAutoFit/>
              </a:bodyPr>
              <a:lstStyle/>
              <a:p>
                <a:r>
                  <a:rPr lang="en-US" sz="1600" b="1">
                    <a:solidFill>
                      <a:srgbClr val="0000FF"/>
                    </a:solidFill>
                    <a:latin typeface="Helvetica" charset="0"/>
                  </a:rPr>
                  <a:t>e.g. fat,</a:t>
                </a:r>
              </a:p>
              <a:p>
                <a:r>
                  <a:rPr lang="en-US" sz="1600" b="1">
                    <a:solidFill>
                      <a:srgbClr val="0000FF"/>
                    </a:solidFill>
                    <a:latin typeface="Helvetica" charset="0"/>
                  </a:rPr>
                  <a:t>muscle</a:t>
                </a:r>
                <a:endParaRPr lang="en-US" sz="1800" b="1">
                  <a:solidFill>
                    <a:srgbClr val="0000FF"/>
                  </a:solidFill>
                  <a:latin typeface="Helvetica" charset="0"/>
                </a:endParaRPr>
              </a:p>
            </p:txBody>
          </p:sp>
          <p:sp>
            <p:nvSpPr>
              <p:cNvPr id="96424" name="Line 17"/>
              <p:cNvSpPr>
                <a:spLocks noChangeShapeType="1"/>
              </p:cNvSpPr>
              <p:nvPr/>
            </p:nvSpPr>
            <p:spPr bwMode="auto">
              <a:xfrm rot="-5400000">
                <a:off x="5016" y="2712"/>
                <a:ext cx="240" cy="288"/>
              </a:xfrm>
              <a:prstGeom prst="line">
                <a:avLst/>
              </a:prstGeom>
              <a:noFill/>
              <a:ln w="28575">
                <a:solidFill>
                  <a:schemeClr val="tx1"/>
                </a:solidFill>
                <a:round/>
                <a:headEnd type="arrow" w="med" len="med"/>
                <a:tailEnd/>
              </a:ln>
            </p:spPr>
            <p:txBody>
              <a:bodyPr wrap="none" anchor="ctr">
                <a:prstTxWarp prst="textNoShape">
                  <a:avLst/>
                </a:prstTxWarp>
              </a:bodyPr>
              <a:lstStyle/>
              <a:p>
                <a:endParaRPr lang="en-US"/>
              </a:p>
            </p:txBody>
          </p:sp>
        </p:grpSp>
        <p:grpSp>
          <p:nvGrpSpPr>
            <p:cNvPr id="4" name="Group 18"/>
            <p:cNvGrpSpPr>
              <a:grpSpLocks noChangeAspect="1"/>
            </p:cNvGrpSpPr>
            <p:nvPr/>
          </p:nvGrpSpPr>
          <p:grpSpPr bwMode="auto">
            <a:xfrm>
              <a:off x="4377" y="2178"/>
              <a:ext cx="102" cy="174"/>
              <a:chOff x="9240" y="4140"/>
              <a:chExt cx="210" cy="360"/>
            </a:xfrm>
          </p:grpSpPr>
          <p:sp>
            <p:nvSpPr>
              <p:cNvPr id="96411" name="Text Box 19"/>
              <p:cNvSpPr txBox="1">
                <a:spLocks noChangeAspect="1" noChangeArrowheads="1"/>
              </p:cNvSpPr>
              <p:nvPr/>
            </p:nvSpPr>
            <p:spPr bwMode="auto">
              <a:xfrm>
                <a:off x="9270" y="4140"/>
                <a:ext cx="180" cy="180"/>
              </a:xfrm>
              <a:prstGeom prst="rect">
                <a:avLst/>
              </a:prstGeom>
              <a:solidFill>
                <a:srgbClr val="FFFFFF"/>
              </a:solidFill>
              <a:ln w="9525">
                <a:noFill/>
                <a:miter lim="800000"/>
                <a:headEnd/>
                <a:tailEnd/>
              </a:ln>
            </p:spPr>
            <p:txBody>
              <a:bodyPr lIns="0" tIns="0" rIns="0" bIns="0">
                <a:prstTxWarp prst="textNoShape">
                  <a:avLst/>
                </a:prstTxWarp>
              </a:bodyPr>
              <a:lstStyle/>
              <a:p>
                <a:pPr eaLnBrk="1" hangingPunct="1">
                  <a:lnSpc>
                    <a:spcPct val="24000"/>
                  </a:lnSpc>
                </a:pPr>
                <a:endParaRPr lang="en-US" sz="1400" b="1">
                  <a:latin typeface="Helvetica" charset="0"/>
                </a:endParaRPr>
              </a:p>
              <a:p>
                <a:pPr eaLnBrk="1" hangingPunct="1">
                  <a:lnSpc>
                    <a:spcPct val="48000"/>
                  </a:lnSpc>
                </a:pPr>
                <a:r>
                  <a:rPr lang="en-US" sz="1400" b="1">
                    <a:latin typeface="Helvetica" charset="0"/>
                  </a:rPr>
                  <a:t>B</a:t>
                </a:r>
              </a:p>
            </p:txBody>
          </p:sp>
          <p:sp>
            <p:nvSpPr>
              <p:cNvPr id="96412" name="AutoShape 20"/>
              <p:cNvSpPr>
                <a:spLocks noChangeAspect="1" noChangeArrowheads="1"/>
              </p:cNvSpPr>
              <p:nvPr/>
            </p:nvSpPr>
            <p:spPr bwMode="auto">
              <a:xfrm rot="-5400000">
                <a:off x="9240" y="4320"/>
                <a:ext cx="180" cy="180"/>
              </a:xfrm>
              <a:prstGeom prst="chevron">
                <a:avLst>
                  <a:gd name="adj" fmla="val 25000"/>
                </a:avLst>
              </a:prstGeom>
              <a:solidFill>
                <a:srgbClr val="FFC1C1"/>
              </a:solidFill>
              <a:ln w="9525">
                <a:solidFill>
                  <a:srgbClr val="000000"/>
                </a:solidFill>
                <a:miter lim="800000"/>
                <a:headEnd/>
                <a:tailEnd/>
              </a:ln>
            </p:spPr>
            <p:txBody>
              <a:bodyPr vert="eaVert">
                <a:prstTxWarp prst="textNoShape">
                  <a:avLst/>
                </a:prstTxWarp>
              </a:bodyPr>
              <a:lstStyle/>
              <a:p>
                <a:endParaRPr lang="en-US"/>
              </a:p>
            </p:txBody>
          </p:sp>
        </p:grpSp>
        <p:grpSp>
          <p:nvGrpSpPr>
            <p:cNvPr id="5" name="Group 21"/>
            <p:cNvGrpSpPr>
              <a:grpSpLocks noChangeAspect="1"/>
            </p:cNvGrpSpPr>
            <p:nvPr/>
          </p:nvGrpSpPr>
          <p:grpSpPr bwMode="auto">
            <a:xfrm>
              <a:off x="4551" y="2178"/>
              <a:ext cx="102" cy="174"/>
              <a:chOff x="9240" y="4140"/>
              <a:chExt cx="210" cy="360"/>
            </a:xfrm>
          </p:grpSpPr>
          <p:sp>
            <p:nvSpPr>
              <p:cNvPr id="96409" name="Text Box 22"/>
              <p:cNvSpPr txBox="1">
                <a:spLocks noChangeAspect="1" noChangeArrowheads="1"/>
              </p:cNvSpPr>
              <p:nvPr/>
            </p:nvSpPr>
            <p:spPr bwMode="auto">
              <a:xfrm>
                <a:off x="9270" y="4140"/>
                <a:ext cx="180" cy="180"/>
              </a:xfrm>
              <a:prstGeom prst="rect">
                <a:avLst/>
              </a:prstGeom>
              <a:solidFill>
                <a:srgbClr val="FFFFFF"/>
              </a:solidFill>
              <a:ln w="9525">
                <a:noFill/>
                <a:miter lim="800000"/>
                <a:headEnd/>
                <a:tailEnd/>
              </a:ln>
            </p:spPr>
            <p:txBody>
              <a:bodyPr lIns="0" tIns="0" rIns="0" bIns="0">
                <a:prstTxWarp prst="textNoShape">
                  <a:avLst/>
                </a:prstTxWarp>
              </a:bodyPr>
              <a:lstStyle/>
              <a:p>
                <a:pPr eaLnBrk="1" hangingPunct="1">
                  <a:lnSpc>
                    <a:spcPct val="24000"/>
                  </a:lnSpc>
                </a:pPr>
                <a:endParaRPr lang="en-US" sz="1400" b="1">
                  <a:latin typeface="Helvetica" charset="0"/>
                </a:endParaRPr>
              </a:p>
              <a:p>
                <a:pPr eaLnBrk="1" hangingPunct="1">
                  <a:lnSpc>
                    <a:spcPct val="48000"/>
                  </a:lnSpc>
                </a:pPr>
                <a:r>
                  <a:rPr lang="en-US" sz="1400" b="1">
                    <a:latin typeface="Helvetica" charset="0"/>
                  </a:rPr>
                  <a:t>B</a:t>
                </a:r>
              </a:p>
            </p:txBody>
          </p:sp>
          <p:sp>
            <p:nvSpPr>
              <p:cNvPr id="96410" name="AutoShape 23"/>
              <p:cNvSpPr>
                <a:spLocks noChangeAspect="1" noChangeArrowheads="1"/>
              </p:cNvSpPr>
              <p:nvPr/>
            </p:nvSpPr>
            <p:spPr bwMode="auto">
              <a:xfrm rot="-5400000">
                <a:off x="9240" y="4320"/>
                <a:ext cx="180" cy="180"/>
              </a:xfrm>
              <a:prstGeom prst="chevron">
                <a:avLst>
                  <a:gd name="adj" fmla="val 25000"/>
                </a:avLst>
              </a:prstGeom>
              <a:solidFill>
                <a:srgbClr val="FFC1C1"/>
              </a:solidFill>
              <a:ln w="9525">
                <a:solidFill>
                  <a:srgbClr val="000000"/>
                </a:solidFill>
                <a:miter lim="800000"/>
                <a:headEnd/>
                <a:tailEnd/>
              </a:ln>
            </p:spPr>
            <p:txBody>
              <a:bodyPr vert="eaVert">
                <a:prstTxWarp prst="textNoShape">
                  <a:avLst/>
                </a:prstTxWarp>
              </a:bodyPr>
              <a:lstStyle/>
              <a:p>
                <a:endParaRPr lang="en-US"/>
              </a:p>
            </p:txBody>
          </p:sp>
        </p:grpSp>
      </p:grpSp>
      <p:sp>
        <p:nvSpPr>
          <p:cNvPr id="96261" name="Freeform 24"/>
          <p:cNvSpPr>
            <a:spLocks noChangeAspect="1"/>
          </p:cNvSpPr>
          <p:nvPr/>
        </p:nvSpPr>
        <p:spPr bwMode="auto">
          <a:xfrm>
            <a:off x="3054350" y="1909763"/>
            <a:ext cx="4641850" cy="2379662"/>
          </a:xfrm>
          <a:custGeom>
            <a:avLst/>
            <a:gdLst>
              <a:gd name="T0" fmla="*/ 0 w 5790"/>
              <a:gd name="T1" fmla="*/ 2147483647 h 2550"/>
              <a:gd name="T2" fmla="*/ 2147483647 w 5790"/>
              <a:gd name="T3" fmla="*/ 2147483647 h 2550"/>
              <a:gd name="T4" fmla="*/ 2147483647 w 5790"/>
              <a:gd name="T5" fmla="*/ 2147483647 h 2550"/>
              <a:gd name="T6" fmla="*/ 2147483647 w 5790"/>
              <a:gd name="T7" fmla="*/ 2147483647 h 2550"/>
              <a:gd name="T8" fmla="*/ 2147483647 w 5790"/>
              <a:gd name="T9" fmla="*/ 2147483647 h 2550"/>
              <a:gd name="T10" fmla="*/ 2147483647 w 5790"/>
              <a:gd name="T11" fmla="*/ 2147483647 h 2550"/>
              <a:gd name="T12" fmla="*/ 2147483647 w 5790"/>
              <a:gd name="T13" fmla="*/ 2147483647 h 2550"/>
              <a:gd name="T14" fmla="*/ 2147483647 w 5790"/>
              <a:gd name="T15" fmla="*/ 2147483647 h 2550"/>
              <a:gd name="T16" fmla="*/ 2147483647 w 5790"/>
              <a:gd name="T17" fmla="*/ 2147483647 h 2550"/>
              <a:gd name="T18" fmla="*/ 2147483647 w 5790"/>
              <a:gd name="T19" fmla="*/ 2147483647 h 2550"/>
              <a:gd name="T20" fmla="*/ 2147483647 w 5790"/>
              <a:gd name="T21" fmla="*/ 2147483647 h 25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90"/>
              <a:gd name="T34" fmla="*/ 0 h 2550"/>
              <a:gd name="T35" fmla="*/ 5790 w 5790"/>
              <a:gd name="T36" fmla="*/ 2550 h 25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90" h="2550">
                <a:moveTo>
                  <a:pt x="0" y="30"/>
                </a:moveTo>
                <a:cubicBezTo>
                  <a:pt x="180" y="15"/>
                  <a:pt x="360" y="0"/>
                  <a:pt x="540" y="30"/>
                </a:cubicBezTo>
                <a:cubicBezTo>
                  <a:pt x="720" y="60"/>
                  <a:pt x="840" y="210"/>
                  <a:pt x="1080" y="210"/>
                </a:cubicBezTo>
                <a:cubicBezTo>
                  <a:pt x="1320" y="210"/>
                  <a:pt x="1710" y="30"/>
                  <a:pt x="1980" y="30"/>
                </a:cubicBezTo>
                <a:cubicBezTo>
                  <a:pt x="2250" y="30"/>
                  <a:pt x="2460" y="210"/>
                  <a:pt x="2700" y="210"/>
                </a:cubicBezTo>
                <a:cubicBezTo>
                  <a:pt x="2940" y="210"/>
                  <a:pt x="3000" y="60"/>
                  <a:pt x="3420" y="30"/>
                </a:cubicBezTo>
                <a:cubicBezTo>
                  <a:pt x="3840" y="0"/>
                  <a:pt x="4860" y="0"/>
                  <a:pt x="5220" y="30"/>
                </a:cubicBezTo>
                <a:cubicBezTo>
                  <a:pt x="5580" y="60"/>
                  <a:pt x="5490" y="90"/>
                  <a:pt x="5580" y="210"/>
                </a:cubicBezTo>
                <a:cubicBezTo>
                  <a:pt x="5670" y="330"/>
                  <a:pt x="5730" y="480"/>
                  <a:pt x="5760" y="750"/>
                </a:cubicBezTo>
                <a:cubicBezTo>
                  <a:pt x="5790" y="1020"/>
                  <a:pt x="5760" y="1530"/>
                  <a:pt x="5760" y="1830"/>
                </a:cubicBezTo>
                <a:cubicBezTo>
                  <a:pt x="5760" y="2130"/>
                  <a:pt x="5760" y="2430"/>
                  <a:pt x="5760" y="2550"/>
                </a:cubicBezTo>
              </a:path>
            </a:pathLst>
          </a:custGeom>
          <a:noFill/>
          <a:ln w="38100">
            <a:solidFill>
              <a:srgbClr val="000000"/>
            </a:solidFill>
            <a:round/>
            <a:headEnd/>
            <a:tailEnd/>
          </a:ln>
        </p:spPr>
        <p:txBody>
          <a:bodyPr>
            <a:prstTxWarp prst="textNoShape">
              <a:avLst/>
            </a:prstTxWarp>
          </a:bodyPr>
          <a:lstStyle/>
          <a:p>
            <a:endParaRPr lang="en-US"/>
          </a:p>
        </p:txBody>
      </p:sp>
      <p:sp>
        <p:nvSpPr>
          <p:cNvPr id="96262" name="Freeform 25"/>
          <p:cNvSpPr>
            <a:spLocks noChangeAspect="1"/>
          </p:cNvSpPr>
          <p:nvPr/>
        </p:nvSpPr>
        <p:spPr bwMode="auto">
          <a:xfrm>
            <a:off x="2500313" y="3319463"/>
            <a:ext cx="4479925" cy="2932112"/>
          </a:xfrm>
          <a:custGeom>
            <a:avLst/>
            <a:gdLst>
              <a:gd name="T0" fmla="*/ 2147483647 w 6090"/>
              <a:gd name="T1" fmla="*/ 0 h 3810"/>
              <a:gd name="T2" fmla="*/ 2147483647 w 6090"/>
              <a:gd name="T3" fmla="*/ 2147483647 h 3810"/>
              <a:gd name="T4" fmla="*/ 2147483647 w 6090"/>
              <a:gd name="T5" fmla="*/ 2147483647 h 3810"/>
              <a:gd name="T6" fmla="*/ 2147483647 w 6090"/>
              <a:gd name="T7" fmla="*/ 2147483647 h 3810"/>
              <a:gd name="T8" fmla="*/ 2147483647 w 6090"/>
              <a:gd name="T9" fmla="*/ 2147483647 h 3810"/>
              <a:gd name="T10" fmla="*/ 2147483647 w 6090"/>
              <a:gd name="T11" fmla="*/ 2147483647 h 3810"/>
              <a:gd name="T12" fmla="*/ 0 60000 65536"/>
              <a:gd name="T13" fmla="*/ 0 60000 65536"/>
              <a:gd name="T14" fmla="*/ 0 60000 65536"/>
              <a:gd name="T15" fmla="*/ 0 60000 65536"/>
              <a:gd name="T16" fmla="*/ 0 60000 65536"/>
              <a:gd name="T17" fmla="*/ 0 60000 65536"/>
              <a:gd name="T18" fmla="*/ 0 w 6090"/>
              <a:gd name="T19" fmla="*/ 0 h 3810"/>
              <a:gd name="T20" fmla="*/ 6090 w 6090"/>
              <a:gd name="T21" fmla="*/ 3810 h 3810"/>
            </a:gdLst>
            <a:ahLst/>
            <a:cxnLst>
              <a:cxn ang="T12">
                <a:pos x="T0" y="T1"/>
              </a:cxn>
              <a:cxn ang="T13">
                <a:pos x="T2" y="T3"/>
              </a:cxn>
              <a:cxn ang="T14">
                <a:pos x="T4" y="T5"/>
              </a:cxn>
              <a:cxn ang="T15">
                <a:pos x="T6" y="T7"/>
              </a:cxn>
              <a:cxn ang="T16">
                <a:pos x="T8" y="T9"/>
              </a:cxn>
              <a:cxn ang="T17">
                <a:pos x="T10" y="T11"/>
              </a:cxn>
            </a:cxnLst>
            <a:rect l="T18" t="T19" r="T20" b="T21"/>
            <a:pathLst>
              <a:path w="6090" h="3810">
                <a:moveTo>
                  <a:pt x="90" y="0"/>
                </a:moveTo>
                <a:cubicBezTo>
                  <a:pt x="45" y="90"/>
                  <a:pt x="0" y="180"/>
                  <a:pt x="90" y="540"/>
                </a:cubicBezTo>
                <a:cubicBezTo>
                  <a:pt x="180" y="900"/>
                  <a:pt x="240" y="1740"/>
                  <a:pt x="630" y="2160"/>
                </a:cubicBezTo>
                <a:cubicBezTo>
                  <a:pt x="1020" y="2580"/>
                  <a:pt x="1620" y="2790"/>
                  <a:pt x="2430" y="3060"/>
                </a:cubicBezTo>
                <a:cubicBezTo>
                  <a:pt x="3240" y="3330"/>
                  <a:pt x="4890" y="3810"/>
                  <a:pt x="5490" y="3780"/>
                </a:cubicBezTo>
                <a:cubicBezTo>
                  <a:pt x="6090" y="3750"/>
                  <a:pt x="5940" y="3030"/>
                  <a:pt x="6030" y="2880"/>
                </a:cubicBezTo>
              </a:path>
            </a:pathLst>
          </a:custGeom>
          <a:noFill/>
          <a:ln w="38100">
            <a:solidFill>
              <a:srgbClr val="000000"/>
            </a:solidFill>
            <a:round/>
            <a:headEnd/>
            <a:tailEnd/>
          </a:ln>
        </p:spPr>
        <p:txBody>
          <a:bodyPr>
            <a:prstTxWarp prst="textNoShape">
              <a:avLst/>
            </a:prstTxWarp>
          </a:bodyPr>
          <a:lstStyle/>
          <a:p>
            <a:endParaRPr lang="en-US"/>
          </a:p>
        </p:txBody>
      </p:sp>
      <p:sp>
        <p:nvSpPr>
          <p:cNvPr id="96263" name="Freeform 26"/>
          <p:cNvSpPr>
            <a:spLocks noChangeAspect="1"/>
          </p:cNvSpPr>
          <p:nvPr/>
        </p:nvSpPr>
        <p:spPr bwMode="auto">
          <a:xfrm>
            <a:off x="1808163" y="3319463"/>
            <a:ext cx="5957887" cy="3462337"/>
          </a:xfrm>
          <a:custGeom>
            <a:avLst/>
            <a:gdLst>
              <a:gd name="T0" fmla="*/ 2147483647 w 6090"/>
              <a:gd name="T1" fmla="*/ 0 h 3810"/>
              <a:gd name="T2" fmla="*/ 2147483647 w 6090"/>
              <a:gd name="T3" fmla="*/ 2147483647 h 3810"/>
              <a:gd name="T4" fmla="*/ 2147483647 w 6090"/>
              <a:gd name="T5" fmla="*/ 2147483647 h 3810"/>
              <a:gd name="T6" fmla="*/ 2147483647 w 6090"/>
              <a:gd name="T7" fmla="*/ 2147483647 h 3810"/>
              <a:gd name="T8" fmla="*/ 2147483647 w 6090"/>
              <a:gd name="T9" fmla="*/ 2147483647 h 3810"/>
              <a:gd name="T10" fmla="*/ 2147483647 w 6090"/>
              <a:gd name="T11" fmla="*/ 2147483647 h 3810"/>
              <a:gd name="T12" fmla="*/ 0 60000 65536"/>
              <a:gd name="T13" fmla="*/ 0 60000 65536"/>
              <a:gd name="T14" fmla="*/ 0 60000 65536"/>
              <a:gd name="T15" fmla="*/ 0 60000 65536"/>
              <a:gd name="T16" fmla="*/ 0 60000 65536"/>
              <a:gd name="T17" fmla="*/ 0 60000 65536"/>
              <a:gd name="T18" fmla="*/ 0 w 6090"/>
              <a:gd name="T19" fmla="*/ 0 h 3810"/>
              <a:gd name="T20" fmla="*/ 6090 w 6090"/>
              <a:gd name="T21" fmla="*/ 3810 h 3810"/>
            </a:gdLst>
            <a:ahLst/>
            <a:cxnLst>
              <a:cxn ang="T12">
                <a:pos x="T0" y="T1"/>
              </a:cxn>
              <a:cxn ang="T13">
                <a:pos x="T2" y="T3"/>
              </a:cxn>
              <a:cxn ang="T14">
                <a:pos x="T4" y="T5"/>
              </a:cxn>
              <a:cxn ang="T15">
                <a:pos x="T6" y="T7"/>
              </a:cxn>
              <a:cxn ang="T16">
                <a:pos x="T8" y="T9"/>
              </a:cxn>
              <a:cxn ang="T17">
                <a:pos x="T10" y="T11"/>
              </a:cxn>
            </a:cxnLst>
            <a:rect l="T18" t="T19" r="T20" b="T21"/>
            <a:pathLst>
              <a:path w="6090" h="3810">
                <a:moveTo>
                  <a:pt x="90" y="0"/>
                </a:moveTo>
                <a:cubicBezTo>
                  <a:pt x="45" y="90"/>
                  <a:pt x="0" y="180"/>
                  <a:pt x="90" y="540"/>
                </a:cubicBezTo>
                <a:cubicBezTo>
                  <a:pt x="180" y="900"/>
                  <a:pt x="240" y="1740"/>
                  <a:pt x="630" y="2160"/>
                </a:cubicBezTo>
                <a:cubicBezTo>
                  <a:pt x="1020" y="2580"/>
                  <a:pt x="1620" y="2790"/>
                  <a:pt x="2430" y="3060"/>
                </a:cubicBezTo>
                <a:cubicBezTo>
                  <a:pt x="3240" y="3330"/>
                  <a:pt x="4890" y="3810"/>
                  <a:pt x="5490" y="3780"/>
                </a:cubicBezTo>
                <a:cubicBezTo>
                  <a:pt x="6090" y="3750"/>
                  <a:pt x="5940" y="3030"/>
                  <a:pt x="6030" y="2880"/>
                </a:cubicBezTo>
              </a:path>
            </a:pathLst>
          </a:custGeom>
          <a:noFill/>
          <a:ln w="38100">
            <a:solidFill>
              <a:srgbClr val="000000"/>
            </a:solidFill>
            <a:round/>
            <a:headEnd/>
            <a:tailEnd/>
          </a:ln>
        </p:spPr>
        <p:txBody>
          <a:bodyPr>
            <a:prstTxWarp prst="textNoShape">
              <a:avLst/>
            </a:prstTxWarp>
          </a:bodyPr>
          <a:lstStyle/>
          <a:p>
            <a:endParaRPr lang="en-US"/>
          </a:p>
        </p:txBody>
      </p:sp>
      <p:sp>
        <p:nvSpPr>
          <p:cNvPr id="238619" name="AutoShape 27"/>
          <p:cNvSpPr>
            <a:spLocks noChangeAspect="1" noChangeArrowheads="1"/>
          </p:cNvSpPr>
          <p:nvPr/>
        </p:nvSpPr>
        <p:spPr bwMode="auto">
          <a:xfrm>
            <a:off x="1371600" y="1752600"/>
            <a:ext cx="1662113" cy="1524000"/>
          </a:xfrm>
          <a:custGeom>
            <a:avLst/>
            <a:gdLst>
              <a:gd name="T0" fmla="*/ 1454349 w 21600"/>
              <a:gd name="T1" fmla="*/ 762000 h 21600"/>
              <a:gd name="T2" fmla="*/ 831057 w 21600"/>
              <a:gd name="T3" fmla="*/ 1524000 h 21600"/>
              <a:gd name="T4" fmla="*/ 207764 w 21600"/>
              <a:gd name="T5" fmla="*/ 762000 h 21600"/>
              <a:gd name="T6" fmla="*/ 831057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rgbClr val="FFCC99"/>
          </a:solidFill>
          <a:ln w="57150">
            <a:solidFill>
              <a:srgbClr val="CC6600"/>
            </a:solidFill>
            <a:miter lim="800000"/>
            <a:headEnd/>
            <a:tailEnd/>
          </a:ln>
          <a:effectLst>
            <a:outerShdw blurRad="63500" dist="107763" dir="18900000" algn="ctr" rotWithShape="0">
              <a:srgbClr val="000000">
                <a:alpha val="50000"/>
              </a:srgbClr>
            </a:outerShdw>
          </a:effectLst>
        </p:spPr>
        <p:txBody>
          <a:bodyPr>
            <a:prstTxWarp prst="textNoShape">
              <a:avLst/>
            </a:prstTxWarp>
          </a:bodyPr>
          <a:lstStyle/>
          <a:p>
            <a:pPr>
              <a:defRPr/>
            </a:pPr>
            <a:endParaRPr lang="en-US"/>
          </a:p>
        </p:txBody>
      </p:sp>
      <p:sp>
        <p:nvSpPr>
          <p:cNvPr id="96265" name="Text Box 28"/>
          <p:cNvSpPr txBox="1">
            <a:spLocks noChangeAspect="1" noChangeArrowheads="1"/>
          </p:cNvSpPr>
          <p:nvPr/>
        </p:nvSpPr>
        <p:spPr bwMode="auto">
          <a:xfrm>
            <a:off x="381000" y="1752600"/>
            <a:ext cx="969963" cy="415925"/>
          </a:xfrm>
          <a:prstGeom prst="rect">
            <a:avLst/>
          </a:prstGeom>
          <a:noFill/>
          <a:ln w="9525">
            <a:noFill/>
            <a:miter lim="800000"/>
            <a:headEnd/>
            <a:tailEnd/>
          </a:ln>
        </p:spPr>
        <p:txBody>
          <a:bodyPr>
            <a:prstTxWarp prst="textNoShape">
              <a:avLst/>
            </a:prstTxWarp>
          </a:bodyPr>
          <a:lstStyle/>
          <a:p>
            <a:pPr algn="ctr" eaLnBrk="1" hangingPunct="1"/>
            <a:r>
              <a:rPr lang="en-US" sz="2000" b="1">
                <a:solidFill>
                  <a:srgbClr val="FF0000"/>
                </a:solidFill>
                <a:latin typeface="Helvetica" charset="0"/>
              </a:rPr>
              <a:t>LIVER</a:t>
            </a:r>
            <a:endParaRPr lang="en-US" sz="1800" b="1">
              <a:solidFill>
                <a:srgbClr val="FF0000"/>
              </a:solidFill>
              <a:latin typeface="Helvetica" charset="0"/>
            </a:endParaRPr>
          </a:p>
        </p:txBody>
      </p:sp>
      <p:grpSp>
        <p:nvGrpSpPr>
          <p:cNvPr id="6" name="Group 29"/>
          <p:cNvGrpSpPr>
            <a:grpSpLocks/>
          </p:cNvGrpSpPr>
          <p:nvPr/>
        </p:nvGrpSpPr>
        <p:grpSpPr bwMode="auto">
          <a:xfrm>
            <a:off x="114300" y="1981200"/>
            <a:ext cx="1409700" cy="644525"/>
            <a:chOff x="72" y="1370"/>
            <a:chExt cx="888" cy="406"/>
          </a:xfrm>
        </p:grpSpPr>
        <p:sp>
          <p:nvSpPr>
            <p:cNvPr id="96404" name="Text Box 30"/>
            <p:cNvSpPr txBox="1">
              <a:spLocks noChangeAspect="1" noChangeArrowheads="1"/>
            </p:cNvSpPr>
            <p:nvPr/>
          </p:nvSpPr>
          <p:spPr bwMode="auto">
            <a:xfrm>
              <a:off x="72" y="1582"/>
              <a:ext cx="888" cy="194"/>
            </a:xfrm>
            <a:prstGeom prst="rect">
              <a:avLst/>
            </a:prstGeom>
            <a:noFill/>
            <a:ln w="9525">
              <a:noFill/>
              <a:miter lim="800000"/>
              <a:headEnd/>
              <a:tailEnd/>
            </a:ln>
          </p:spPr>
          <p:txBody>
            <a:bodyPr lIns="18288" tIns="18288" rIns="18288" bIns="18288">
              <a:prstTxWarp prst="textNoShape">
                <a:avLst/>
              </a:prstTxWarp>
            </a:bodyPr>
            <a:lstStyle/>
            <a:p>
              <a:pPr algn="ctr" eaLnBrk="1" hangingPunct="1">
                <a:lnSpc>
                  <a:spcPct val="90000"/>
                </a:lnSpc>
              </a:pPr>
              <a:r>
                <a:rPr lang="en-US" sz="1800" b="1">
                  <a:latin typeface="Helvetica" charset="0"/>
                </a:rPr>
                <a:t>(8) cholesterol is excreted as bile</a:t>
              </a:r>
            </a:p>
          </p:txBody>
        </p:sp>
        <p:sp>
          <p:nvSpPr>
            <p:cNvPr id="96405" name="Line 31"/>
            <p:cNvSpPr>
              <a:spLocks noChangeAspect="1" noChangeShapeType="1"/>
            </p:cNvSpPr>
            <p:nvPr/>
          </p:nvSpPr>
          <p:spPr bwMode="auto">
            <a:xfrm rot="1490081" flipH="1">
              <a:off x="720" y="1370"/>
              <a:ext cx="223" cy="262"/>
            </a:xfrm>
            <a:prstGeom prst="line">
              <a:avLst/>
            </a:prstGeom>
            <a:noFill/>
            <a:ln w="38100">
              <a:solidFill>
                <a:srgbClr val="006600"/>
              </a:solidFill>
              <a:round/>
              <a:headEnd/>
              <a:tailEnd type="arrow" w="med" len="med"/>
            </a:ln>
          </p:spPr>
          <p:txBody>
            <a:bodyPr>
              <a:prstTxWarp prst="textNoShape">
                <a:avLst/>
              </a:prstTxWarp>
            </a:bodyPr>
            <a:lstStyle/>
            <a:p>
              <a:endParaRPr lang="en-US"/>
            </a:p>
          </p:txBody>
        </p:sp>
      </p:grpSp>
      <p:sp>
        <p:nvSpPr>
          <p:cNvPr id="96267" name="Text Box 32"/>
          <p:cNvSpPr txBox="1">
            <a:spLocks noChangeArrowheads="1"/>
          </p:cNvSpPr>
          <p:nvPr/>
        </p:nvSpPr>
        <p:spPr bwMode="auto">
          <a:xfrm>
            <a:off x="0" y="0"/>
            <a:ext cx="9144000" cy="427038"/>
          </a:xfrm>
          <a:prstGeom prst="rect">
            <a:avLst/>
          </a:prstGeom>
          <a:noFill/>
          <a:ln w="9525">
            <a:noFill/>
            <a:miter lim="800000"/>
            <a:headEnd/>
            <a:tailEnd/>
          </a:ln>
        </p:spPr>
        <p:txBody>
          <a:bodyPr>
            <a:prstTxWarp prst="textNoShape">
              <a:avLst/>
            </a:prstTxWarp>
            <a:spAutoFit/>
          </a:bodyPr>
          <a:lstStyle/>
          <a:p>
            <a:pPr algn="ctr" eaLnBrk="1" hangingPunct="1"/>
            <a:r>
              <a:rPr lang="en-US" sz="2200" b="1">
                <a:solidFill>
                  <a:srgbClr val="0000FF"/>
                </a:solidFill>
                <a:latin typeface="Arial"/>
                <a:cs typeface="Arial"/>
              </a:rPr>
              <a:t>VLDL and LDL metabolism starts in the liver</a:t>
            </a:r>
            <a:endParaRPr lang="en-US" sz="1800" b="1">
              <a:solidFill>
                <a:srgbClr val="0000FF"/>
              </a:solidFill>
              <a:latin typeface="Arial"/>
              <a:ea typeface="Times New Roman" charset="0"/>
              <a:cs typeface="Arial"/>
            </a:endParaRPr>
          </a:p>
        </p:txBody>
      </p:sp>
      <p:grpSp>
        <p:nvGrpSpPr>
          <p:cNvPr id="7" name="Group 33"/>
          <p:cNvGrpSpPr>
            <a:grpSpLocks/>
          </p:cNvGrpSpPr>
          <p:nvPr/>
        </p:nvGrpSpPr>
        <p:grpSpPr bwMode="auto">
          <a:xfrm>
            <a:off x="3924300" y="4648200"/>
            <a:ext cx="3625850" cy="1098550"/>
            <a:chOff x="2472" y="2928"/>
            <a:chExt cx="2284" cy="692"/>
          </a:xfrm>
        </p:grpSpPr>
        <p:sp>
          <p:nvSpPr>
            <p:cNvPr id="96397" name="AutoShape 34"/>
            <p:cNvSpPr>
              <a:spLocks noChangeAspect="1" noChangeArrowheads="1"/>
            </p:cNvSpPr>
            <p:nvPr/>
          </p:nvSpPr>
          <p:spPr bwMode="auto">
            <a:xfrm>
              <a:off x="4320" y="3207"/>
              <a:ext cx="87" cy="88"/>
            </a:xfrm>
            <a:prstGeom prst="plus">
              <a:avLst>
                <a:gd name="adj" fmla="val 25000"/>
              </a:avLst>
            </a:prstGeom>
            <a:solidFill>
              <a:srgbClr val="CC0099"/>
            </a:solidFill>
            <a:ln w="9525">
              <a:solidFill>
                <a:srgbClr val="000000"/>
              </a:solidFill>
              <a:miter lim="800000"/>
              <a:headEnd/>
              <a:tailEnd/>
            </a:ln>
          </p:spPr>
          <p:txBody>
            <a:bodyPr>
              <a:prstTxWarp prst="textNoShape">
                <a:avLst/>
              </a:prstTxWarp>
            </a:bodyPr>
            <a:lstStyle/>
            <a:p>
              <a:endParaRPr lang="en-US"/>
            </a:p>
          </p:txBody>
        </p:sp>
        <p:sp>
          <p:nvSpPr>
            <p:cNvPr id="96398" name="AutoShape 35"/>
            <p:cNvSpPr>
              <a:spLocks noChangeAspect="1" noChangeArrowheads="1"/>
            </p:cNvSpPr>
            <p:nvPr/>
          </p:nvSpPr>
          <p:spPr bwMode="auto">
            <a:xfrm>
              <a:off x="4582" y="3120"/>
              <a:ext cx="87" cy="87"/>
            </a:xfrm>
            <a:prstGeom prst="plus">
              <a:avLst>
                <a:gd name="adj" fmla="val 25000"/>
              </a:avLst>
            </a:prstGeom>
            <a:solidFill>
              <a:srgbClr val="CC0099"/>
            </a:solidFill>
            <a:ln w="9525">
              <a:solidFill>
                <a:srgbClr val="000000"/>
              </a:solidFill>
              <a:miter lim="800000"/>
              <a:headEnd/>
              <a:tailEnd/>
            </a:ln>
          </p:spPr>
          <p:txBody>
            <a:bodyPr>
              <a:prstTxWarp prst="textNoShape">
                <a:avLst/>
              </a:prstTxWarp>
            </a:bodyPr>
            <a:lstStyle/>
            <a:p>
              <a:endParaRPr lang="en-US"/>
            </a:p>
          </p:txBody>
        </p:sp>
        <p:sp>
          <p:nvSpPr>
            <p:cNvPr id="96399" name="AutoShape 36"/>
            <p:cNvSpPr>
              <a:spLocks noChangeAspect="1" noChangeArrowheads="1"/>
            </p:cNvSpPr>
            <p:nvPr/>
          </p:nvSpPr>
          <p:spPr bwMode="auto">
            <a:xfrm>
              <a:off x="4494" y="3295"/>
              <a:ext cx="88" cy="87"/>
            </a:xfrm>
            <a:prstGeom prst="plus">
              <a:avLst>
                <a:gd name="adj" fmla="val 25000"/>
              </a:avLst>
            </a:prstGeom>
            <a:solidFill>
              <a:srgbClr val="CC0099"/>
            </a:solidFill>
            <a:ln w="9525">
              <a:solidFill>
                <a:srgbClr val="000000"/>
              </a:solidFill>
              <a:miter lim="800000"/>
              <a:headEnd/>
              <a:tailEnd/>
            </a:ln>
          </p:spPr>
          <p:txBody>
            <a:bodyPr>
              <a:prstTxWarp prst="textNoShape">
                <a:avLst/>
              </a:prstTxWarp>
            </a:bodyPr>
            <a:lstStyle/>
            <a:p>
              <a:endParaRPr lang="en-US"/>
            </a:p>
          </p:txBody>
        </p:sp>
        <p:sp>
          <p:nvSpPr>
            <p:cNvPr id="96400" name="AutoShape 37"/>
            <p:cNvSpPr>
              <a:spLocks noChangeAspect="1" noChangeArrowheads="1"/>
            </p:cNvSpPr>
            <p:nvPr/>
          </p:nvSpPr>
          <p:spPr bwMode="auto">
            <a:xfrm>
              <a:off x="4669" y="3295"/>
              <a:ext cx="87" cy="87"/>
            </a:xfrm>
            <a:prstGeom prst="plus">
              <a:avLst>
                <a:gd name="adj" fmla="val 25000"/>
              </a:avLst>
            </a:prstGeom>
            <a:solidFill>
              <a:srgbClr val="CC0099"/>
            </a:solidFill>
            <a:ln w="9525">
              <a:solidFill>
                <a:srgbClr val="000000"/>
              </a:solidFill>
              <a:miter lim="800000"/>
              <a:headEnd/>
              <a:tailEnd/>
            </a:ln>
          </p:spPr>
          <p:txBody>
            <a:bodyPr>
              <a:prstTxWarp prst="textNoShape">
                <a:avLst/>
              </a:prstTxWarp>
            </a:bodyPr>
            <a:lstStyle/>
            <a:p>
              <a:endParaRPr lang="en-US"/>
            </a:p>
          </p:txBody>
        </p:sp>
        <p:sp>
          <p:nvSpPr>
            <p:cNvPr id="96401" name="Text Box 38"/>
            <p:cNvSpPr txBox="1">
              <a:spLocks noChangeArrowheads="1"/>
            </p:cNvSpPr>
            <p:nvPr/>
          </p:nvSpPr>
          <p:spPr bwMode="auto">
            <a:xfrm>
              <a:off x="2472" y="2928"/>
              <a:ext cx="1440" cy="692"/>
            </a:xfrm>
            <a:prstGeom prst="rect">
              <a:avLst/>
            </a:prstGeom>
            <a:noFill/>
            <a:ln w="9525">
              <a:noFill/>
              <a:miter lim="800000"/>
              <a:headEnd/>
              <a:tailEnd/>
            </a:ln>
          </p:spPr>
          <p:txBody>
            <a:bodyPr lIns="0" tIns="0" rIns="0" bIns="0">
              <a:prstTxWarp prst="textNoShape">
                <a:avLst/>
              </a:prstTxWarp>
              <a:spAutoFit/>
            </a:bodyPr>
            <a:lstStyle/>
            <a:p>
              <a:pPr algn="ctr" eaLnBrk="1" hangingPunct="1">
                <a:spcBef>
                  <a:spcPct val="50000"/>
                </a:spcBef>
              </a:pPr>
              <a:r>
                <a:rPr lang="en-US" sz="1800" b="1">
                  <a:latin typeface="Helvetica" charset="0"/>
                </a:rPr>
                <a:t>(6) LDL is taken up by cells, increasing intracellular cholesterol</a:t>
              </a:r>
            </a:p>
          </p:txBody>
        </p:sp>
        <p:sp>
          <p:nvSpPr>
            <p:cNvPr id="96402" name="AutoShape 39"/>
            <p:cNvSpPr>
              <a:spLocks noChangeAspect="1" noChangeArrowheads="1"/>
            </p:cNvSpPr>
            <p:nvPr/>
          </p:nvSpPr>
          <p:spPr bwMode="auto">
            <a:xfrm rot="-5400000">
              <a:off x="4368" y="2976"/>
              <a:ext cx="87" cy="87"/>
            </a:xfrm>
            <a:prstGeom prst="chevron">
              <a:avLst>
                <a:gd name="adj" fmla="val 25000"/>
              </a:avLst>
            </a:prstGeom>
            <a:solidFill>
              <a:srgbClr val="FFC1C1"/>
            </a:solidFill>
            <a:ln w="9525">
              <a:solidFill>
                <a:srgbClr val="000000"/>
              </a:solidFill>
              <a:miter lim="800000"/>
              <a:headEnd/>
              <a:tailEnd/>
            </a:ln>
          </p:spPr>
          <p:txBody>
            <a:bodyPr>
              <a:prstTxWarp prst="textNoShape">
                <a:avLst/>
              </a:prstTxWarp>
            </a:bodyPr>
            <a:lstStyle/>
            <a:p>
              <a:endParaRPr lang="en-US"/>
            </a:p>
          </p:txBody>
        </p:sp>
        <p:sp>
          <p:nvSpPr>
            <p:cNvPr id="96403" name="AutoShape 40"/>
            <p:cNvSpPr>
              <a:spLocks noChangeAspect="1" noChangeArrowheads="1"/>
            </p:cNvSpPr>
            <p:nvPr/>
          </p:nvSpPr>
          <p:spPr bwMode="auto">
            <a:xfrm rot="-5400000">
              <a:off x="4639" y="3059"/>
              <a:ext cx="88" cy="87"/>
            </a:xfrm>
            <a:prstGeom prst="chevron">
              <a:avLst>
                <a:gd name="adj" fmla="val 25287"/>
              </a:avLst>
            </a:prstGeom>
            <a:solidFill>
              <a:srgbClr val="FFC1C1"/>
            </a:solidFill>
            <a:ln w="9525">
              <a:solidFill>
                <a:srgbClr val="000000"/>
              </a:solidFill>
              <a:miter lim="800000"/>
              <a:headEnd/>
              <a:tailEnd/>
            </a:ln>
          </p:spPr>
          <p:txBody>
            <a:bodyPr>
              <a:prstTxWarp prst="textNoShape">
                <a:avLst/>
              </a:prstTxWarp>
            </a:bodyPr>
            <a:lstStyle/>
            <a:p>
              <a:endParaRPr lang="en-US"/>
            </a:p>
          </p:txBody>
        </p:sp>
      </p:grpSp>
      <p:sp>
        <p:nvSpPr>
          <p:cNvPr id="96269" name="AutoShape 41"/>
          <p:cNvSpPr>
            <a:spLocks noChangeAspect="1" noChangeArrowheads="1"/>
          </p:cNvSpPr>
          <p:nvPr/>
        </p:nvSpPr>
        <p:spPr bwMode="auto">
          <a:xfrm rot="-5400000">
            <a:off x="227807" y="6630193"/>
            <a:ext cx="139700" cy="138113"/>
          </a:xfrm>
          <a:prstGeom prst="chevron">
            <a:avLst>
              <a:gd name="adj" fmla="val 25287"/>
            </a:avLst>
          </a:prstGeom>
          <a:solidFill>
            <a:srgbClr val="FFC1C1"/>
          </a:solidFill>
          <a:ln w="9525">
            <a:solidFill>
              <a:srgbClr val="000000"/>
            </a:solidFill>
            <a:miter lim="800000"/>
            <a:headEnd/>
            <a:tailEnd/>
          </a:ln>
        </p:spPr>
        <p:txBody>
          <a:bodyPr>
            <a:prstTxWarp prst="textNoShape">
              <a:avLst/>
            </a:prstTxWarp>
          </a:bodyPr>
          <a:lstStyle/>
          <a:p>
            <a:endParaRPr lang="en-US"/>
          </a:p>
        </p:txBody>
      </p:sp>
      <p:sp>
        <p:nvSpPr>
          <p:cNvPr id="96270" name="Text Box 42"/>
          <p:cNvSpPr txBox="1">
            <a:spLocks noChangeArrowheads="1"/>
          </p:cNvSpPr>
          <p:nvPr/>
        </p:nvSpPr>
        <p:spPr bwMode="auto">
          <a:xfrm>
            <a:off x="457200" y="6553200"/>
            <a:ext cx="530225" cy="304800"/>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LDL</a:t>
            </a:r>
          </a:p>
        </p:txBody>
      </p:sp>
      <p:sp>
        <p:nvSpPr>
          <p:cNvPr id="96271" name="AutoShape 43"/>
          <p:cNvSpPr>
            <a:spLocks noChangeAspect="1" noChangeArrowheads="1"/>
          </p:cNvSpPr>
          <p:nvPr/>
        </p:nvSpPr>
        <p:spPr bwMode="auto">
          <a:xfrm>
            <a:off x="1143000" y="6305550"/>
            <a:ext cx="138113" cy="139700"/>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6272" name="Text Box 44"/>
          <p:cNvSpPr txBox="1">
            <a:spLocks noChangeArrowheads="1"/>
          </p:cNvSpPr>
          <p:nvPr/>
        </p:nvSpPr>
        <p:spPr bwMode="auto">
          <a:xfrm>
            <a:off x="1281113" y="6248400"/>
            <a:ext cx="549275" cy="304800"/>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HDL</a:t>
            </a:r>
          </a:p>
        </p:txBody>
      </p:sp>
      <p:sp>
        <p:nvSpPr>
          <p:cNvPr id="96273" name="AutoShape 45"/>
          <p:cNvSpPr>
            <a:spLocks noChangeAspect="1" noChangeArrowheads="1"/>
          </p:cNvSpPr>
          <p:nvPr/>
        </p:nvSpPr>
        <p:spPr bwMode="auto">
          <a:xfrm>
            <a:off x="228600" y="6076950"/>
            <a:ext cx="138113" cy="139700"/>
          </a:xfrm>
          <a:prstGeom prst="flowChartOr">
            <a:avLst/>
          </a:prstGeom>
          <a:solidFill>
            <a:srgbClr val="FFFF00"/>
          </a:solidFill>
          <a:ln w="9525">
            <a:solidFill>
              <a:srgbClr val="000000"/>
            </a:solidFill>
            <a:round/>
            <a:headEnd/>
            <a:tailEnd/>
          </a:ln>
        </p:spPr>
        <p:txBody>
          <a:bodyPr>
            <a:prstTxWarp prst="textNoShape">
              <a:avLst/>
            </a:prstTxWarp>
          </a:bodyPr>
          <a:lstStyle/>
          <a:p>
            <a:endParaRPr lang="en-US"/>
          </a:p>
        </p:txBody>
      </p:sp>
      <p:sp>
        <p:nvSpPr>
          <p:cNvPr id="96274" name="Text Box 46"/>
          <p:cNvSpPr txBox="1">
            <a:spLocks noChangeArrowheads="1"/>
          </p:cNvSpPr>
          <p:nvPr/>
        </p:nvSpPr>
        <p:spPr bwMode="auto">
          <a:xfrm>
            <a:off x="419100" y="6019800"/>
            <a:ext cx="647700" cy="304800"/>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VLDL</a:t>
            </a:r>
          </a:p>
        </p:txBody>
      </p:sp>
      <p:sp>
        <p:nvSpPr>
          <p:cNvPr id="96275" name="AutoShape 47"/>
          <p:cNvSpPr>
            <a:spLocks noChangeAspect="1" noChangeArrowheads="1"/>
          </p:cNvSpPr>
          <p:nvPr/>
        </p:nvSpPr>
        <p:spPr bwMode="auto">
          <a:xfrm rot="-5400000">
            <a:off x="1142207" y="6630193"/>
            <a:ext cx="139700" cy="138113"/>
          </a:xfrm>
          <a:prstGeom prst="homePlate">
            <a:avLst>
              <a:gd name="adj" fmla="val 25287"/>
            </a:avLst>
          </a:prstGeom>
          <a:solidFill>
            <a:srgbClr val="006600"/>
          </a:solidFill>
          <a:ln w="9525">
            <a:solidFill>
              <a:srgbClr val="000000"/>
            </a:solidFill>
            <a:miter lim="800000"/>
            <a:headEnd/>
            <a:tailEnd/>
          </a:ln>
        </p:spPr>
        <p:txBody>
          <a:bodyPr>
            <a:prstTxWarp prst="textNoShape">
              <a:avLst/>
            </a:prstTxWarp>
          </a:bodyPr>
          <a:lstStyle/>
          <a:p>
            <a:endParaRPr lang="en-US"/>
          </a:p>
        </p:txBody>
      </p:sp>
      <p:sp>
        <p:nvSpPr>
          <p:cNvPr id="96276" name="Text Box 48"/>
          <p:cNvSpPr txBox="1">
            <a:spLocks noChangeArrowheads="1"/>
          </p:cNvSpPr>
          <p:nvPr/>
        </p:nvSpPr>
        <p:spPr bwMode="auto">
          <a:xfrm>
            <a:off x="1295400" y="6553200"/>
            <a:ext cx="1290638" cy="304800"/>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LDL receptor</a:t>
            </a:r>
          </a:p>
        </p:txBody>
      </p:sp>
      <p:sp>
        <p:nvSpPr>
          <p:cNvPr id="96277" name="AutoShape 49"/>
          <p:cNvSpPr>
            <a:spLocks noChangeAspect="1" noChangeArrowheads="1"/>
          </p:cNvSpPr>
          <p:nvPr/>
        </p:nvSpPr>
        <p:spPr bwMode="auto">
          <a:xfrm>
            <a:off x="1143000" y="6019800"/>
            <a:ext cx="138113" cy="139700"/>
          </a:xfrm>
          <a:prstGeom prst="plus">
            <a:avLst>
              <a:gd name="adj" fmla="val 25000"/>
            </a:avLst>
          </a:prstGeom>
          <a:solidFill>
            <a:srgbClr val="CC0099"/>
          </a:solidFill>
          <a:ln w="9525">
            <a:solidFill>
              <a:srgbClr val="000000"/>
            </a:solidFill>
            <a:miter lim="800000"/>
            <a:headEnd/>
            <a:tailEnd/>
          </a:ln>
        </p:spPr>
        <p:txBody>
          <a:bodyPr>
            <a:prstTxWarp prst="textNoShape">
              <a:avLst/>
            </a:prstTxWarp>
          </a:bodyPr>
          <a:lstStyle/>
          <a:p>
            <a:endParaRPr lang="en-US"/>
          </a:p>
        </p:txBody>
      </p:sp>
      <p:sp>
        <p:nvSpPr>
          <p:cNvPr id="96278" name="Text Box 50"/>
          <p:cNvSpPr txBox="1">
            <a:spLocks noChangeArrowheads="1"/>
          </p:cNvSpPr>
          <p:nvPr/>
        </p:nvSpPr>
        <p:spPr bwMode="auto">
          <a:xfrm>
            <a:off x="1309688" y="5943600"/>
            <a:ext cx="1133475" cy="304800"/>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cholesterol</a:t>
            </a:r>
          </a:p>
        </p:txBody>
      </p:sp>
      <p:sp>
        <p:nvSpPr>
          <p:cNvPr id="96279" name="AutoShape 51"/>
          <p:cNvSpPr>
            <a:spLocks noChangeAspect="1" noChangeArrowheads="1"/>
          </p:cNvSpPr>
          <p:nvPr/>
        </p:nvSpPr>
        <p:spPr bwMode="auto">
          <a:xfrm rot="5400000">
            <a:off x="228600" y="6324600"/>
            <a:ext cx="138113" cy="138113"/>
          </a:xfrm>
          <a:prstGeom prst="flowChartOnlineStorage">
            <a:avLst/>
          </a:prstGeom>
          <a:solidFill>
            <a:schemeClr val="accent1"/>
          </a:solidFill>
          <a:ln w="9525">
            <a:solidFill>
              <a:srgbClr val="000000"/>
            </a:solidFill>
            <a:miter lim="800000"/>
            <a:headEnd/>
            <a:tailEnd/>
          </a:ln>
        </p:spPr>
        <p:txBody>
          <a:bodyPr>
            <a:prstTxWarp prst="textNoShape">
              <a:avLst/>
            </a:prstTxWarp>
          </a:bodyPr>
          <a:lstStyle/>
          <a:p>
            <a:endParaRPr lang="en-US"/>
          </a:p>
        </p:txBody>
      </p:sp>
      <p:sp>
        <p:nvSpPr>
          <p:cNvPr id="96280" name="Text Box 52"/>
          <p:cNvSpPr txBox="1">
            <a:spLocks noChangeArrowheads="1"/>
          </p:cNvSpPr>
          <p:nvPr/>
        </p:nvSpPr>
        <p:spPr bwMode="auto">
          <a:xfrm>
            <a:off x="442913" y="6248400"/>
            <a:ext cx="520700" cy="304800"/>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LPL</a:t>
            </a:r>
          </a:p>
        </p:txBody>
      </p:sp>
      <p:sp>
        <p:nvSpPr>
          <p:cNvPr id="96281" name="AutoShape 53" descr="Small grid"/>
          <p:cNvSpPr>
            <a:spLocks noChangeAspect="1" noChangeArrowheads="1"/>
          </p:cNvSpPr>
          <p:nvPr/>
        </p:nvSpPr>
        <p:spPr bwMode="auto">
          <a:xfrm>
            <a:off x="228600" y="5753100"/>
            <a:ext cx="228600" cy="228600"/>
          </a:xfrm>
          <a:prstGeom prst="flowChartDecision">
            <a:avLst/>
          </a:prstGeom>
          <a:pattFill prst="smGrid">
            <a:fgClr>
              <a:srgbClr val="FF0000"/>
            </a:fgClr>
            <a:bgClr>
              <a:srgbClr val="FFFFFF"/>
            </a:bgClr>
          </a:pattFill>
          <a:ln w="9525">
            <a:solidFill>
              <a:srgbClr val="000000"/>
            </a:solidFill>
            <a:miter lim="800000"/>
            <a:headEnd/>
            <a:tailEnd/>
          </a:ln>
        </p:spPr>
        <p:txBody>
          <a:bodyPr>
            <a:prstTxWarp prst="textNoShape">
              <a:avLst/>
            </a:prstTxWarp>
          </a:bodyPr>
          <a:lstStyle/>
          <a:p>
            <a:endParaRPr lang="en-US"/>
          </a:p>
        </p:txBody>
      </p:sp>
      <p:sp>
        <p:nvSpPr>
          <p:cNvPr id="96282" name="Text Box 54"/>
          <p:cNvSpPr txBox="1">
            <a:spLocks noChangeArrowheads="1"/>
          </p:cNvSpPr>
          <p:nvPr/>
        </p:nvSpPr>
        <p:spPr bwMode="auto">
          <a:xfrm>
            <a:off x="461963" y="5715000"/>
            <a:ext cx="530225" cy="304800"/>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FFA</a:t>
            </a:r>
            <a:endParaRPr lang="en-US"/>
          </a:p>
        </p:txBody>
      </p:sp>
      <p:grpSp>
        <p:nvGrpSpPr>
          <p:cNvPr id="8" name="Group 55"/>
          <p:cNvGrpSpPr>
            <a:grpSpLocks/>
          </p:cNvGrpSpPr>
          <p:nvPr/>
        </p:nvGrpSpPr>
        <p:grpSpPr bwMode="auto">
          <a:xfrm>
            <a:off x="3048000" y="2514600"/>
            <a:ext cx="4572000" cy="1233488"/>
            <a:chOff x="1920" y="1584"/>
            <a:chExt cx="2880" cy="777"/>
          </a:xfrm>
        </p:grpSpPr>
        <p:sp>
          <p:nvSpPr>
            <p:cNvPr id="96385" name="Text Box 56"/>
            <p:cNvSpPr txBox="1">
              <a:spLocks noChangeAspect="1" noChangeArrowheads="1"/>
            </p:cNvSpPr>
            <p:nvPr/>
          </p:nvSpPr>
          <p:spPr bwMode="auto">
            <a:xfrm>
              <a:off x="4512" y="1584"/>
              <a:ext cx="192" cy="122"/>
            </a:xfrm>
            <a:prstGeom prst="rect">
              <a:avLst/>
            </a:prstGeom>
            <a:noFill/>
            <a:ln w="9525">
              <a:noFill/>
              <a:miter lim="800000"/>
              <a:headEnd/>
              <a:tailEnd/>
            </a:ln>
          </p:spPr>
          <p:txBody>
            <a:bodyPr lIns="0" tIns="0" rIns="0" bIns="0">
              <a:prstTxWarp prst="textNoShape">
                <a:avLst/>
              </a:prstTxWarp>
            </a:bodyPr>
            <a:lstStyle/>
            <a:p>
              <a:pPr eaLnBrk="1" hangingPunct="1"/>
              <a:r>
                <a:rPr lang="en-US" sz="1400" b="1">
                  <a:latin typeface="Helvetica" charset="0"/>
                </a:rPr>
                <a:t>C E</a:t>
              </a:r>
            </a:p>
          </p:txBody>
        </p:sp>
        <p:sp>
          <p:nvSpPr>
            <p:cNvPr id="96386" name="Text Box 57"/>
            <p:cNvSpPr txBox="1">
              <a:spLocks noChangeAspect="1" noChangeArrowheads="1"/>
            </p:cNvSpPr>
            <p:nvPr/>
          </p:nvSpPr>
          <p:spPr bwMode="auto">
            <a:xfrm>
              <a:off x="4599" y="1666"/>
              <a:ext cx="201" cy="127"/>
            </a:xfrm>
            <a:prstGeom prst="rect">
              <a:avLst/>
            </a:prstGeom>
            <a:noFill/>
            <a:ln w="9525">
              <a:noFill/>
              <a:miter lim="800000"/>
              <a:headEnd/>
              <a:tailEnd/>
            </a:ln>
          </p:spPr>
          <p:txBody>
            <a:bodyPr lIns="0" tIns="0" rIns="0" bIns="0">
              <a:prstTxWarp prst="textNoShape">
                <a:avLst/>
              </a:prstTxWarp>
            </a:bodyPr>
            <a:lstStyle/>
            <a:p>
              <a:pPr eaLnBrk="1" hangingPunct="1"/>
              <a:r>
                <a:rPr lang="en-US" sz="1400" b="1">
                  <a:latin typeface="Helvetica" charset="0"/>
                </a:rPr>
                <a:t>C E</a:t>
              </a:r>
            </a:p>
          </p:txBody>
        </p:sp>
        <p:grpSp>
          <p:nvGrpSpPr>
            <p:cNvPr id="9" name="Group 58"/>
            <p:cNvGrpSpPr>
              <a:grpSpLocks/>
            </p:cNvGrpSpPr>
            <p:nvPr/>
          </p:nvGrpSpPr>
          <p:grpSpPr bwMode="auto">
            <a:xfrm>
              <a:off x="4396" y="1613"/>
              <a:ext cx="174" cy="175"/>
              <a:chOff x="4252" y="1298"/>
              <a:chExt cx="174" cy="175"/>
            </a:xfrm>
          </p:grpSpPr>
          <p:sp>
            <p:nvSpPr>
              <p:cNvPr id="96395" name="AutoShape 59"/>
              <p:cNvSpPr>
                <a:spLocks noChangeAspect="1" noChangeArrowheads="1"/>
              </p:cNvSpPr>
              <p:nvPr/>
            </p:nvSpPr>
            <p:spPr bwMode="auto">
              <a:xfrm>
                <a:off x="4252" y="1298"/>
                <a:ext cx="87" cy="88"/>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6396" name="AutoShape 60"/>
              <p:cNvSpPr>
                <a:spLocks noChangeAspect="1" noChangeArrowheads="1"/>
              </p:cNvSpPr>
              <p:nvPr/>
            </p:nvSpPr>
            <p:spPr bwMode="auto">
              <a:xfrm>
                <a:off x="4339" y="1386"/>
                <a:ext cx="87" cy="87"/>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grpSp>
        <p:sp>
          <p:nvSpPr>
            <p:cNvPr id="96388" name="Text Box 61"/>
            <p:cNvSpPr txBox="1">
              <a:spLocks noChangeArrowheads="1"/>
            </p:cNvSpPr>
            <p:nvPr/>
          </p:nvSpPr>
          <p:spPr bwMode="auto">
            <a:xfrm>
              <a:off x="1920" y="1842"/>
              <a:ext cx="2304" cy="519"/>
            </a:xfrm>
            <a:prstGeom prst="rect">
              <a:avLst/>
            </a:prstGeom>
            <a:noFill/>
            <a:ln w="9525">
              <a:noFill/>
              <a:miter lim="800000"/>
              <a:headEnd/>
              <a:tailEnd/>
            </a:ln>
          </p:spPr>
          <p:txBody>
            <a:bodyPr lIns="0" tIns="0" rIns="0" bIns="0">
              <a:prstTxWarp prst="textNoShape">
                <a:avLst/>
              </a:prstTxWarp>
              <a:spAutoFit/>
            </a:bodyPr>
            <a:lstStyle/>
            <a:p>
              <a:pPr algn="ctr" eaLnBrk="1" hangingPunct="1"/>
              <a:r>
                <a:rPr lang="en-US" sz="1800" b="1">
                  <a:latin typeface="Helvetica" charset="0"/>
                </a:rPr>
                <a:t>(4) </a:t>
              </a:r>
              <a:r>
                <a:rPr lang="en-US" sz="1800" b="1">
                  <a:solidFill>
                    <a:srgbClr val="0000FF"/>
                  </a:solidFill>
                  <a:latin typeface="Helvetica" charset="0"/>
                </a:rPr>
                <a:t>apo C-II</a:t>
              </a:r>
              <a:r>
                <a:rPr lang="en-US" sz="1800" b="1">
                  <a:latin typeface="Helvetica" charset="0"/>
                </a:rPr>
                <a:t> and </a:t>
              </a:r>
              <a:r>
                <a:rPr lang="en-US" sz="1800" b="1">
                  <a:solidFill>
                    <a:srgbClr val="0000FF"/>
                  </a:solidFill>
                  <a:latin typeface="Helvetica" charset="0"/>
                </a:rPr>
                <a:t>apo-E</a:t>
              </a:r>
            </a:p>
            <a:p>
              <a:pPr algn="ctr" eaLnBrk="1" hangingPunct="1"/>
              <a:r>
                <a:rPr lang="en-US" sz="1800" b="1">
                  <a:latin typeface="Helvetica" charset="0"/>
                </a:rPr>
                <a:t>are transferred from VLDL to HDL </a:t>
              </a:r>
            </a:p>
            <a:p>
              <a:pPr algn="ctr" eaLnBrk="1" hangingPunct="1"/>
              <a:r>
                <a:rPr lang="en-US" sz="1800" b="1">
                  <a:latin typeface="Helvetica" charset="0"/>
                </a:rPr>
                <a:t>resulting in LDL</a:t>
              </a:r>
            </a:p>
          </p:txBody>
        </p:sp>
        <p:grpSp>
          <p:nvGrpSpPr>
            <p:cNvPr id="10" name="Group 62"/>
            <p:cNvGrpSpPr>
              <a:grpSpLocks noChangeAspect="1"/>
            </p:cNvGrpSpPr>
            <p:nvPr/>
          </p:nvGrpSpPr>
          <p:grpSpPr bwMode="auto">
            <a:xfrm>
              <a:off x="4464" y="1938"/>
              <a:ext cx="102" cy="174"/>
              <a:chOff x="9240" y="4140"/>
              <a:chExt cx="210" cy="360"/>
            </a:xfrm>
          </p:grpSpPr>
          <p:sp>
            <p:nvSpPr>
              <p:cNvPr id="96393" name="Text Box 63"/>
              <p:cNvSpPr txBox="1">
                <a:spLocks noChangeAspect="1" noChangeArrowheads="1"/>
              </p:cNvSpPr>
              <p:nvPr/>
            </p:nvSpPr>
            <p:spPr bwMode="auto">
              <a:xfrm>
                <a:off x="9270" y="4140"/>
                <a:ext cx="180" cy="180"/>
              </a:xfrm>
              <a:prstGeom prst="rect">
                <a:avLst/>
              </a:prstGeom>
              <a:solidFill>
                <a:srgbClr val="FFFFFF"/>
              </a:solidFill>
              <a:ln w="9525">
                <a:noFill/>
                <a:miter lim="800000"/>
                <a:headEnd/>
                <a:tailEnd/>
              </a:ln>
            </p:spPr>
            <p:txBody>
              <a:bodyPr lIns="0" tIns="0" rIns="0" bIns="0">
                <a:prstTxWarp prst="textNoShape">
                  <a:avLst/>
                </a:prstTxWarp>
              </a:bodyPr>
              <a:lstStyle/>
              <a:p>
                <a:pPr eaLnBrk="1" hangingPunct="1">
                  <a:lnSpc>
                    <a:spcPct val="24000"/>
                  </a:lnSpc>
                </a:pPr>
                <a:endParaRPr lang="en-US" sz="1800" b="1">
                  <a:latin typeface="Helvetica" charset="0"/>
                </a:endParaRPr>
              </a:p>
              <a:p>
                <a:pPr eaLnBrk="1" hangingPunct="1">
                  <a:lnSpc>
                    <a:spcPct val="48000"/>
                  </a:lnSpc>
                </a:pPr>
                <a:r>
                  <a:rPr lang="en-US" sz="1400" b="1">
                    <a:latin typeface="Helvetica" charset="0"/>
                  </a:rPr>
                  <a:t>B</a:t>
                </a:r>
              </a:p>
            </p:txBody>
          </p:sp>
          <p:sp>
            <p:nvSpPr>
              <p:cNvPr id="96394" name="AutoShape 64"/>
              <p:cNvSpPr>
                <a:spLocks noChangeAspect="1" noChangeArrowheads="1"/>
              </p:cNvSpPr>
              <p:nvPr/>
            </p:nvSpPr>
            <p:spPr bwMode="auto">
              <a:xfrm rot="-5400000">
                <a:off x="9240" y="4320"/>
                <a:ext cx="180" cy="180"/>
              </a:xfrm>
              <a:prstGeom prst="chevron">
                <a:avLst>
                  <a:gd name="adj" fmla="val 25000"/>
                </a:avLst>
              </a:prstGeom>
              <a:solidFill>
                <a:srgbClr val="FFC1C1"/>
              </a:solidFill>
              <a:ln w="9525">
                <a:solidFill>
                  <a:srgbClr val="000000"/>
                </a:solidFill>
                <a:miter lim="800000"/>
                <a:headEnd/>
                <a:tailEnd/>
              </a:ln>
            </p:spPr>
            <p:txBody>
              <a:bodyPr>
                <a:prstTxWarp prst="textNoShape">
                  <a:avLst/>
                </a:prstTxWarp>
              </a:bodyPr>
              <a:lstStyle/>
              <a:p>
                <a:endParaRPr lang="en-US"/>
              </a:p>
            </p:txBody>
          </p:sp>
        </p:grpSp>
        <p:grpSp>
          <p:nvGrpSpPr>
            <p:cNvPr id="11" name="Group 65"/>
            <p:cNvGrpSpPr>
              <a:grpSpLocks noChangeAspect="1"/>
            </p:cNvGrpSpPr>
            <p:nvPr/>
          </p:nvGrpSpPr>
          <p:grpSpPr bwMode="auto">
            <a:xfrm>
              <a:off x="4609" y="1938"/>
              <a:ext cx="102" cy="174"/>
              <a:chOff x="9240" y="4140"/>
              <a:chExt cx="210" cy="360"/>
            </a:xfrm>
          </p:grpSpPr>
          <p:sp>
            <p:nvSpPr>
              <p:cNvPr id="96391" name="Text Box 66"/>
              <p:cNvSpPr txBox="1">
                <a:spLocks noChangeAspect="1" noChangeArrowheads="1"/>
              </p:cNvSpPr>
              <p:nvPr/>
            </p:nvSpPr>
            <p:spPr bwMode="auto">
              <a:xfrm>
                <a:off x="9270" y="4140"/>
                <a:ext cx="180" cy="180"/>
              </a:xfrm>
              <a:prstGeom prst="rect">
                <a:avLst/>
              </a:prstGeom>
              <a:solidFill>
                <a:srgbClr val="FFFFFF"/>
              </a:solidFill>
              <a:ln w="9525">
                <a:noFill/>
                <a:miter lim="800000"/>
                <a:headEnd/>
                <a:tailEnd/>
              </a:ln>
            </p:spPr>
            <p:txBody>
              <a:bodyPr lIns="0" tIns="0" rIns="0" bIns="0">
                <a:prstTxWarp prst="textNoShape">
                  <a:avLst/>
                </a:prstTxWarp>
              </a:bodyPr>
              <a:lstStyle/>
              <a:p>
                <a:pPr eaLnBrk="1" hangingPunct="1">
                  <a:lnSpc>
                    <a:spcPct val="24000"/>
                  </a:lnSpc>
                </a:pPr>
                <a:endParaRPr lang="en-US" sz="1400" b="1">
                  <a:latin typeface="Helvetica" charset="0"/>
                </a:endParaRPr>
              </a:p>
              <a:p>
                <a:pPr eaLnBrk="1" hangingPunct="1">
                  <a:lnSpc>
                    <a:spcPct val="48000"/>
                  </a:lnSpc>
                </a:pPr>
                <a:r>
                  <a:rPr lang="en-US" sz="1400" b="1">
                    <a:latin typeface="Helvetica" charset="0"/>
                  </a:rPr>
                  <a:t>B</a:t>
                </a:r>
              </a:p>
            </p:txBody>
          </p:sp>
          <p:sp>
            <p:nvSpPr>
              <p:cNvPr id="96392" name="AutoShape 67"/>
              <p:cNvSpPr>
                <a:spLocks noChangeAspect="1" noChangeArrowheads="1"/>
              </p:cNvSpPr>
              <p:nvPr/>
            </p:nvSpPr>
            <p:spPr bwMode="auto">
              <a:xfrm rot="-5400000">
                <a:off x="9240" y="4320"/>
                <a:ext cx="180" cy="180"/>
              </a:xfrm>
              <a:prstGeom prst="chevron">
                <a:avLst>
                  <a:gd name="adj" fmla="val 25000"/>
                </a:avLst>
              </a:prstGeom>
              <a:solidFill>
                <a:srgbClr val="FFC1C1"/>
              </a:solidFill>
              <a:ln w="9525">
                <a:solidFill>
                  <a:srgbClr val="000000"/>
                </a:solidFill>
                <a:miter lim="800000"/>
                <a:headEnd/>
                <a:tailEnd/>
              </a:ln>
            </p:spPr>
            <p:txBody>
              <a:bodyPr>
                <a:prstTxWarp prst="textNoShape">
                  <a:avLst/>
                </a:prstTxWarp>
              </a:bodyPr>
              <a:lstStyle/>
              <a:p>
                <a:endParaRPr lang="en-US"/>
              </a:p>
            </p:txBody>
          </p:sp>
        </p:grpSp>
      </p:grpSp>
      <p:grpSp>
        <p:nvGrpSpPr>
          <p:cNvPr id="12" name="Group 68"/>
          <p:cNvGrpSpPr>
            <a:grpSpLocks/>
          </p:cNvGrpSpPr>
          <p:nvPr/>
        </p:nvGrpSpPr>
        <p:grpSpPr bwMode="auto">
          <a:xfrm>
            <a:off x="0" y="457200"/>
            <a:ext cx="3186113" cy="2266950"/>
            <a:chOff x="96" y="288"/>
            <a:chExt cx="1916" cy="1428"/>
          </a:xfrm>
        </p:grpSpPr>
        <p:sp>
          <p:nvSpPr>
            <p:cNvPr id="96372" name="AutoShape 69" descr="Small grid"/>
            <p:cNvSpPr>
              <a:spLocks noChangeAspect="1" noChangeArrowheads="1"/>
            </p:cNvSpPr>
            <p:nvPr/>
          </p:nvSpPr>
          <p:spPr bwMode="auto">
            <a:xfrm>
              <a:off x="1231" y="1436"/>
              <a:ext cx="126" cy="127"/>
            </a:xfrm>
            <a:prstGeom prst="flowChartDecision">
              <a:avLst/>
            </a:prstGeom>
            <a:pattFill prst="smGrid">
              <a:fgClr>
                <a:srgbClr val="FF3300"/>
              </a:fgClr>
              <a:bgClr>
                <a:srgbClr val="FFFFFF"/>
              </a:bgClr>
            </a:pattFill>
            <a:ln w="9525">
              <a:solidFill>
                <a:srgbClr val="000000"/>
              </a:solidFill>
              <a:miter lim="800000"/>
              <a:headEnd/>
              <a:tailEnd/>
            </a:ln>
          </p:spPr>
          <p:txBody>
            <a:bodyPr>
              <a:prstTxWarp prst="textNoShape">
                <a:avLst/>
              </a:prstTxWarp>
            </a:bodyPr>
            <a:lstStyle/>
            <a:p>
              <a:endParaRPr lang="en-US"/>
            </a:p>
          </p:txBody>
        </p:sp>
        <p:sp>
          <p:nvSpPr>
            <p:cNvPr id="96373" name="AutoShape 70" descr="Small grid"/>
            <p:cNvSpPr>
              <a:spLocks noChangeAspect="1" noChangeArrowheads="1"/>
            </p:cNvSpPr>
            <p:nvPr/>
          </p:nvSpPr>
          <p:spPr bwMode="auto">
            <a:xfrm>
              <a:off x="1231" y="1309"/>
              <a:ext cx="126" cy="127"/>
            </a:xfrm>
            <a:prstGeom prst="flowChartDecision">
              <a:avLst/>
            </a:prstGeom>
            <a:pattFill prst="smGrid">
              <a:fgClr>
                <a:srgbClr val="FF3300"/>
              </a:fgClr>
              <a:bgClr>
                <a:srgbClr val="FFFFFF"/>
              </a:bgClr>
            </a:pattFill>
            <a:ln w="9525">
              <a:solidFill>
                <a:srgbClr val="000000"/>
              </a:solidFill>
              <a:miter lim="800000"/>
              <a:headEnd/>
              <a:tailEnd/>
            </a:ln>
          </p:spPr>
          <p:txBody>
            <a:bodyPr>
              <a:prstTxWarp prst="textNoShape">
                <a:avLst/>
              </a:prstTxWarp>
            </a:bodyPr>
            <a:lstStyle/>
            <a:p>
              <a:endParaRPr lang="en-US"/>
            </a:p>
          </p:txBody>
        </p:sp>
        <p:sp>
          <p:nvSpPr>
            <p:cNvPr id="96374" name="AutoShape 71" descr="Small grid"/>
            <p:cNvSpPr>
              <a:spLocks noChangeAspect="1" noChangeArrowheads="1"/>
            </p:cNvSpPr>
            <p:nvPr/>
          </p:nvSpPr>
          <p:spPr bwMode="auto">
            <a:xfrm>
              <a:off x="1104" y="1309"/>
              <a:ext cx="127" cy="127"/>
            </a:xfrm>
            <a:prstGeom prst="flowChartDecision">
              <a:avLst/>
            </a:prstGeom>
            <a:pattFill prst="smGrid">
              <a:fgClr>
                <a:srgbClr val="FF3300"/>
              </a:fgClr>
              <a:bgClr>
                <a:srgbClr val="FFFFFF"/>
              </a:bgClr>
            </a:pattFill>
            <a:ln w="9525">
              <a:solidFill>
                <a:srgbClr val="000000"/>
              </a:solidFill>
              <a:miter lim="800000"/>
              <a:headEnd/>
              <a:tailEnd/>
            </a:ln>
          </p:spPr>
          <p:txBody>
            <a:bodyPr>
              <a:prstTxWarp prst="textNoShape">
                <a:avLst/>
              </a:prstTxWarp>
            </a:bodyPr>
            <a:lstStyle/>
            <a:p>
              <a:endParaRPr lang="en-US"/>
            </a:p>
          </p:txBody>
        </p:sp>
        <p:sp>
          <p:nvSpPr>
            <p:cNvPr id="96375" name="AutoShape 72" descr="Small grid"/>
            <p:cNvSpPr>
              <a:spLocks noChangeAspect="1" noChangeArrowheads="1"/>
            </p:cNvSpPr>
            <p:nvPr/>
          </p:nvSpPr>
          <p:spPr bwMode="auto">
            <a:xfrm>
              <a:off x="1357" y="1182"/>
              <a:ext cx="127" cy="127"/>
            </a:xfrm>
            <a:prstGeom prst="flowChartDecision">
              <a:avLst/>
            </a:prstGeom>
            <a:pattFill prst="smGrid">
              <a:fgClr>
                <a:srgbClr val="FF3300"/>
              </a:fgClr>
              <a:bgClr>
                <a:srgbClr val="FFFFFF"/>
              </a:bgClr>
            </a:pattFill>
            <a:ln w="9525">
              <a:solidFill>
                <a:srgbClr val="000000"/>
              </a:solidFill>
              <a:miter lim="800000"/>
              <a:headEnd/>
              <a:tailEnd/>
            </a:ln>
          </p:spPr>
          <p:txBody>
            <a:bodyPr>
              <a:prstTxWarp prst="textNoShape">
                <a:avLst/>
              </a:prstTxWarp>
            </a:bodyPr>
            <a:lstStyle/>
            <a:p>
              <a:endParaRPr lang="en-US"/>
            </a:p>
          </p:txBody>
        </p:sp>
        <p:sp>
          <p:nvSpPr>
            <p:cNvPr id="96376" name="AutoShape 73"/>
            <p:cNvSpPr>
              <a:spLocks noChangeAspect="1" noChangeArrowheads="1"/>
            </p:cNvSpPr>
            <p:nvPr/>
          </p:nvSpPr>
          <p:spPr bwMode="auto">
            <a:xfrm>
              <a:off x="1837" y="1305"/>
              <a:ext cx="87" cy="88"/>
            </a:xfrm>
            <a:prstGeom prst="flowChartOr">
              <a:avLst/>
            </a:prstGeom>
            <a:solidFill>
              <a:srgbClr val="FFFF00"/>
            </a:solidFill>
            <a:ln w="9525">
              <a:solidFill>
                <a:srgbClr val="000000"/>
              </a:solidFill>
              <a:round/>
              <a:headEnd/>
              <a:tailEnd/>
            </a:ln>
          </p:spPr>
          <p:txBody>
            <a:bodyPr>
              <a:prstTxWarp prst="textNoShape">
                <a:avLst/>
              </a:prstTxWarp>
            </a:bodyPr>
            <a:lstStyle/>
            <a:p>
              <a:endParaRPr lang="en-US"/>
            </a:p>
          </p:txBody>
        </p:sp>
        <p:sp>
          <p:nvSpPr>
            <p:cNvPr id="96377" name="AutoShape 74"/>
            <p:cNvSpPr>
              <a:spLocks noChangeAspect="1" noChangeArrowheads="1"/>
            </p:cNvSpPr>
            <p:nvPr/>
          </p:nvSpPr>
          <p:spPr bwMode="auto">
            <a:xfrm>
              <a:off x="1662" y="1218"/>
              <a:ext cx="87" cy="87"/>
            </a:xfrm>
            <a:prstGeom prst="flowChartOr">
              <a:avLst/>
            </a:prstGeom>
            <a:solidFill>
              <a:srgbClr val="FFFF00"/>
            </a:solidFill>
            <a:ln w="9525">
              <a:solidFill>
                <a:srgbClr val="000000"/>
              </a:solidFill>
              <a:round/>
              <a:headEnd/>
              <a:tailEnd/>
            </a:ln>
          </p:spPr>
          <p:txBody>
            <a:bodyPr>
              <a:prstTxWarp prst="textNoShape">
                <a:avLst/>
              </a:prstTxWarp>
            </a:bodyPr>
            <a:lstStyle/>
            <a:p>
              <a:endParaRPr lang="en-US"/>
            </a:p>
          </p:txBody>
        </p:sp>
        <p:sp>
          <p:nvSpPr>
            <p:cNvPr id="96378" name="AutoShape 75"/>
            <p:cNvSpPr>
              <a:spLocks noChangeAspect="1" noChangeArrowheads="1"/>
            </p:cNvSpPr>
            <p:nvPr/>
          </p:nvSpPr>
          <p:spPr bwMode="auto">
            <a:xfrm>
              <a:off x="1662" y="1393"/>
              <a:ext cx="87" cy="87"/>
            </a:xfrm>
            <a:prstGeom prst="flowChartOr">
              <a:avLst/>
            </a:prstGeom>
            <a:solidFill>
              <a:srgbClr val="FFFF00"/>
            </a:solidFill>
            <a:ln w="9525">
              <a:solidFill>
                <a:srgbClr val="000000"/>
              </a:solidFill>
              <a:round/>
              <a:headEnd/>
              <a:tailEnd/>
            </a:ln>
          </p:spPr>
          <p:txBody>
            <a:bodyPr>
              <a:prstTxWarp prst="textNoShape">
                <a:avLst/>
              </a:prstTxWarp>
            </a:bodyPr>
            <a:lstStyle/>
            <a:p>
              <a:endParaRPr lang="en-US"/>
            </a:p>
          </p:txBody>
        </p:sp>
        <p:sp>
          <p:nvSpPr>
            <p:cNvPr id="96379" name="Line 76"/>
            <p:cNvSpPr>
              <a:spLocks noChangeAspect="1" noChangeShapeType="1"/>
            </p:cNvSpPr>
            <p:nvPr/>
          </p:nvSpPr>
          <p:spPr bwMode="auto">
            <a:xfrm>
              <a:off x="1400" y="1393"/>
              <a:ext cx="262" cy="0"/>
            </a:xfrm>
            <a:prstGeom prst="line">
              <a:avLst/>
            </a:prstGeom>
            <a:noFill/>
            <a:ln w="38100">
              <a:solidFill>
                <a:srgbClr val="006600"/>
              </a:solidFill>
              <a:prstDash val="sysDot"/>
              <a:round/>
              <a:headEnd/>
              <a:tailEnd type="arrow" w="med" len="med"/>
            </a:ln>
          </p:spPr>
          <p:txBody>
            <a:bodyPr>
              <a:prstTxWarp prst="textNoShape">
                <a:avLst/>
              </a:prstTxWarp>
            </a:bodyPr>
            <a:lstStyle/>
            <a:p>
              <a:endParaRPr lang="en-US"/>
            </a:p>
          </p:txBody>
        </p:sp>
        <p:sp>
          <p:nvSpPr>
            <p:cNvPr id="96380" name="Line 77"/>
            <p:cNvSpPr>
              <a:spLocks noChangeAspect="1" noChangeShapeType="1"/>
            </p:cNvSpPr>
            <p:nvPr/>
          </p:nvSpPr>
          <p:spPr bwMode="auto">
            <a:xfrm flipV="1">
              <a:off x="1400" y="1480"/>
              <a:ext cx="262" cy="175"/>
            </a:xfrm>
            <a:prstGeom prst="line">
              <a:avLst/>
            </a:prstGeom>
            <a:noFill/>
            <a:ln w="28575">
              <a:solidFill>
                <a:srgbClr val="006600"/>
              </a:solidFill>
              <a:prstDash val="sysDot"/>
              <a:round/>
              <a:headEnd/>
              <a:tailEnd type="arrow" w="med" len="med"/>
            </a:ln>
          </p:spPr>
          <p:txBody>
            <a:bodyPr>
              <a:prstTxWarp prst="textNoShape">
                <a:avLst/>
              </a:prstTxWarp>
            </a:bodyPr>
            <a:lstStyle/>
            <a:p>
              <a:endParaRPr lang="en-US"/>
            </a:p>
          </p:txBody>
        </p:sp>
        <p:sp>
          <p:nvSpPr>
            <p:cNvPr id="96381" name="Text Box 78"/>
            <p:cNvSpPr txBox="1">
              <a:spLocks noChangeAspect="1" noChangeArrowheads="1"/>
            </p:cNvSpPr>
            <p:nvPr/>
          </p:nvSpPr>
          <p:spPr bwMode="auto">
            <a:xfrm>
              <a:off x="96" y="288"/>
              <a:ext cx="1680" cy="528"/>
            </a:xfrm>
            <a:prstGeom prst="rect">
              <a:avLst/>
            </a:prstGeom>
            <a:noFill/>
            <a:ln w="9525">
              <a:noFill/>
              <a:miter lim="800000"/>
              <a:headEnd/>
              <a:tailEnd/>
            </a:ln>
          </p:spPr>
          <p:txBody>
            <a:bodyPr rIns="27432" bIns="18288">
              <a:prstTxWarp prst="textNoShape">
                <a:avLst/>
              </a:prstTxWarp>
            </a:bodyPr>
            <a:lstStyle/>
            <a:p>
              <a:pPr marL="457200" indent="-457200" algn="ctr" eaLnBrk="1" hangingPunct="1">
                <a:buFont typeface="Arial" charset="0"/>
                <a:buNone/>
              </a:pPr>
              <a:r>
                <a:rPr lang="en-US" sz="1800" b="1">
                  <a:latin typeface="Helvetica" charset="0"/>
                </a:rPr>
                <a:t>(1) assembly and export of nascent VLDL containing </a:t>
              </a:r>
              <a:r>
                <a:rPr lang="en-US" sz="1800" b="1">
                  <a:solidFill>
                    <a:srgbClr val="0000FF"/>
                  </a:solidFill>
                  <a:latin typeface="Helvetica" charset="0"/>
                </a:rPr>
                <a:t>apoB100</a:t>
              </a:r>
              <a:r>
                <a:rPr lang="en-US" sz="1800" b="1">
                  <a:latin typeface="Helvetica" charset="0"/>
                </a:rPr>
                <a:t> </a:t>
              </a:r>
            </a:p>
          </p:txBody>
        </p:sp>
        <p:sp>
          <p:nvSpPr>
            <p:cNvPr id="96382" name="Line 79"/>
            <p:cNvSpPr>
              <a:spLocks noChangeAspect="1" noChangeShapeType="1"/>
            </p:cNvSpPr>
            <p:nvPr/>
          </p:nvSpPr>
          <p:spPr bwMode="auto">
            <a:xfrm rot="-1022096">
              <a:off x="1397" y="804"/>
              <a:ext cx="137" cy="384"/>
            </a:xfrm>
            <a:prstGeom prst="line">
              <a:avLst/>
            </a:prstGeom>
            <a:noFill/>
            <a:ln w="38100">
              <a:solidFill>
                <a:srgbClr val="006600"/>
              </a:solidFill>
              <a:round/>
              <a:headEnd/>
              <a:tailEnd type="triangle" w="med" len="med"/>
            </a:ln>
          </p:spPr>
          <p:txBody>
            <a:bodyPr>
              <a:prstTxWarp prst="textNoShape">
                <a:avLst/>
              </a:prstTxWarp>
            </a:bodyPr>
            <a:lstStyle/>
            <a:p>
              <a:endParaRPr lang="en-US"/>
            </a:p>
          </p:txBody>
        </p:sp>
        <p:sp>
          <p:nvSpPr>
            <p:cNvPr id="96383" name="AutoShape 80"/>
            <p:cNvSpPr>
              <a:spLocks noChangeAspect="1" noChangeArrowheads="1"/>
            </p:cNvSpPr>
            <p:nvPr/>
          </p:nvSpPr>
          <p:spPr bwMode="auto">
            <a:xfrm>
              <a:off x="1366" y="1628"/>
              <a:ext cx="87" cy="88"/>
            </a:xfrm>
            <a:prstGeom prst="plus">
              <a:avLst>
                <a:gd name="adj" fmla="val 25000"/>
              </a:avLst>
            </a:prstGeom>
            <a:solidFill>
              <a:srgbClr val="CC0099"/>
            </a:solidFill>
            <a:ln w="9525">
              <a:solidFill>
                <a:srgbClr val="000000"/>
              </a:solidFill>
              <a:miter lim="800000"/>
              <a:headEnd/>
              <a:tailEnd/>
            </a:ln>
          </p:spPr>
          <p:txBody>
            <a:bodyPr>
              <a:prstTxWarp prst="textNoShape">
                <a:avLst/>
              </a:prstTxWarp>
            </a:bodyPr>
            <a:lstStyle/>
            <a:p>
              <a:endParaRPr lang="en-US"/>
            </a:p>
          </p:txBody>
        </p:sp>
        <p:sp>
          <p:nvSpPr>
            <p:cNvPr id="96384" name="Rectangle 81"/>
            <p:cNvSpPr>
              <a:spLocks noChangeArrowheads="1"/>
            </p:cNvSpPr>
            <p:nvPr/>
          </p:nvSpPr>
          <p:spPr bwMode="auto">
            <a:xfrm>
              <a:off x="1824" y="1344"/>
              <a:ext cx="188"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B</a:t>
              </a:r>
            </a:p>
          </p:txBody>
        </p:sp>
      </p:grpSp>
      <p:grpSp>
        <p:nvGrpSpPr>
          <p:cNvPr id="13" name="Group 82"/>
          <p:cNvGrpSpPr>
            <a:grpSpLocks/>
          </p:cNvGrpSpPr>
          <p:nvPr/>
        </p:nvGrpSpPr>
        <p:grpSpPr bwMode="auto">
          <a:xfrm>
            <a:off x="2819400" y="457200"/>
            <a:ext cx="2590800" cy="2139950"/>
            <a:chOff x="1776" y="288"/>
            <a:chExt cx="1632" cy="1348"/>
          </a:xfrm>
        </p:grpSpPr>
        <p:sp>
          <p:nvSpPr>
            <p:cNvPr id="96359" name="Text Box 83"/>
            <p:cNvSpPr txBox="1">
              <a:spLocks noChangeAspect="1" noChangeArrowheads="1"/>
            </p:cNvSpPr>
            <p:nvPr/>
          </p:nvSpPr>
          <p:spPr bwMode="auto">
            <a:xfrm>
              <a:off x="1776" y="288"/>
              <a:ext cx="1632" cy="536"/>
            </a:xfrm>
            <a:prstGeom prst="rect">
              <a:avLst/>
            </a:prstGeom>
            <a:noFill/>
            <a:ln w="9525">
              <a:noFill/>
              <a:miter lim="800000"/>
              <a:headEnd/>
              <a:tailEnd/>
            </a:ln>
          </p:spPr>
          <p:txBody>
            <a:bodyPr lIns="18288" tIns="18288" rIns="18288" bIns="18288">
              <a:prstTxWarp prst="textNoShape">
                <a:avLst/>
              </a:prstTxWarp>
            </a:bodyPr>
            <a:lstStyle/>
            <a:p>
              <a:pPr algn="ctr" eaLnBrk="1" hangingPunct="1"/>
              <a:r>
                <a:rPr lang="en-US" sz="1800" b="1">
                  <a:latin typeface="Helvetica" charset="0"/>
                </a:rPr>
                <a:t>(2) nascent VLDL acquires </a:t>
              </a:r>
              <a:r>
                <a:rPr lang="en-US" sz="1800" b="1">
                  <a:solidFill>
                    <a:srgbClr val="0000FF"/>
                  </a:solidFill>
                  <a:latin typeface="Helvetica" charset="0"/>
                </a:rPr>
                <a:t>apoC-II</a:t>
              </a:r>
              <a:r>
                <a:rPr lang="en-US" sz="1800" b="1">
                  <a:latin typeface="Helvetica" charset="0"/>
                </a:rPr>
                <a:t> and </a:t>
              </a:r>
              <a:r>
                <a:rPr lang="en-US" sz="1800" b="1">
                  <a:solidFill>
                    <a:srgbClr val="0000FF"/>
                  </a:solidFill>
                  <a:latin typeface="Helvetica" charset="0"/>
                </a:rPr>
                <a:t>apoE</a:t>
              </a:r>
              <a:r>
                <a:rPr lang="en-US" sz="1800" b="1">
                  <a:latin typeface="Helvetica" charset="0"/>
                </a:rPr>
                <a:t> from HDL</a:t>
              </a:r>
            </a:p>
          </p:txBody>
        </p:sp>
        <p:sp>
          <p:nvSpPr>
            <p:cNvPr id="96360" name="Line 84"/>
            <p:cNvSpPr>
              <a:spLocks noChangeAspect="1" noChangeShapeType="1"/>
            </p:cNvSpPr>
            <p:nvPr/>
          </p:nvSpPr>
          <p:spPr bwMode="auto">
            <a:xfrm>
              <a:off x="2544" y="816"/>
              <a:ext cx="0" cy="437"/>
            </a:xfrm>
            <a:prstGeom prst="line">
              <a:avLst/>
            </a:prstGeom>
            <a:noFill/>
            <a:ln w="38100">
              <a:solidFill>
                <a:srgbClr val="006600"/>
              </a:solidFill>
              <a:round/>
              <a:headEnd/>
              <a:tailEnd type="triangle" w="med" len="med"/>
            </a:ln>
          </p:spPr>
          <p:txBody>
            <a:bodyPr>
              <a:prstTxWarp prst="textNoShape">
                <a:avLst/>
              </a:prstTxWarp>
            </a:bodyPr>
            <a:lstStyle/>
            <a:p>
              <a:endParaRPr lang="en-US"/>
            </a:p>
          </p:txBody>
        </p:sp>
        <p:sp>
          <p:nvSpPr>
            <p:cNvPr id="96361" name="Text Box 85"/>
            <p:cNvSpPr txBox="1">
              <a:spLocks noChangeAspect="1" noChangeArrowheads="1"/>
            </p:cNvSpPr>
            <p:nvPr/>
          </p:nvSpPr>
          <p:spPr bwMode="auto">
            <a:xfrm>
              <a:off x="2352" y="1449"/>
              <a:ext cx="236" cy="150"/>
            </a:xfrm>
            <a:prstGeom prst="rect">
              <a:avLst/>
            </a:prstGeom>
            <a:noFill/>
            <a:ln w="9525">
              <a:noFill/>
              <a:miter lim="800000"/>
              <a:headEnd/>
              <a:tailEnd/>
            </a:ln>
          </p:spPr>
          <p:txBody>
            <a:bodyPr lIns="0" tIns="0" rIns="0" bIns="0">
              <a:prstTxWarp prst="textNoShape">
                <a:avLst/>
              </a:prstTxWarp>
            </a:bodyPr>
            <a:lstStyle/>
            <a:p>
              <a:pPr eaLnBrk="1" hangingPunct="1"/>
              <a:r>
                <a:rPr lang="en-US" sz="1400" b="1">
                  <a:latin typeface="Helvetica" charset="0"/>
                </a:rPr>
                <a:t>C E</a:t>
              </a:r>
            </a:p>
          </p:txBody>
        </p:sp>
        <p:sp>
          <p:nvSpPr>
            <p:cNvPr id="96362" name="Text Box 86"/>
            <p:cNvSpPr txBox="1">
              <a:spLocks noChangeAspect="1" noChangeArrowheads="1"/>
            </p:cNvSpPr>
            <p:nvPr/>
          </p:nvSpPr>
          <p:spPr bwMode="auto">
            <a:xfrm>
              <a:off x="2160" y="1362"/>
              <a:ext cx="181" cy="115"/>
            </a:xfrm>
            <a:prstGeom prst="rect">
              <a:avLst/>
            </a:prstGeom>
            <a:noFill/>
            <a:ln w="9525">
              <a:noFill/>
              <a:miter lim="800000"/>
              <a:headEnd/>
              <a:tailEnd/>
            </a:ln>
          </p:spPr>
          <p:txBody>
            <a:bodyPr lIns="0" tIns="0" rIns="0" bIns="0">
              <a:prstTxWarp prst="textNoShape">
                <a:avLst/>
              </a:prstTxWarp>
            </a:bodyPr>
            <a:lstStyle/>
            <a:p>
              <a:pPr eaLnBrk="1" hangingPunct="1"/>
              <a:r>
                <a:rPr lang="en-US" sz="1400" b="1">
                  <a:latin typeface="Helvetica" charset="0"/>
                </a:rPr>
                <a:t>C E</a:t>
              </a:r>
            </a:p>
          </p:txBody>
        </p:sp>
        <p:sp>
          <p:nvSpPr>
            <p:cNvPr id="96363" name="AutoShape 87"/>
            <p:cNvSpPr>
              <a:spLocks noChangeAspect="1" noChangeArrowheads="1"/>
            </p:cNvSpPr>
            <p:nvPr/>
          </p:nvSpPr>
          <p:spPr bwMode="auto">
            <a:xfrm>
              <a:off x="2409" y="1404"/>
              <a:ext cx="87" cy="88"/>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6364" name="AutoShape 88"/>
            <p:cNvSpPr>
              <a:spLocks noChangeAspect="1" noChangeArrowheads="1"/>
            </p:cNvSpPr>
            <p:nvPr/>
          </p:nvSpPr>
          <p:spPr bwMode="auto">
            <a:xfrm>
              <a:off x="2073" y="1444"/>
              <a:ext cx="87" cy="88"/>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6365" name="AutoShape 89"/>
            <p:cNvSpPr>
              <a:spLocks noChangeAspect="1" noChangeArrowheads="1"/>
            </p:cNvSpPr>
            <p:nvPr/>
          </p:nvSpPr>
          <p:spPr bwMode="auto">
            <a:xfrm>
              <a:off x="2703" y="1282"/>
              <a:ext cx="87" cy="87"/>
            </a:xfrm>
            <a:prstGeom prst="flowChartOr">
              <a:avLst/>
            </a:prstGeom>
            <a:solidFill>
              <a:srgbClr val="FFFF00"/>
            </a:solidFill>
            <a:ln w="9525">
              <a:solidFill>
                <a:srgbClr val="000000"/>
              </a:solidFill>
              <a:round/>
              <a:headEnd/>
              <a:tailEnd/>
            </a:ln>
          </p:spPr>
          <p:txBody>
            <a:bodyPr>
              <a:prstTxWarp prst="textNoShape">
                <a:avLst/>
              </a:prstTxWarp>
            </a:bodyPr>
            <a:lstStyle/>
            <a:p>
              <a:endParaRPr lang="en-US"/>
            </a:p>
          </p:txBody>
        </p:sp>
        <p:sp>
          <p:nvSpPr>
            <p:cNvPr id="96366" name="Text Box 90"/>
            <p:cNvSpPr txBox="1">
              <a:spLocks noChangeAspect="1" noChangeArrowheads="1"/>
            </p:cNvSpPr>
            <p:nvPr/>
          </p:nvSpPr>
          <p:spPr bwMode="auto">
            <a:xfrm>
              <a:off x="2688" y="1369"/>
              <a:ext cx="194" cy="124"/>
            </a:xfrm>
            <a:prstGeom prst="rect">
              <a:avLst/>
            </a:prstGeom>
            <a:noFill/>
            <a:ln w="9525">
              <a:noFill/>
              <a:miter lim="800000"/>
              <a:headEnd/>
              <a:tailEnd/>
            </a:ln>
          </p:spPr>
          <p:txBody>
            <a:bodyPr lIns="0" tIns="0" rIns="0" bIns="0">
              <a:prstTxWarp prst="textNoShape">
                <a:avLst/>
              </a:prstTxWarp>
            </a:bodyPr>
            <a:lstStyle/>
            <a:p>
              <a:pPr eaLnBrk="1" hangingPunct="1"/>
              <a:r>
                <a:rPr lang="en-US" sz="1400" b="1">
                  <a:latin typeface="Helvetica" charset="0"/>
                </a:rPr>
                <a:t>C E</a:t>
              </a:r>
            </a:p>
          </p:txBody>
        </p:sp>
        <p:grpSp>
          <p:nvGrpSpPr>
            <p:cNvPr id="14" name="Group 91"/>
            <p:cNvGrpSpPr>
              <a:grpSpLocks/>
            </p:cNvGrpSpPr>
            <p:nvPr/>
          </p:nvGrpSpPr>
          <p:grpSpPr bwMode="auto">
            <a:xfrm>
              <a:off x="3001" y="1282"/>
              <a:ext cx="215" cy="247"/>
              <a:chOff x="3001" y="1278"/>
              <a:chExt cx="215" cy="247"/>
            </a:xfrm>
          </p:grpSpPr>
          <p:sp>
            <p:nvSpPr>
              <p:cNvPr id="96370" name="AutoShape 92"/>
              <p:cNvSpPr>
                <a:spLocks noChangeAspect="1" noChangeArrowheads="1"/>
              </p:cNvSpPr>
              <p:nvPr/>
            </p:nvSpPr>
            <p:spPr bwMode="auto">
              <a:xfrm>
                <a:off x="3016" y="1278"/>
                <a:ext cx="87" cy="87"/>
              </a:xfrm>
              <a:prstGeom prst="flowChartOr">
                <a:avLst/>
              </a:prstGeom>
              <a:solidFill>
                <a:srgbClr val="FFFF00"/>
              </a:solidFill>
              <a:ln w="9525">
                <a:solidFill>
                  <a:srgbClr val="000000"/>
                </a:solidFill>
                <a:round/>
                <a:headEnd/>
                <a:tailEnd/>
              </a:ln>
            </p:spPr>
            <p:txBody>
              <a:bodyPr>
                <a:prstTxWarp prst="textNoShape">
                  <a:avLst/>
                </a:prstTxWarp>
              </a:bodyPr>
              <a:lstStyle/>
              <a:p>
                <a:endParaRPr lang="en-US"/>
              </a:p>
            </p:txBody>
          </p:sp>
          <p:sp>
            <p:nvSpPr>
              <p:cNvPr id="96371" name="Text Box 93"/>
              <p:cNvSpPr txBox="1">
                <a:spLocks noChangeAspect="1" noChangeArrowheads="1"/>
              </p:cNvSpPr>
              <p:nvPr/>
            </p:nvSpPr>
            <p:spPr bwMode="auto">
              <a:xfrm>
                <a:off x="3001" y="1387"/>
                <a:ext cx="215" cy="138"/>
              </a:xfrm>
              <a:prstGeom prst="rect">
                <a:avLst/>
              </a:prstGeom>
              <a:noFill/>
              <a:ln w="9525">
                <a:noFill/>
                <a:miter lim="800000"/>
                <a:headEnd/>
                <a:tailEnd/>
              </a:ln>
            </p:spPr>
            <p:txBody>
              <a:bodyPr lIns="0" tIns="0" rIns="0" bIns="0">
                <a:prstTxWarp prst="textNoShape">
                  <a:avLst/>
                </a:prstTxWarp>
              </a:bodyPr>
              <a:lstStyle/>
              <a:p>
                <a:pPr eaLnBrk="1" hangingPunct="1"/>
                <a:r>
                  <a:rPr lang="en-US" sz="1400" b="1">
                    <a:latin typeface="Helvetica" charset="0"/>
                  </a:rPr>
                  <a:t>C E</a:t>
                </a:r>
              </a:p>
            </p:txBody>
          </p:sp>
        </p:grpSp>
        <p:sp>
          <p:nvSpPr>
            <p:cNvPr id="96368" name="Rectangle 94"/>
            <p:cNvSpPr>
              <a:spLocks noChangeArrowheads="1"/>
            </p:cNvSpPr>
            <p:nvPr/>
          </p:nvSpPr>
          <p:spPr bwMode="auto">
            <a:xfrm>
              <a:off x="2688" y="1444"/>
              <a:ext cx="197"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B</a:t>
              </a:r>
            </a:p>
          </p:txBody>
        </p:sp>
        <p:sp>
          <p:nvSpPr>
            <p:cNvPr id="96369" name="Rectangle 95"/>
            <p:cNvSpPr>
              <a:spLocks noChangeArrowheads="1"/>
            </p:cNvSpPr>
            <p:nvPr/>
          </p:nvSpPr>
          <p:spPr bwMode="auto">
            <a:xfrm>
              <a:off x="3019" y="1444"/>
              <a:ext cx="197"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B</a:t>
              </a:r>
            </a:p>
          </p:txBody>
        </p:sp>
      </p:grpSp>
      <p:sp>
        <p:nvSpPr>
          <p:cNvPr id="238688" name="Oval 96"/>
          <p:cNvSpPr>
            <a:spLocks noChangeAspect="1" noChangeArrowheads="1"/>
          </p:cNvSpPr>
          <p:nvPr/>
        </p:nvSpPr>
        <p:spPr bwMode="auto">
          <a:xfrm>
            <a:off x="5181600" y="1338263"/>
            <a:ext cx="3352800" cy="566737"/>
          </a:xfrm>
          <a:prstGeom prst="ellipse">
            <a:avLst/>
          </a:prstGeom>
          <a:solidFill>
            <a:srgbClr val="FFFF00"/>
          </a:solidFill>
          <a:ln w="38100">
            <a:solidFill>
              <a:srgbClr val="000000"/>
            </a:solidFill>
            <a:round/>
            <a:headEnd/>
            <a:tailEnd/>
          </a:ln>
          <a:effectLst>
            <a:outerShdw blurRad="63500" dist="107763" dir="18900000" algn="ctr" rotWithShape="0">
              <a:srgbClr val="000000">
                <a:alpha val="50000"/>
              </a:srgbClr>
            </a:outerShdw>
          </a:effectLst>
        </p:spPr>
        <p:txBody>
          <a:bodyPr lIns="18288" tIns="18288" rIns="18288" bIns="18288">
            <a:prstTxWarp prst="textNoShape">
              <a:avLst/>
            </a:prstTxWarp>
          </a:bodyPr>
          <a:lstStyle/>
          <a:p>
            <a:pPr algn="ctr" eaLnBrk="1" hangingPunct="1">
              <a:defRPr/>
            </a:pPr>
            <a:r>
              <a:rPr lang="en-US" sz="1800" b="1">
                <a:solidFill>
                  <a:srgbClr val="FF0000"/>
                </a:solidFill>
                <a:latin typeface="Helvetica" charset="0"/>
              </a:rPr>
              <a:t>non-hepatic tissue</a:t>
            </a:r>
          </a:p>
        </p:txBody>
      </p:sp>
      <p:grpSp>
        <p:nvGrpSpPr>
          <p:cNvPr id="15" name="Group 97"/>
          <p:cNvGrpSpPr>
            <a:grpSpLocks/>
          </p:cNvGrpSpPr>
          <p:nvPr/>
        </p:nvGrpSpPr>
        <p:grpSpPr bwMode="auto">
          <a:xfrm>
            <a:off x="5334000" y="381000"/>
            <a:ext cx="3708400" cy="2257425"/>
            <a:chOff x="3360" y="240"/>
            <a:chExt cx="2336" cy="1422"/>
          </a:xfrm>
        </p:grpSpPr>
        <p:sp>
          <p:nvSpPr>
            <p:cNvPr id="96334" name="Line 98"/>
            <p:cNvSpPr>
              <a:spLocks noChangeShapeType="1"/>
            </p:cNvSpPr>
            <p:nvPr/>
          </p:nvSpPr>
          <p:spPr bwMode="auto">
            <a:xfrm>
              <a:off x="5088" y="1008"/>
              <a:ext cx="240" cy="288"/>
            </a:xfrm>
            <a:prstGeom prst="line">
              <a:avLst/>
            </a:prstGeom>
            <a:noFill/>
            <a:ln w="28575">
              <a:solidFill>
                <a:schemeClr val="tx1"/>
              </a:solidFill>
              <a:round/>
              <a:headEnd type="arrow" w="med" len="med"/>
              <a:tailEnd/>
            </a:ln>
          </p:spPr>
          <p:txBody>
            <a:bodyPr wrap="none" anchor="ctr">
              <a:prstTxWarp prst="textNoShape">
                <a:avLst/>
              </a:prstTxWarp>
            </a:bodyPr>
            <a:lstStyle/>
            <a:p>
              <a:endParaRPr lang="en-US"/>
            </a:p>
          </p:txBody>
        </p:sp>
        <p:sp>
          <p:nvSpPr>
            <p:cNvPr id="96335" name="Rectangle 99"/>
            <p:cNvSpPr>
              <a:spLocks noChangeArrowheads="1"/>
            </p:cNvSpPr>
            <p:nvPr/>
          </p:nvSpPr>
          <p:spPr bwMode="auto">
            <a:xfrm>
              <a:off x="4869" y="1296"/>
              <a:ext cx="827" cy="366"/>
            </a:xfrm>
            <a:prstGeom prst="rect">
              <a:avLst/>
            </a:prstGeom>
            <a:noFill/>
            <a:ln w="9525">
              <a:noFill/>
              <a:miter lim="800000"/>
              <a:headEnd/>
              <a:tailEnd/>
            </a:ln>
          </p:spPr>
          <p:txBody>
            <a:bodyPr wrap="none">
              <a:prstTxWarp prst="textNoShape">
                <a:avLst/>
              </a:prstTxWarp>
              <a:spAutoFit/>
            </a:bodyPr>
            <a:lstStyle/>
            <a:p>
              <a:pPr algn="ctr"/>
              <a:r>
                <a:rPr lang="en-US" sz="1600" b="1">
                  <a:solidFill>
                    <a:srgbClr val="0000FF"/>
                  </a:solidFill>
                  <a:latin typeface="Helvetica" charset="0"/>
                </a:rPr>
                <a:t>e.g. fat and </a:t>
              </a:r>
            </a:p>
            <a:p>
              <a:pPr algn="ctr"/>
              <a:r>
                <a:rPr lang="en-US" sz="1600" b="1">
                  <a:solidFill>
                    <a:srgbClr val="0000FF"/>
                  </a:solidFill>
                  <a:latin typeface="Helvetica" charset="0"/>
                </a:rPr>
                <a:t>muscle</a:t>
              </a:r>
              <a:endParaRPr lang="en-US" sz="1800" b="1">
                <a:solidFill>
                  <a:srgbClr val="0000FF"/>
                </a:solidFill>
                <a:latin typeface="Helvetica" charset="0"/>
              </a:endParaRPr>
            </a:p>
          </p:txBody>
        </p:sp>
        <p:sp>
          <p:nvSpPr>
            <p:cNvPr id="96336" name="AutoShape 100"/>
            <p:cNvSpPr>
              <a:spLocks noChangeAspect="1" noChangeArrowheads="1"/>
            </p:cNvSpPr>
            <p:nvPr/>
          </p:nvSpPr>
          <p:spPr bwMode="auto">
            <a:xfrm rot="5400000">
              <a:off x="3757" y="1218"/>
              <a:ext cx="87" cy="87"/>
            </a:xfrm>
            <a:prstGeom prst="flowChartOnlineStorage">
              <a:avLst/>
            </a:prstGeom>
            <a:solidFill>
              <a:schemeClr val="accent1"/>
            </a:solidFill>
            <a:ln w="9525">
              <a:solidFill>
                <a:srgbClr val="000000"/>
              </a:solidFill>
              <a:miter lim="800000"/>
              <a:headEnd/>
              <a:tailEnd/>
            </a:ln>
          </p:spPr>
          <p:txBody>
            <a:bodyPr>
              <a:prstTxWarp prst="textNoShape">
                <a:avLst/>
              </a:prstTxWarp>
            </a:bodyPr>
            <a:lstStyle/>
            <a:p>
              <a:endParaRPr lang="en-US"/>
            </a:p>
          </p:txBody>
        </p:sp>
        <p:sp>
          <p:nvSpPr>
            <p:cNvPr id="96337" name="AutoShape 101"/>
            <p:cNvSpPr>
              <a:spLocks noChangeAspect="1" noChangeArrowheads="1"/>
            </p:cNvSpPr>
            <p:nvPr/>
          </p:nvSpPr>
          <p:spPr bwMode="auto">
            <a:xfrm rot="5400000">
              <a:off x="3932" y="1218"/>
              <a:ext cx="87" cy="87"/>
            </a:xfrm>
            <a:prstGeom prst="flowChartOnlineStorage">
              <a:avLst/>
            </a:prstGeom>
            <a:solidFill>
              <a:schemeClr val="accent1"/>
            </a:solidFill>
            <a:ln w="9525">
              <a:solidFill>
                <a:srgbClr val="000000"/>
              </a:solidFill>
              <a:miter lim="800000"/>
              <a:headEnd/>
              <a:tailEnd/>
            </a:ln>
          </p:spPr>
          <p:txBody>
            <a:bodyPr>
              <a:prstTxWarp prst="textNoShape">
                <a:avLst/>
              </a:prstTxWarp>
            </a:bodyPr>
            <a:lstStyle/>
            <a:p>
              <a:endParaRPr lang="en-US"/>
            </a:p>
          </p:txBody>
        </p:sp>
        <p:sp>
          <p:nvSpPr>
            <p:cNvPr id="96338" name="AutoShape 102"/>
            <p:cNvSpPr>
              <a:spLocks noChangeAspect="1" noChangeArrowheads="1"/>
            </p:cNvSpPr>
            <p:nvPr/>
          </p:nvSpPr>
          <p:spPr bwMode="auto">
            <a:xfrm rot="5400000">
              <a:off x="4106" y="1218"/>
              <a:ext cx="87" cy="88"/>
            </a:xfrm>
            <a:prstGeom prst="flowChartOnlineStorage">
              <a:avLst/>
            </a:prstGeom>
            <a:solidFill>
              <a:schemeClr val="accent1"/>
            </a:solidFill>
            <a:ln w="9525">
              <a:solidFill>
                <a:srgbClr val="000000"/>
              </a:solidFill>
              <a:miter lim="800000"/>
              <a:headEnd/>
              <a:tailEnd/>
            </a:ln>
          </p:spPr>
          <p:txBody>
            <a:bodyPr>
              <a:prstTxWarp prst="textNoShape">
                <a:avLst/>
              </a:prstTxWarp>
            </a:bodyPr>
            <a:lstStyle/>
            <a:p>
              <a:endParaRPr lang="en-US"/>
            </a:p>
          </p:txBody>
        </p:sp>
        <p:sp>
          <p:nvSpPr>
            <p:cNvPr id="96339" name="AutoShape 103"/>
            <p:cNvSpPr>
              <a:spLocks noChangeAspect="1" noChangeArrowheads="1"/>
            </p:cNvSpPr>
            <p:nvPr/>
          </p:nvSpPr>
          <p:spPr bwMode="auto">
            <a:xfrm rot="5400000">
              <a:off x="3583" y="1218"/>
              <a:ext cx="87" cy="87"/>
            </a:xfrm>
            <a:prstGeom prst="flowChartOnlineStorage">
              <a:avLst/>
            </a:prstGeom>
            <a:solidFill>
              <a:schemeClr val="accent1"/>
            </a:solidFill>
            <a:ln w="9525">
              <a:solidFill>
                <a:srgbClr val="000000"/>
              </a:solidFill>
              <a:miter lim="800000"/>
              <a:headEnd/>
              <a:tailEnd/>
            </a:ln>
          </p:spPr>
          <p:txBody>
            <a:bodyPr>
              <a:prstTxWarp prst="textNoShape">
                <a:avLst/>
              </a:prstTxWarp>
            </a:bodyPr>
            <a:lstStyle/>
            <a:p>
              <a:endParaRPr lang="en-US"/>
            </a:p>
          </p:txBody>
        </p:sp>
        <p:sp>
          <p:nvSpPr>
            <p:cNvPr id="96340" name="AutoShape 104" descr="Small grid"/>
            <p:cNvSpPr>
              <a:spLocks noChangeAspect="1" noChangeArrowheads="1"/>
            </p:cNvSpPr>
            <p:nvPr/>
          </p:nvSpPr>
          <p:spPr bwMode="auto">
            <a:xfrm>
              <a:off x="4075" y="1107"/>
              <a:ext cx="144" cy="144"/>
            </a:xfrm>
            <a:prstGeom prst="flowChartDecision">
              <a:avLst/>
            </a:prstGeom>
            <a:pattFill prst="smGrid">
              <a:fgClr>
                <a:srgbClr val="FF3300"/>
              </a:fgClr>
              <a:bgClr>
                <a:srgbClr val="FFFFFF"/>
              </a:bgClr>
            </a:pattFill>
            <a:ln w="9525">
              <a:solidFill>
                <a:srgbClr val="000000"/>
              </a:solidFill>
              <a:miter lim="800000"/>
              <a:headEnd/>
              <a:tailEnd/>
            </a:ln>
          </p:spPr>
          <p:txBody>
            <a:bodyPr>
              <a:prstTxWarp prst="textNoShape">
                <a:avLst/>
              </a:prstTxWarp>
            </a:bodyPr>
            <a:lstStyle/>
            <a:p>
              <a:endParaRPr lang="en-US"/>
            </a:p>
          </p:txBody>
        </p:sp>
        <p:sp>
          <p:nvSpPr>
            <p:cNvPr id="96341" name="AutoShape 105" descr="Small grid"/>
            <p:cNvSpPr>
              <a:spLocks noChangeAspect="1" noChangeArrowheads="1"/>
            </p:cNvSpPr>
            <p:nvPr/>
          </p:nvSpPr>
          <p:spPr bwMode="auto">
            <a:xfrm>
              <a:off x="3840" y="1107"/>
              <a:ext cx="144" cy="144"/>
            </a:xfrm>
            <a:prstGeom prst="flowChartDecision">
              <a:avLst/>
            </a:prstGeom>
            <a:pattFill prst="smGrid">
              <a:fgClr>
                <a:srgbClr val="FF0000"/>
              </a:fgClr>
              <a:bgClr>
                <a:srgbClr val="FFFFFF"/>
              </a:bgClr>
            </a:pattFill>
            <a:ln w="9525">
              <a:solidFill>
                <a:srgbClr val="000000"/>
              </a:solidFill>
              <a:miter lim="800000"/>
              <a:headEnd/>
              <a:tailEnd/>
            </a:ln>
          </p:spPr>
          <p:txBody>
            <a:bodyPr>
              <a:prstTxWarp prst="textNoShape">
                <a:avLst/>
              </a:prstTxWarp>
            </a:bodyPr>
            <a:lstStyle/>
            <a:p>
              <a:endParaRPr lang="en-US"/>
            </a:p>
          </p:txBody>
        </p:sp>
        <p:sp>
          <p:nvSpPr>
            <p:cNvPr id="96342" name="AutoShape 106" descr="Small grid"/>
            <p:cNvSpPr>
              <a:spLocks noChangeAspect="1" noChangeArrowheads="1"/>
            </p:cNvSpPr>
            <p:nvPr/>
          </p:nvSpPr>
          <p:spPr bwMode="auto">
            <a:xfrm>
              <a:off x="3696" y="1107"/>
              <a:ext cx="144" cy="144"/>
            </a:xfrm>
            <a:prstGeom prst="flowChartDecision">
              <a:avLst/>
            </a:prstGeom>
            <a:pattFill prst="smGrid">
              <a:fgClr>
                <a:srgbClr val="FF0000"/>
              </a:fgClr>
              <a:bgClr>
                <a:srgbClr val="FFFFFF"/>
              </a:bgClr>
            </a:pattFill>
            <a:ln w="9525">
              <a:solidFill>
                <a:srgbClr val="000000"/>
              </a:solidFill>
              <a:miter lim="800000"/>
              <a:headEnd/>
              <a:tailEnd/>
            </a:ln>
          </p:spPr>
          <p:txBody>
            <a:bodyPr>
              <a:prstTxWarp prst="textNoShape">
                <a:avLst/>
              </a:prstTxWarp>
            </a:bodyPr>
            <a:lstStyle/>
            <a:p>
              <a:endParaRPr lang="en-US"/>
            </a:p>
          </p:txBody>
        </p:sp>
        <p:sp>
          <p:nvSpPr>
            <p:cNvPr id="96343" name="AutoShape 107" descr="Small grid"/>
            <p:cNvSpPr>
              <a:spLocks noChangeAspect="1" noChangeArrowheads="1"/>
            </p:cNvSpPr>
            <p:nvPr/>
          </p:nvSpPr>
          <p:spPr bwMode="auto">
            <a:xfrm>
              <a:off x="4224" y="1056"/>
              <a:ext cx="144" cy="144"/>
            </a:xfrm>
            <a:prstGeom prst="flowChartDecision">
              <a:avLst/>
            </a:prstGeom>
            <a:pattFill prst="smGrid">
              <a:fgClr>
                <a:srgbClr val="FF0000"/>
              </a:fgClr>
              <a:bgClr>
                <a:srgbClr val="FFFFFF"/>
              </a:bgClr>
            </a:pattFill>
            <a:ln w="9525">
              <a:solidFill>
                <a:srgbClr val="000000"/>
              </a:solidFill>
              <a:miter lim="800000"/>
              <a:headEnd/>
              <a:tailEnd/>
            </a:ln>
          </p:spPr>
          <p:txBody>
            <a:bodyPr>
              <a:prstTxWarp prst="textNoShape">
                <a:avLst/>
              </a:prstTxWarp>
            </a:bodyPr>
            <a:lstStyle/>
            <a:p>
              <a:endParaRPr lang="en-US"/>
            </a:p>
          </p:txBody>
        </p:sp>
        <p:sp>
          <p:nvSpPr>
            <p:cNvPr id="96344" name="AutoShape 108" descr="Small grid"/>
            <p:cNvSpPr>
              <a:spLocks noChangeAspect="1" noChangeArrowheads="1"/>
            </p:cNvSpPr>
            <p:nvPr/>
          </p:nvSpPr>
          <p:spPr bwMode="auto">
            <a:xfrm>
              <a:off x="3936" y="1056"/>
              <a:ext cx="144" cy="144"/>
            </a:xfrm>
            <a:prstGeom prst="flowChartDecision">
              <a:avLst/>
            </a:prstGeom>
            <a:pattFill prst="smGrid">
              <a:fgClr>
                <a:srgbClr val="FF0000"/>
              </a:fgClr>
              <a:bgClr>
                <a:srgbClr val="FFFFFF"/>
              </a:bgClr>
            </a:pattFill>
            <a:ln w="9525">
              <a:solidFill>
                <a:srgbClr val="000000"/>
              </a:solidFill>
              <a:miter lim="800000"/>
              <a:headEnd/>
              <a:tailEnd/>
            </a:ln>
          </p:spPr>
          <p:txBody>
            <a:bodyPr>
              <a:prstTxWarp prst="textNoShape">
                <a:avLst/>
              </a:prstTxWarp>
            </a:bodyPr>
            <a:lstStyle/>
            <a:p>
              <a:endParaRPr lang="en-US"/>
            </a:p>
          </p:txBody>
        </p:sp>
        <p:sp>
          <p:nvSpPr>
            <p:cNvPr id="96345" name="Text Box 109"/>
            <p:cNvSpPr txBox="1">
              <a:spLocks noChangeArrowheads="1"/>
            </p:cNvSpPr>
            <p:nvPr/>
          </p:nvSpPr>
          <p:spPr bwMode="auto">
            <a:xfrm>
              <a:off x="3552" y="240"/>
              <a:ext cx="2112" cy="519"/>
            </a:xfrm>
            <a:prstGeom prst="rect">
              <a:avLst/>
            </a:prstGeom>
            <a:noFill/>
            <a:ln w="9525">
              <a:noFill/>
              <a:miter lim="800000"/>
              <a:headEnd/>
              <a:tailEnd/>
            </a:ln>
          </p:spPr>
          <p:txBody>
            <a:bodyPr lIns="0" tIns="0" rIns="0" bIns="0">
              <a:prstTxWarp prst="textNoShape">
                <a:avLst/>
              </a:prstTxWarp>
              <a:spAutoFit/>
            </a:bodyPr>
            <a:lstStyle/>
            <a:p>
              <a:pPr marL="457200" indent="-3175" algn="ctr" eaLnBrk="1" hangingPunct="1">
                <a:buFont typeface="Arial" charset="0"/>
                <a:buNone/>
              </a:pPr>
              <a:r>
                <a:rPr lang="en-US" sz="1800" b="1">
                  <a:latin typeface="Helvetica" charset="0"/>
                </a:rPr>
                <a:t>(3) </a:t>
              </a:r>
              <a:r>
                <a:rPr lang="en-US" sz="1800" b="1">
                  <a:solidFill>
                    <a:srgbClr val="0000FF"/>
                  </a:solidFill>
                  <a:latin typeface="Helvetica" charset="0"/>
                </a:rPr>
                <a:t>Lipoprotein lipase</a:t>
              </a:r>
              <a:r>
                <a:rPr lang="en-US" sz="1800" b="1">
                  <a:latin typeface="Helvetica" charset="0"/>
                </a:rPr>
                <a:t> hydrolyzes TGs, FFA are taken up, LDL circulates</a:t>
              </a:r>
            </a:p>
          </p:txBody>
        </p:sp>
        <p:sp>
          <p:nvSpPr>
            <p:cNvPr id="96346" name="AutoShape 110"/>
            <p:cNvSpPr>
              <a:spLocks noChangeAspect="1" noChangeArrowheads="1"/>
            </p:cNvSpPr>
            <p:nvPr/>
          </p:nvSpPr>
          <p:spPr bwMode="auto">
            <a:xfrm>
              <a:off x="3504" y="1401"/>
              <a:ext cx="87" cy="87"/>
            </a:xfrm>
            <a:prstGeom prst="flowChartOr">
              <a:avLst/>
            </a:prstGeom>
            <a:solidFill>
              <a:srgbClr val="FFFF00"/>
            </a:solidFill>
            <a:ln w="9525">
              <a:solidFill>
                <a:srgbClr val="000000"/>
              </a:solidFill>
              <a:round/>
              <a:headEnd/>
              <a:tailEnd/>
            </a:ln>
          </p:spPr>
          <p:txBody>
            <a:bodyPr>
              <a:prstTxWarp prst="textNoShape">
                <a:avLst/>
              </a:prstTxWarp>
            </a:bodyPr>
            <a:lstStyle/>
            <a:p>
              <a:endParaRPr lang="en-US"/>
            </a:p>
          </p:txBody>
        </p:sp>
        <p:sp>
          <p:nvSpPr>
            <p:cNvPr id="96347" name="Text Box 111"/>
            <p:cNvSpPr txBox="1">
              <a:spLocks noChangeAspect="1" noChangeArrowheads="1"/>
            </p:cNvSpPr>
            <p:nvPr/>
          </p:nvSpPr>
          <p:spPr bwMode="auto">
            <a:xfrm>
              <a:off x="3577" y="1296"/>
              <a:ext cx="215" cy="138"/>
            </a:xfrm>
            <a:prstGeom prst="rect">
              <a:avLst/>
            </a:prstGeom>
            <a:noFill/>
            <a:ln w="9525">
              <a:noFill/>
              <a:miter lim="800000"/>
              <a:headEnd/>
              <a:tailEnd/>
            </a:ln>
          </p:spPr>
          <p:txBody>
            <a:bodyPr lIns="0" tIns="0" rIns="0" bIns="0">
              <a:prstTxWarp prst="textNoShape">
                <a:avLst/>
              </a:prstTxWarp>
            </a:bodyPr>
            <a:lstStyle/>
            <a:p>
              <a:pPr eaLnBrk="1" hangingPunct="1"/>
              <a:r>
                <a:rPr lang="en-US" sz="1400" b="1">
                  <a:latin typeface="Helvetica" charset="0"/>
                </a:rPr>
                <a:t>C </a:t>
              </a:r>
            </a:p>
            <a:p>
              <a:pPr eaLnBrk="1" hangingPunct="1"/>
              <a:r>
                <a:rPr lang="en-US" sz="1400" b="1">
                  <a:latin typeface="Helvetica" charset="0"/>
                </a:rPr>
                <a:t>E</a:t>
              </a:r>
            </a:p>
          </p:txBody>
        </p:sp>
        <p:sp>
          <p:nvSpPr>
            <p:cNvPr id="96348" name="Rectangle 112"/>
            <p:cNvSpPr>
              <a:spLocks noChangeArrowheads="1"/>
            </p:cNvSpPr>
            <p:nvPr/>
          </p:nvSpPr>
          <p:spPr bwMode="auto">
            <a:xfrm>
              <a:off x="3360" y="1440"/>
              <a:ext cx="197"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B</a:t>
              </a:r>
            </a:p>
          </p:txBody>
        </p:sp>
        <p:grpSp>
          <p:nvGrpSpPr>
            <p:cNvPr id="16" name="Group 113"/>
            <p:cNvGrpSpPr>
              <a:grpSpLocks/>
            </p:cNvGrpSpPr>
            <p:nvPr/>
          </p:nvGrpSpPr>
          <p:grpSpPr bwMode="auto">
            <a:xfrm>
              <a:off x="3773" y="1296"/>
              <a:ext cx="259" cy="336"/>
              <a:chOff x="3773" y="1296"/>
              <a:chExt cx="259" cy="336"/>
            </a:xfrm>
          </p:grpSpPr>
          <p:grpSp>
            <p:nvGrpSpPr>
              <p:cNvPr id="17" name="Group 114"/>
              <p:cNvGrpSpPr>
                <a:grpSpLocks/>
              </p:cNvGrpSpPr>
              <p:nvPr/>
            </p:nvGrpSpPr>
            <p:grpSpPr bwMode="auto">
              <a:xfrm>
                <a:off x="3773" y="1296"/>
                <a:ext cx="211" cy="184"/>
                <a:chOff x="3773" y="1296"/>
                <a:chExt cx="211" cy="184"/>
              </a:xfrm>
            </p:grpSpPr>
            <p:sp>
              <p:nvSpPr>
                <p:cNvPr id="96357" name="AutoShape 115"/>
                <p:cNvSpPr>
                  <a:spLocks noChangeAspect="1" noChangeArrowheads="1"/>
                </p:cNvSpPr>
                <p:nvPr/>
              </p:nvSpPr>
              <p:spPr bwMode="auto">
                <a:xfrm>
                  <a:off x="3849" y="1392"/>
                  <a:ext cx="87" cy="88"/>
                </a:xfrm>
                <a:prstGeom prst="flowChartOr">
                  <a:avLst/>
                </a:prstGeom>
                <a:solidFill>
                  <a:srgbClr val="FFFF00"/>
                </a:solidFill>
                <a:ln w="9525">
                  <a:solidFill>
                    <a:srgbClr val="000000"/>
                  </a:solidFill>
                  <a:round/>
                  <a:headEnd/>
                  <a:tailEnd/>
                </a:ln>
              </p:spPr>
              <p:txBody>
                <a:bodyPr>
                  <a:prstTxWarp prst="textNoShape">
                    <a:avLst/>
                  </a:prstTxWarp>
                </a:bodyPr>
                <a:lstStyle/>
                <a:p>
                  <a:endParaRPr lang="en-US"/>
                </a:p>
              </p:txBody>
            </p:sp>
            <p:sp>
              <p:nvSpPr>
                <p:cNvPr id="96358" name="Text Box 116"/>
                <p:cNvSpPr txBox="1">
                  <a:spLocks noChangeAspect="1" noChangeArrowheads="1"/>
                </p:cNvSpPr>
                <p:nvPr/>
              </p:nvSpPr>
              <p:spPr bwMode="auto">
                <a:xfrm>
                  <a:off x="3773" y="1296"/>
                  <a:ext cx="211" cy="135"/>
                </a:xfrm>
                <a:prstGeom prst="rect">
                  <a:avLst/>
                </a:prstGeom>
                <a:noFill/>
                <a:ln w="9525">
                  <a:noFill/>
                  <a:miter lim="800000"/>
                  <a:headEnd/>
                  <a:tailEnd/>
                </a:ln>
              </p:spPr>
              <p:txBody>
                <a:bodyPr lIns="0" tIns="0" rIns="0" bIns="0">
                  <a:prstTxWarp prst="textNoShape">
                    <a:avLst/>
                  </a:prstTxWarp>
                </a:bodyPr>
                <a:lstStyle/>
                <a:p>
                  <a:pPr eaLnBrk="1" hangingPunct="1"/>
                  <a:r>
                    <a:rPr lang="en-US" sz="1400" b="1">
                      <a:latin typeface="Helvetica" charset="0"/>
                    </a:rPr>
                    <a:t>C</a:t>
                  </a:r>
                </a:p>
                <a:p>
                  <a:pPr eaLnBrk="1" hangingPunct="1"/>
                  <a:r>
                    <a:rPr lang="en-US" sz="1400" b="1">
                      <a:latin typeface="Helvetica" charset="0"/>
                    </a:rPr>
                    <a:t>E</a:t>
                  </a:r>
                </a:p>
              </p:txBody>
            </p:sp>
          </p:grpSp>
          <p:sp>
            <p:nvSpPr>
              <p:cNvPr id="96356" name="Rectangle 117"/>
              <p:cNvSpPr>
                <a:spLocks noChangeArrowheads="1"/>
              </p:cNvSpPr>
              <p:nvPr/>
            </p:nvSpPr>
            <p:spPr bwMode="auto">
              <a:xfrm>
                <a:off x="3835" y="1440"/>
                <a:ext cx="197"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B</a:t>
                </a:r>
              </a:p>
            </p:txBody>
          </p:sp>
        </p:grpSp>
        <p:grpSp>
          <p:nvGrpSpPr>
            <p:cNvPr id="18" name="Group 118"/>
            <p:cNvGrpSpPr>
              <a:grpSpLocks/>
            </p:cNvGrpSpPr>
            <p:nvPr/>
          </p:nvGrpSpPr>
          <p:grpSpPr bwMode="auto">
            <a:xfrm>
              <a:off x="4109" y="1296"/>
              <a:ext cx="259" cy="336"/>
              <a:chOff x="3773" y="1296"/>
              <a:chExt cx="259" cy="336"/>
            </a:xfrm>
          </p:grpSpPr>
          <p:grpSp>
            <p:nvGrpSpPr>
              <p:cNvPr id="19" name="Group 119"/>
              <p:cNvGrpSpPr>
                <a:grpSpLocks/>
              </p:cNvGrpSpPr>
              <p:nvPr/>
            </p:nvGrpSpPr>
            <p:grpSpPr bwMode="auto">
              <a:xfrm>
                <a:off x="3773" y="1296"/>
                <a:ext cx="211" cy="184"/>
                <a:chOff x="3773" y="1296"/>
                <a:chExt cx="211" cy="184"/>
              </a:xfrm>
            </p:grpSpPr>
            <p:sp>
              <p:nvSpPr>
                <p:cNvPr id="96353" name="AutoShape 120"/>
                <p:cNvSpPr>
                  <a:spLocks noChangeAspect="1" noChangeArrowheads="1"/>
                </p:cNvSpPr>
                <p:nvPr/>
              </p:nvSpPr>
              <p:spPr bwMode="auto">
                <a:xfrm>
                  <a:off x="3849" y="1392"/>
                  <a:ext cx="87" cy="88"/>
                </a:xfrm>
                <a:prstGeom prst="flowChartOr">
                  <a:avLst/>
                </a:prstGeom>
                <a:solidFill>
                  <a:srgbClr val="FFFF00"/>
                </a:solidFill>
                <a:ln w="9525">
                  <a:solidFill>
                    <a:srgbClr val="000000"/>
                  </a:solidFill>
                  <a:round/>
                  <a:headEnd/>
                  <a:tailEnd/>
                </a:ln>
              </p:spPr>
              <p:txBody>
                <a:bodyPr>
                  <a:prstTxWarp prst="textNoShape">
                    <a:avLst/>
                  </a:prstTxWarp>
                </a:bodyPr>
                <a:lstStyle/>
                <a:p>
                  <a:endParaRPr lang="en-US"/>
                </a:p>
              </p:txBody>
            </p:sp>
            <p:sp>
              <p:nvSpPr>
                <p:cNvPr id="96354" name="Text Box 121"/>
                <p:cNvSpPr txBox="1">
                  <a:spLocks noChangeAspect="1" noChangeArrowheads="1"/>
                </p:cNvSpPr>
                <p:nvPr/>
              </p:nvSpPr>
              <p:spPr bwMode="auto">
                <a:xfrm>
                  <a:off x="3773" y="1296"/>
                  <a:ext cx="211" cy="135"/>
                </a:xfrm>
                <a:prstGeom prst="rect">
                  <a:avLst/>
                </a:prstGeom>
                <a:noFill/>
                <a:ln w="9525">
                  <a:noFill/>
                  <a:miter lim="800000"/>
                  <a:headEnd/>
                  <a:tailEnd/>
                </a:ln>
              </p:spPr>
              <p:txBody>
                <a:bodyPr lIns="0" tIns="0" rIns="0" bIns="0">
                  <a:prstTxWarp prst="textNoShape">
                    <a:avLst/>
                  </a:prstTxWarp>
                </a:bodyPr>
                <a:lstStyle/>
                <a:p>
                  <a:pPr eaLnBrk="1" hangingPunct="1"/>
                  <a:r>
                    <a:rPr lang="en-US" sz="1400" b="1">
                      <a:latin typeface="Helvetica" charset="0"/>
                    </a:rPr>
                    <a:t>C</a:t>
                  </a:r>
                </a:p>
                <a:p>
                  <a:pPr eaLnBrk="1" hangingPunct="1"/>
                  <a:r>
                    <a:rPr lang="en-US" sz="1400" b="1">
                      <a:latin typeface="Helvetica" charset="0"/>
                    </a:rPr>
                    <a:t>E</a:t>
                  </a:r>
                </a:p>
              </p:txBody>
            </p:sp>
          </p:grpSp>
          <p:sp>
            <p:nvSpPr>
              <p:cNvPr id="96352" name="Rectangle 122"/>
              <p:cNvSpPr>
                <a:spLocks noChangeArrowheads="1"/>
              </p:cNvSpPr>
              <p:nvPr/>
            </p:nvSpPr>
            <p:spPr bwMode="auto">
              <a:xfrm>
                <a:off x="3835" y="1440"/>
                <a:ext cx="197" cy="192"/>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B</a:t>
                </a:r>
              </a:p>
            </p:txBody>
          </p:sp>
        </p:grpSp>
      </p:grpSp>
      <p:grpSp>
        <p:nvGrpSpPr>
          <p:cNvPr id="20" name="Group 123"/>
          <p:cNvGrpSpPr>
            <a:grpSpLocks/>
          </p:cNvGrpSpPr>
          <p:nvPr/>
        </p:nvGrpSpPr>
        <p:grpSpPr bwMode="auto">
          <a:xfrm>
            <a:off x="76200" y="2536825"/>
            <a:ext cx="3230563" cy="3144838"/>
            <a:chOff x="48" y="1619"/>
            <a:chExt cx="2035" cy="1981"/>
          </a:xfrm>
        </p:grpSpPr>
        <p:sp>
          <p:nvSpPr>
            <p:cNvPr id="96311" name="Line 124"/>
            <p:cNvSpPr>
              <a:spLocks noChangeAspect="1" noChangeShapeType="1"/>
            </p:cNvSpPr>
            <p:nvPr/>
          </p:nvSpPr>
          <p:spPr bwMode="auto">
            <a:xfrm flipH="1" flipV="1">
              <a:off x="1226" y="1706"/>
              <a:ext cx="87" cy="350"/>
            </a:xfrm>
            <a:prstGeom prst="line">
              <a:avLst/>
            </a:prstGeom>
            <a:noFill/>
            <a:ln w="28575">
              <a:solidFill>
                <a:srgbClr val="006600"/>
              </a:solidFill>
              <a:prstDash val="sysDot"/>
              <a:round/>
              <a:headEnd/>
              <a:tailEnd type="arrow" w="med" len="med"/>
            </a:ln>
          </p:spPr>
          <p:txBody>
            <a:bodyPr>
              <a:prstTxWarp prst="textNoShape">
                <a:avLst/>
              </a:prstTxWarp>
            </a:bodyPr>
            <a:lstStyle/>
            <a:p>
              <a:endParaRPr lang="en-US"/>
            </a:p>
          </p:txBody>
        </p:sp>
        <p:sp>
          <p:nvSpPr>
            <p:cNvPr id="96312" name="Line 125"/>
            <p:cNvSpPr>
              <a:spLocks noChangeAspect="1" noChangeShapeType="1"/>
            </p:cNvSpPr>
            <p:nvPr/>
          </p:nvSpPr>
          <p:spPr bwMode="auto">
            <a:xfrm flipH="1" flipV="1">
              <a:off x="1270" y="1619"/>
              <a:ext cx="174" cy="437"/>
            </a:xfrm>
            <a:prstGeom prst="line">
              <a:avLst/>
            </a:prstGeom>
            <a:noFill/>
            <a:ln w="28575">
              <a:solidFill>
                <a:srgbClr val="006600"/>
              </a:solidFill>
              <a:prstDash val="sysDot"/>
              <a:round/>
              <a:headEnd/>
              <a:tailEnd type="arrow" w="med" len="med"/>
            </a:ln>
          </p:spPr>
          <p:txBody>
            <a:bodyPr>
              <a:prstTxWarp prst="textNoShape">
                <a:avLst/>
              </a:prstTxWarp>
            </a:bodyPr>
            <a:lstStyle/>
            <a:p>
              <a:endParaRPr lang="en-US"/>
            </a:p>
          </p:txBody>
        </p:sp>
        <p:sp>
          <p:nvSpPr>
            <p:cNvPr id="96313" name="Line 126"/>
            <p:cNvSpPr>
              <a:spLocks noChangeAspect="1" noChangeShapeType="1"/>
            </p:cNvSpPr>
            <p:nvPr/>
          </p:nvSpPr>
          <p:spPr bwMode="auto">
            <a:xfrm flipH="1" flipV="1">
              <a:off x="1444" y="1706"/>
              <a:ext cx="175" cy="350"/>
            </a:xfrm>
            <a:prstGeom prst="line">
              <a:avLst/>
            </a:prstGeom>
            <a:noFill/>
            <a:ln w="28575">
              <a:solidFill>
                <a:srgbClr val="006600"/>
              </a:solidFill>
              <a:prstDash val="sysDot"/>
              <a:round/>
              <a:headEnd/>
              <a:tailEnd type="arrow" w="med" len="med"/>
            </a:ln>
          </p:spPr>
          <p:txBody>
            <a:bodyPr>
              <a:prstTxWarp prst="textNoShape">
                <a:avLst/>
              </a:prstTxWarp>
            </a:bodyPr>
            <a:lstStyle/>
            <a:p>
              <a:endParaRPr lang="en-US"/>
            </a:p>
          </p:txBody>
        </p:sp>
        <p:sp>
          <p:nvSpPr>
            <p:cNvPr id="96314" name="AutoShape 127"/>
            <p:cNvSpPr>
              <a:spLocks noChangeAspect="1" noChangeArrowheads="1"/>
            </p:cNvSpPr>
            <p:nvPr/>
          </p:nvSpPr>
          <p:spPr bwMode="auto">
            <a:xfrm>
              <a:off x="1235" y="1663"/>
              <a:ext cx="87" cy="88"/>
            </a:xfrm>
            <a:prstGeom prst="plus">
              <a:avLst>
                <a:gd name="adj" fmla="val 25000"/>
              </a:avLst>
            </a:prstGeom>
            <a:solidFill>
              <a:srgbClr val="CC0099"/>
            </a:solidFill>
            <a:ln w="9525">
              <a:solidFill>
                <a:srgbClr val="000000"/>
              </a:solidFill>
              <a:miter lim="800000"/>
              <a:headEnd/>
              <a:tailEnd/>
            </a:ln>
          </p:spPr>
          <p:txBody>
            <a:bodyPr>
              <a:prstTxWarp prst="textNoShape">
                <a:avLst/>
              </a:prstTxWarp>
            </a:bodyPr>
            <a:lstStyle/>
            <a:p>
              <a:endParaRPr lang="en-US"/>
            </a:p>
          </p:txBody>
        </p:sp>
        <p:sp>
          <p:nvSpPr>
            <p:cNvPr id="96315" name="AutoShape 128"/>
            <p:cNvSpPr>
              <a:spLocks noChangeAspect="1" noChangeArrowheads="1"/>
            </p:cNvSpPr>
            <p:nvPr/>
          </p:nvSpPr>
          <p:spPr bwMode="auto">
            <a:xfrm>
              <a:off x="1453" y="1715"/>
              <a:ext cx="87" cy="87"/>
            </a:xfrm>
            <a:prstGeom prst="plus">
              <a:avLst>
                <a:gd name="adj" fmla="val 25000"/>
              </a:avLst>
            </a:prstGeom>
            <a:solidFill>
              <a:srgbClr val="CC0099"/>
            </a:solidFill>
            <a:ln w="9525">
              <a:solidFill>
                <a:srgbClr val="000000"/>
              </a:solidFill>
              <a:miter lim="800000"/>
              <a:headEnd/>
              <a:tailEnd/>
            </a:ln>
          </p:spPr>
          <p:txBody>
            <a:bodyPr>
              <a:prstTxWarp prst="textNoShape">
                <a:avLst/>
              </a:prstTxWarp>
            </a:bodyPr>
            <a:lstStyle/>
            <a:p>
              <a:endParaRPr lang="en-US"/>
            </a:p>
          </p:txBody>
        </p:sp>
        <p:grpSp>
          <p:nvGrpSpPr>
            <p:cNvPr id="21" name="Group 129"/>
            <p:cNvGrpSpPr>
              <a:grpSpLocks/>
            </p:cNvGrpSpPr>
            <p:nvPr/>
          </p:nvGrpSpPr>
          <p:grpSpPr bwMode="auto">
            <a:xfrm>
              <a:off x="48" y="2056"/>
              <a:ext cx="2035" cy="1544"/>
              <a:chOff x="48" y="2056"/>
              <a:chExt cx="2035" cy="1544"/>
            </a:xfrm>
          </p:grpSpPr>
          <p:sp>
            <p:nvSpPr>
              <p:cNvPr id="96317" name="AutoShape 130"/>
              <p:cNvSpPr>
                <a:spLocks noChangeAspect="1" noChangeArrowheads="1"/>
              </p:cNvSpPr>
              <p:nvPr/>
            </p:nvSpPr>
            <p:spPr bwMode="auto">
              <a:xfrm>
                <a:off x="1532" y="2056"/>
                <a:ext cx="87" cy="8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9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3333"/>
              </a:solidFill>
              <a:ln w="9525">
                <a:solidFill>
                  <a:srgbClr val="000000"/>
                </a:solidFill>
                <a:miter lim="800000"/>
                <a:headEnd/>
                <a:tailEnd/>
              </a:ln>
            </p:spPr>
            <p:txBody>
              <a:bodyPr>
                <a:prstTxWarp prst="textNoShape">
                  <a:avLst/>
                </a:prstTxWarp>
              </a:bodyPr>
              <a:lstStyle/>
              <a:p>
                <a:endParaRPr lang="en-US"/>
              </a:p>
            </p:txBody>
          </p:sp>
          <p:sp>
            <p:nvSpPr>
              <p:cNvPr id="96318" name="AutoShape 131"/>
              <p:cNvSpPr>
                <a:spLocks noChangeAspect="1" noChangeArrowheads="1"/>
              </p:cNvSpPr>
              <p:nvPr/>
            </p:nvSpPr>
            <p:spPr bwMode="auto">
              <a:xfrm>
                <a:off x="1357" y="2056"/>
                <a:ext cx="87" cy="8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9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3333"/>
              </a:solidFill>
              <a:ln w="9525">
                <a:solidFill>
                  <a:srgbClr val="000000"/>
                </a:solidFill>
                <a:miter lim="800000"/>
                <a:headEnd/>
                <a:tailEnd/>
              </a:ln>
            </p:spPr>
            <p:txBody>
              <a:bodyPr>
                <a:prstTxWarp prst="textNoShape">
                  <a:avLst/>
                </a:prstTxWarp>
              </a:bodyPr>
              <a:lstStyle/>
              <a:p>
                <a:endParaRPr lang="en-US"/>
              </a:p>
            </p:txBody>
          </p:sp>
          <p:sp>
            <p:nvSpPr>
              <p:cNvPr id="96319" name="AutoShape 132"/>
              <p:cNvSpPr>
                <a:spLocks noChangeAspect="1" noChangeArrowheads="1"/>
              </p:cNvSpPr>
              <p:nvPr/>
            </p:nvSpPr>
            <p:spPr bwMode="auto">
              <a:xfrm>
                <a:off x="1226" y="2056"/>
                <a:ext cx="88" cy="8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0 w 21600"/>
                  <a:gd name="T13" fmla="*/ 0 h 21600"/>
                  <a:gd name="T14" fmla="*/ 21600 w 21600"/>
                  <a:gd name="T15" fmla="*/ 7697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close/>
                  </a:path>
                </a:pathLst>
              </a:custGeom>
              <a:solidFill>
                <a:srgbClr val="333333"/>
              </a:solidFill>
              <a:ln w="9525">
                <a:solidFill>
                  <a:srgbClr val="000000"/>
                </a:solidFill>
                <a:miter lim="800000"/>
                <a:headEnd/>
                <a:tailEnd/>
              </a:ln>
            </p:spPr>
            <p:txBody>
              <a:bodyPr>
                <a:prstTxWarp prst="textNoShape">
                  <a:avLst/>
                </a:prstTxWarp>
              </a:bodyPr>
              <a:lstStyle/>
              <a:p>
                <a:endParaRPr lang="en-US"/>
              </a:p>
            </p:txBody>
          </p:sp>
          <p:sp>
            <p:nvSpPr>
              <p:cNvPr id="96320" name="AutoShape 133"/>
              <p:cNvSpPr>
                <a:spLocks noChangeAspect="1" noChangeArrowheads="1"/>
              </p:cNvSpPr>
              <p:nvPr/>
            </p:nvSpPr>
            <p:spPr bwMode="auto">
              <a:xfrm>
                <a:off x="1968" y="3486"/>
                <a:ext cx="115" cy="114"/>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6321" name="AutoShape 134"/>
              <p:cNvSpPr>
                <a:spLocks noChangeAspect="1" noChangeArrowheads="1"/>
              </p:cNvSpPr>
              <p:nvPr/>
            </p:nvSpPr>
            <p:spPr bwMode="auto">
              <a:xfrm>
                <a:off x="1824" y="3342"/>
                <a:ext cx="115" cy="114"/>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6322" name="AutoShape 135"/>
              <p:cNvSpPr>
                <a:spLocks noChangeAspect="1" noChangeArrowheads="1"/>
              </p:cNvSpPr>
              <p:nvPr/>
            </p:nvSpPr>
            <p:spPr bwMode="auto">
              <a:xfrm>
                <a:off x="1488" y="3054"/>
                <a:ext cx="115" cy="114"/>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6323" name="AutoShape 136"/>
              <p:cNvSpPr>
                <a:spLocks noChangeAspect="1" noChangeArrowheads="1"/>
              </p:cNvSpPr>
              <p:nvPr/>
            </p:nvSpPr>
            <p:spPr bwMode="auto">
              <a:xfrm>
                <a:off x="1680" y="3150"/>
                <a:ext cx="115" cy="114"/>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6324" name="AutoShape 137"/>
              <p:cNvSpPr>
                <a:spLocks noChangeAspect="1" noChangeArrowheads="1"/>
              </p:cNvSpPr>
              <p:nvPr/>
            </p:nvSpPr>
            <p:spPr bwMode="auto">
              <a:xfrm>
                <a:off x="1392" y="2718"/>
                <a:ext cx="115" cy="114"/>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grpSp>
            <p:nvGrpSpPr>
              <p:cNvPr id="22" name="Group 138"/>
              <p:cNvGrpSpPr>
                <a:grpSpLocks/>
              </p:cNvGrpSpPr>
              <p:nvPr/>
            </p:nvGrpSpPr>
            <p:grpSpPr bwMode="auto">
              <a:xfrm>
                <a:off x="48" y="2094"/>
                <a:ext cx="1575" cy="1353"/>
                <a:chOff x="48" y="2094"/>
                <a:chExt cx="1575" cy="1353"/>
              </a:xfrm>
            </p:grpSpPr>
            <p:sp>
              <p:nvSpPr>
                <p:cNvPr id="96326" name="AutoShape 139"/>
                <p:cNvSpPr>
                  <a:spLocks noChangeAspect="1" noChangeArrowheads="1"/>
                </p:cNvSpPr>
                <p:nvPr/>
              </p:nvSpPr>
              <p:spPr bwMode="auto">
                <a:xfrm>
                  <a:off x="1488" y="2094"/>
                  <a:ext cx="115" cy="114"/>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6327" name="AutoShape 140"/>
                <p:cNvSpPr>
                  <a:spLocks noChangeAspect="1" noChangeArrowheads="1"/>
                </p:cNvSpPr>
                <p:nvPr/>
              </p:nvSpPr>
              <p:spPr bwMode="auto">
                <a:xfrm>
                  <a:off x="1344" y="2094"/>
                  <a:ext cx="115" cy="114"/>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6328" name="AutoShape 141"/>
                <p:cNvSpPr>
                  <a:spLocks noChangeAspect="1" noChangeArrowheads="1"/>
                </p:cNvSpPr>
                <p:nvPr/>
              </p:nvSpPr>
              <p:spPr bwMode="auto">
                <a:xfrm>
                  <a:off x="1200" y="2124"/>
                  <a:ext cx="115" cy="114"/>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6329" name="AutoShape 142"/>
                <p:cNvSpPr>
                  <a:spLocks noChangeAspect="1" noChangeArrowheads="1"/>
                </p:cNvSpPr>
                <p:nvPr/>
              </p:nvSpPr>
              <p:spPr bwMode="auto">
                <a:xfrm>
                  <a:off x="1392" y="2430"/>
                  <a:ext cx="115" cy="114"/>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6330" name="Text Box 143"/>
                <p:cNvSpPr txBox="1">
                  <a:spLocks noChangeAspect="1" noChangeArrowheads="1"/>
                </p:cNvSpPr>
                <p:nvPr/>
              </p:nvSpPr>
              <p:spPr bwMode="auto">
                <a:xfrm>
                  <a:off x="48" y="2400"/>
                  <a:ext cx="1248" cy="1047"/>
                </a:xfrm>
                <a:prstGeom prst="rect">
                  <a:avLst/>
                </a:prstGeom>
                <a:noFill/>
                <a:ln w="9525">
                  <a:noFill/>
                  <a:miter lim="800000"/>
                  <a:headEnd/>
                  <a:tailEnd/>
                </a:ln>
              </p:spPr>
              <p:txBody>
                <a:bodyPr lIns="0" tIns="0" rIns="0" bIns="0">
                  <a:prstTxWarp prst="textNoShape">
                    <a:avLst/>
                  </a:prstTxWarp>
                  <a:spAutoFit/>
                </a:bodyPr>
                <a:lstStyle/>
                <a:p>
                  <a:pPr marL="3175" indent="-3175" algn="ctr" eaLnBrk="1" hangingPunct="1">
                    <a:buFont typeface="Times" charset="0"/>
                    <a:buNone/>
                  </a:pPr>
                  <a:r>
                    <a:rPr lang="en-US" sz="1800" b="1">
                      <a:latin typeface="Helvetica" charset="0"/>
                    </a:rPr>
                    <a:t>(7) </a:t>
                  </a:r>
                </a:p>
                <a:p>
                  <a:pPr marL="3175" indent="-3175" algn="ctr" eaLnBrk="1" hangingPunct="1">
                    <a:buFont typeface="Times" charset="0"/>
                    <a:buNone/>
                  </a:pPr>
                  <a:r>
                    <a:rPr lang="en-US" sz="1800" b="1">
                      <a:latin typeface="Helvetica" charset="0"/>
                    </a:rPr>
                    <a:t>LDL and HDL </a:t>
                  </a:r>
                </a:p>
                <a:p>
                  <a:pPr marL="3175" indent="-3175" algn="ctr" eaLnBrk="1" hangingPunct="1">
                    <a:buFont typeface="Times" charset="0"/>
                    <a:buNone/>
                  </a:pPr>
                  <a:r>
                    <a:rPr lang="en-US" sz="1800" b="1">
                      <a:latin typeface="Helvetica" charset="0"/>
                    </a:rPr>
                    <a:t>bind specific receptors and mediate uptake </a:t>
                  </a:r>
                </a:p>
                <a:p>
                  <a:pPr marL="3175" indent="-3175" algn="ctr" eaLnBrk="1" hangingPunct="1">
                    <a:buFont typeface="Times" charset="0"/>
                    <a:buNone/>
                  </a:pPr>
                  <a:r>
                    <a:rPr lang="en-US" sz="1800" b="1">
                      <a:latin typeface="Helvetica" charset="0"/>
                    </a:rPr>
                    <a:t>in the liver </a:t>
                  </a:r>
                </a:p>
                <a:p>
                  <a:pPr marL="3175" indent="-3175" algn="ctr" eaLnBrk="1" hangingPunct="1">
                    <a:buFont typeface="Times" charset="0"/>
                    <a:buNone/>
                  </a:pPr>
                  <a:endParaRPr lang="en-US" sz="1600" b="1">
                    <a:latin typeface="Helvetica" charset="0"/>
                  </a:endParaRPr>
                </a:p>
              </p:txBody>
            </p:sp>
            <p:sp>
              <p:nvSpPr>
                <p:cNvPr id="96331" name="Line 144"/>
                <p:cNvSpPr>
                  <a:spLocks noChangeShapeType="1"/>
                </p:cNvSpPr>
                <p:nvPr/>
              </p:nvSpPr>
              <p:spPr bwMode="auto">
                <a:xfrm flipV="1">
                  <a:off x="672" y="2112"/>
                  <a:ext cx="528" cy="288"/>
                </a:xfrm>
                <a:prstGeom prst="line">
                  <a:avLst/>
                </a:prstGeom>
                <a:noFill/>
                <a:ln w="57150">
                  <a:solidFill>
                    <a:srgbClr val="006600"/>
                  </a:solidFill>
                  <a:round/>
                  <a:headEnd/>
                  <a:tailEnd type="triangle" w="med" len="med"/>
                </a:ln>
              </p:spPr>
              <p:txBody>
                <a:bodyPr>
                  <a:prstTxWarp prst="textNoShape">
                    <a:avLst/>
                  </a:prstTxWarp>
                </a:bodyPr>
                <a:lstStyle/>
                <a:p>
                  <a:endParaRPr lang="en-US"/>
                </a:p>
              </p:txBody>
            </p:sp>
            <p:sp>
              <p:nvSpPr>
                <p:cNvPr id="96332" name="AutoShape 145"/>
                <p:cNvSpPr>
                  <a:spLocks noChangeAspect="1" noChangeArrowheads="1"/>
                </p:cNvSpPr>
                <p:nvPr/>
              </p:nvSpPr>
              <p:spPr bwMode="auto">
                <a:xfrm rot="-5400000">
                  <a:off x="1536" y="2544"/>
                  <a:ext cx="88" cy="87"/>
                </a:xfrm>
                <a:prstGeom prst="chevron">
                  <a:avLst>
                    <a:gd name="adj" fmla="val 25287"/>
                  </a:avLst>
                </a:prstGeom>
                <a:solidFill>
                  <a:srgbClr val="FFC1C1"/>
                </a:solidFill>
                <a:ln w="9525">
                  <a:solidFill>
                    <a:srgbClr val="000000"/>
                  </a:solidFill>
                  <a:miter lim="800000"/>
                  <a:headEnd/>
                  <a:tailEnd/>
                </a:ln>
              </p:spPr>
              <p:txBody>
                <a:bodyPr vert="eaVert">
                  <a:prstTxWarp prst="textNoShape">
                    <a:avLst/>
                  </a:prstTxWarp>
                </a:bodyPr>
                <a:lstStyle/>
                <a:p>
                  <a:endParaRPr lang="en-US"/>
                </a:p>
              </p:txBody>
            </p:sp>
            <p:sp>
              <p:nvSpPr>
                <p:cNvPr id="96333" name="AutoShape 146"/>
                <p:cNvSpPr>
                  <a:spLocks noChangeAspect="1" noChangeArrowheads="1"/>
                </p:cNvSpPr>
                <p:nvPr/>
              </p:nvSpPr>
              <p:spPr bwMode="auto">
                <a:xfrm rot="-5400000">
                  <a:off x="1296" y="2304"/>
                  <a:ext cx="88" cy="87"/>
                </a:xfrm>
                <a:prstGeom prst="chevron">
                  <a:avLst>
                    <a:gd name="adj" fmla="val 25287"/>
                  </a:avLst>
                </a:prstGeom>
                <a:solidFill>
                  <a:srgbClr val="FFC1C1"/>
                </a:solidFill>
                <a:ln w="9525">
                  <a:solidFill>
                    <a:srgbClr val="000000"/>
                  </a:solidFill>
                  <a:miter lim="800000"/>
                  <a:headEnd/>
                  <a:tailEnd/>
                </a:ln>
              </p:spPr>
              <p:txBody>
                <a:bodyPr vert="eaVert">
                  <a:prstTxWarp prst="textNoShape">
                    <a:avLst/>
                  </a:prstTxWarp>
                </a:bodyPr>
                <a:lstStyle/>
                <a:p>
                  <a:endParaRPr lang="en-US"/>
                </a:p>
              </p:txBody>
            </p:sp>
          </p:grpSp>
        </p:grpSp>
      </p:grpSp>
      <p:sp>
        <p:nvSpPr>
          <p:cNvPr id="96289" name="Freeform 147"/>
          <p:cNvSpPr>
            <a:spLocks noChangeAspect="1"/>
          </p:cNvSpPr>
          <p:nvPr/>
        </p:nvSpPr>
        <p:spPr bwMode="auto">
          <a:xfrm>
            <a:off x="7627938" y="5581650"/>
            <a:ext cx="76200" cy="369888"/>
          </a:xfrm>
          <a:custGeom>
            <a:avLst/>
            <a:gdLst>
              <a:gd name="T0" fmla="*/ 2147483647 w 101"/>
              <a:gd name="T1" fmla="*/ 2147483647 h 480"/>
              <a:gd name="T2" fmla="*/ 2147483647 w 101"/>
              <a:gd name="T3" fmla="*/ 2147483647 h 480"/>
              <a:gd name="T4" fmla="*/ 2147483647 w 101"/>
              <a:gd name="T5" fmla="*/ 2147483647 h 480"/>
              <a:gd name="T6" fmla="*/ 2147483647 w 101"/>
              <a:gd name="T7" fmla="*/ 0 h 480"/>
              <a:gd name="T8" fmla="*/ 0 60000 65536"/>
              <a:gd name="T9" fmla="*/ 0 60000 65536"/>
              <a:gd name="T10" fmla="*/ 0 60000 65536"/>
              <a:gd name="T11" fmla="*/ 0 60000 65536"/>
              <a:gd name="T12" fmla="*/ 0 w 101"/>
              <a:gd name="T13" fmla="*/ 0 h 480"/>
              <a:gd name="T14" fmla="*/ 101 w 101"/>
              <a:gd name="T15" fmla="*/ 480 h 480"/>
            </a:gdLst>
            <a:ahLst/>
            <a:cxnLst>
              <a:cxn ang="T8">
                <a:pos x="T0" y="T1"/>
              </a:cxn>
              <a:cxn ang="T9">
                <a:pos x="T2" y="T3"/>
              </a:cxn>
              <a:cxn ang="T10">
                <a:pos x="T4" y="T5"/>
              </a:cxn>
              <a:cxn ang="T11">
                <a:pos x="T6" y="T7"/>
              </a:cxn>
            </a:cxnLst>
            <a:rect l="T12" t="T13" r="T14" b="T15"/>
            <a:pathLst>
              <a:path w="101" h="480">
                <a:moveTo>
                  <a:pt x="101" y="480"/>
                </a:moveTo>
                <a:cubicBezTo>
                  <a:pt x="74" y="318"/>
                  <a:pt x="94" y="398"/>
                  <a:pt x="41" y="240"/>
                </a:cubicBezTo>
                <a:cubicBezTo>
                  <a:pt x="34" y="220"/>
                  <a:pt x="21" y="180"/>
                  <a:pt x="21" y="180"/>
                </a:cubicBezTo>
                <a:cubicBezTo>
                  <a:pt x="0" y="13"/>
                  <a:pt x="1" y="74"/>
                  <a:pt x="1" y="0"/>
                </a:cubicBezTo>
              </a:path>
            </a:pathLst>
          </a:custGeom>
          <a:noFill/>
          <a:ln w="38100">
            <a:solidFill>
              <a:srgbClr val="000000"/>
            </a:solidFill>
            <a:round/>
            <a:headEnd/>
            <a:tailEnd/>
          </a:ln>
        </p:spPr>
        <p:txBody>
          <a:bodyPr>
            <a:prstTxWarp prst="textNoShape">
              <a:avLst/>
            </a:prstTxWarp>
          </a:bodyPr>
          <a:lstStyle/>
          <a:p>
            <a:endParaRPr lang="en-US"/>
          </a:p>
        </p:txBody>
      </p:sp>
      <p:grpSp>
        <p:nvGrpSpPr>
          <p:cNvPr id="23" name="Group 148"/>
          <p:cNvGrpSpPr>
            <a:grpSpLocks/>
          </p:cNvGrpSpPr>
          <p:nvPr/>
        </p:nvGrpSpPr>
        <p:grpSpPr bwMode="auto">
          <a:xfrm>
            <a:off x="3657600" y="5105400"/>
            <a:ext cx="5486400" cy="1511300"/>
            <a:chOff x="2304" y="3216"/>
            <a:chExt cx="3456" cy="952"/>
          </a:xfrm>
        </p:grpSpPr>
        <p:sp>
          <p:nvSpPr>
            <p:cNvPr id="96293" name="AutoShape 149"/>
            <p:cNvSpPr>
              <a:spLocks noChangeAspect="1" noChangeArrowheads="1"/>
            </p:cNvSpPr>
            <p:nvPr/>
          </p:nvSpPr>
          <p:spPr bwMode="auto">
            <a:xfrm>
              <a:off x="4106" y="4011"/>
              <a:ext cx="153" cy="115"/>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6294" name="AutoShape 150"/>
            <p:cNvSpPr>
              <a:spLocks noChangeAspect="1" noChangeArrowheads="1"/>
            </p:cNvSpPr>
            <p:nvPr/>
          </p:nvSpPr>
          <p:spPr bwMode="auto">
            <a:xfrm>
              <a:off x="3805" y="4011"/>
              <a:ext cx="115" cy="114"/>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6295" name="AutoShape 151"/>
            <p:cNvSpPr>
              <a:spLocks noChangeAspect="1" noChangeArrowheads="1"/>
            </p:cNvSpPr>
            <p:nvPr/>
          </p:nvSpPr>
          <p:spPr bwMode="auto">
            <a:xfrm>
              <a:off x="2784" y="3726"/>
              <a:ext cx="115" cy="114"/>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6296" name="AutoShape 152"/>
            <p:cNvSpPr>
              <a:spLocks noChangeAspect="1" noChangeArrowheads="1"/>
            </p:cNvSpPr>
            <p:nvPr/>
          </p:nvSpPr>
          <p:spPr bwMode="auto">
            <a:xfrm>
              <a:off x="3072" y="3822"/>
              <a:ext cx="115" cy="114"/>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6297" name="AutoShape 153"/>
            <p:cNvSpPr>
              <a:spLocks noChangeAspect="1" noChangeArrowheads="1"/>
            </p:cNvSpPr>
            <p:nvPr/>
          </p:nvSpPr>
          <p:spPr bwMode="auto">
            <a:xfrm>
              <a:off x="3360" y="3918"/>
              <a:ext cx="115" cy="114"/>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6298" name="AutoShape 154"/>
            <p:cNvSpPr>
              <a:spLocks noChangeAspect="1" noChangeArrowheads="1"/>
            </p:cNvSpPr>
            <p:nvPr/>
          </p:nvSpPr>
          <p:spPr bwMode="auto">
            <a:xfrm>
              <a:off x="2536" y="3574"/>
              <a:ext cx="115" cy="116"/>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6299" name="AutoShape 155"/>
            <p:cNvSpPr>
              <a:spLocks noChangeAspect="1" noChangeArrowheads="1"/>
            </p:cNvSpPr>
            <p:nvPr/>
          </p:nvSpPr>
          <p:spPr bwMode="auto">
            <a:xfrm rot="-5400000">
              <a:off x="4608" y="4040"/>
              <a:ext cx="88" cy="87"/>
            </a:xfrm>
            <a:prstGeom prst="chevron">
              <a:avLst>
                <a:gd name="adj" fmla="val 25287"/>
              </a:avLst>
            </a:prstGeom>
            <a:solidFill>
              <a:srgbClr val="FFC1C1"/>
            </a:solidFill>
            <a:ln w="9525">
              <a:solidFill>
                <a:srgbClr val="000000"/>
              </a:solidFill>
              <a:miter lim="800000"/>
              <a:headEnd/>
              <a:tailEnd/>
            </a:ln>
          </p:spPr>
          <p:txBody>
            <a:bodyPr>
              <a:prstTxWarp prst="textNoShape">
                <a:avLst/>
              </a:prstTxWarp>
            </a:bodyPr>
            <a:lstStyle/>
            <a:p>
              <a:endParaRPr lang="en-US"/>
            </a:p>
          </p:txBody>
        </p:sp>
        <p:sp>
          <p:nvSpPr>
            <p:cNvPr id="96300" name="AutoShape 156"/>
            <p:cNvSpPr>
              <a:spLocks noChangeAspect="1" noChangeArrowheads="1"/>
            </p:cNvSpPr>
            <p:nvPr/>
          </p:nvSpPr>
          <p:spPr bwMode="auto">
            <a:xfrm rot="-5400000">
              <a:off x="2976" y="3744"/>
              <a:ext cx="88" cy="87"/>
            </a:xfrm>
            <a:prstGeom prst="chevron">
              <a:avLst>
                <a:gd name="adj" fmla="val 25287"/>
              </a:avLst>
            </a:prstGeom>
            <a:solidFill>
              <a:srgbClr val="FFC1C1"/>
            </a:solidFill>
            <a:ln w="9525">
              <a:solidFill>
                <a:srgbClr val="000000"/>
              </a:solidFill>
              <a:miter lim="800000"/>
              <a:headEnd/>
              <a:tailEnd/>
            </a:ln>
          </p:spPr>
          <p:txBody>
            <a:bodyPr>
              <a:prstTxWarp prst="textNoShape">
                <a:avLst/>
              </a:prstTxWarp>
            </a:bodyPr>
            <a:lstStyle/>
            <a:p>
              <a:endParaRPr lang="en-US"/>
            </a:p>
          </p:txBody>
        </p:sp>
        <p:sp>
          <p:nvSpPr>
            <p:cNvPr id="96301" name="AutoShape 157"/>
            <p:cNvSpPr>
              <a:spLocks noChangeAspect="1" noChangeArrowheads="1"/>
            </p:cNvSpPr>
            <p:nvPr/>
          </p:nvSpPr>
          <p:spPr bwMode="auto">
            <a:xfrm rot="-5400000">
              <a:off x="3600" y="3936"/>
              <a:ext cx="88" cy="87"/>
            </a:xfrm>
            <a:prstGeom prst="chevron">
              <a:avLst>
                <a:gd name="adj" fmla="val 25287"/>
              </a:avLst>
            </a:prstGeom>
            <a:solidFill>
              <a:srgbClr val="FFC1C1"/>
            </a:solidFill>
            <a:ln w="9525">
              <a:solidFill>
                <a:srgbClr val="000000"/>
              </a:solidFill>
              <a:miter lim="800000"/>
              <a:headEnd/>
              <a:tailEnd/>
            </a:ln>
          </p:spPr>
          <p:txBody>
            <a:bodyPr>
              <a:prstTxWarp prst="textNoShape">
                <a:avLst/>
              </a:prstTxWarp>
            </a:bodyPr>
            <a:lstStyle/>
            <a:p>
              <a:endParaRPr lang="en-US"/>
            </a:p>
          </p:txBody>
        </p:sp>
        <p:sp>
          <p:nvSpPr>
            <p:cNvPr id="96302" name="AutoShape 158"/>
            <p:cNvSpPr>
              <a:spLocks noChangeAspect="1" noChangeArrowheads="1"/>
            </p:cNvSpPr>
            <p:nvPr/>
          </p:nvSpPr>
          <p:spPr bwMode="auto">
            <a:xfrm rot="-5400000">
              <a:off x="2304" y="3552"/>
              <a:ext cx="88" cy="87"/>
            </a:xfrm>
            <a:prstGeom prst="chevron">
              <a:avLst>
                <a:gd name="adj" fmla="val 25287"/>
              </a:avLst>
            </a:prstGeom>
            <a:solidFill>
              <a:srgbClr val="FFC1C1"/>
            </a:solidFill>
            <a:ln w="9525">
              <a:solidFill>
                <a:srgbClr val="000000"/>
              </a:solidFill>
              <a:miter lim="800000"/>
              <a:headEnd/>
              <a:tailEnd/>
            </a:ln>
          </p:spPr>
          <p:txBody>
            <a:bodyPr>
              <a:prstTxWarp prst="textNoShape">
                <a:avLst/>
              </a:prstTxWarp>
            </a:bodyPr>
            <a:lstStyle/>
            <a:p>
              <a:endParaRPr lang="en-US"/>
            </a:p>
          </p:txBody>
        </p:sp>
        <p:sp>
          <p:nvSpPr>
            <p:cNvPr id="96303" name="AutoShape 159"/>
            <p:cNvSpPr>
              <a:spLocks noChangeAspect="1" noChangeArrowheads="1"/>
            </p:cNvSpPr>
            <p:nvPr/>
          </p:nvSpPr>
          <p:spPr bwMode="auto">
            <a:xfrm rot="-5400000">
              <a:off x="4416" y="4080"/>
              <a:ext cx="88" cy="87"/>
            </a:xfrm>
            <a:prstGeom prst="chevron">
              <a:avLst>
                <a:gd name="adj" fmla="val 25287"/>
              </a:avLst>
            </a:prstGeom>
            <a:solidFill>
              <a:srgbClr val="FFC1C1"/>
            </a:solidFill>
            <a:ln w="9525">
              <a:solidFill>
                <a:srgbClr val="000000"/>
              </a:solidFill>
              <a:miter lim="800000"/>
              <a:headEnd/>
              <a:tailEnd/>
            </a:ln>
          </p:spPr>
          <p:txBody>
            <a:bodyPr>
              <a:prstTxWarp prst="textNoShape">
                <a:avLst/>
              </a:prstTxWarp>
            </a:bodyPr>
            <a:lstStyle/>
            <a:p>
              <a:endParaRPr lang="en-US"/>
            </a:p>
          </p:txBody>
        </p:sp>
        <p:grpSp>
          <p:nvGrpSpPr>
            <p:cNvPr id="24" name="Group 160"/>
            <p:cNvGrpSpPr>
              <a:grpSpLocks/>
            </p:cNvGrpSpPr>
            <p:nvPr/>
          </p:nvGrpSpPr>
          <p:grpSpPr bwMode="auto">
            <a:xfrm>
              <a:off x="4312" y="3216"/>
              <a:ext cx="1448" cy="787"/>
              <a:chOff x="4312" y="3216"/>
              <a:chExt cx="1448" cy="787"/>
            </a:xfrm>
          </p:grpSpPr>
          <p:sp>
            <p:nvSpPr>
              <p:cNvPr id="96305" name="AutoShape 161"/>
              <p:cNvSpPr>
                <a:spLocks noChangeAspect="1" noChangeArrowheads="1"/>
              </p:cNvSpPr>
              <p:nvPr/>
            </p:nvSpPr>
            <p:spPr bwMode="auto">
              <a:xfrm>
                <a:off x="4455" y="3487"/>
                <a:ext cx="116" cy="115"/>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6306" name="AutoShape 162"/>
              <p:cNvSpPr>
                <a:spLocks noChangeAspect="1" noChangeArrowheads="1"/>
              </p:cNvSpPr>
              <p:nvPr/>
            </p:nvSpPr>
            <p:spPr bwMode="auto">
              <a:xfrm>
                <a:off x="4685" y="3487"/>
                <a:ext cx="115" cy="115"/>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6307" name="AutoShape 163"/>
              <p:cNvSpPr>
                <a:spLocks noChangeAspect="1" noChangeArrowheads="1"/>
              </p:cNvSpPr>
              <p:nvPr/>
            </p:nvSpPr>
            <p:spPr bwMode="auto">
              <a:xfrm>
                <a:off x="4312" y="3888"/>
                <a:ext cx="152" cy="115"/>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6308" name="AutoShape 164"/>
              <p:cNvSpPr>
                <a:spLocks noChangeAspect="1" noChangeArrowheads="1"/>
              </p:cNvSpPr>
              <p:nvPr/>
            </p:nvSpPr>
            <p:spPr bwMode="auto">
              <a:xfrm>
                <a:off x="4456" y="3648"/>
                <a:ext cx="152" cy="115"/>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sp>
            <p:nvSpPr>
              <p:cNvPr id="96309" name="Text Box 165"/>
              <p:cNvSpPr txBox="1">
                <a:spLocks noChangeAspect="1" noChangeArrowheads="1"/>
              </p:cNvSpPr>
              <p:nvPr/>
            </p:nvSpPr>
            <p:spPr bwMode="auto">
              <a:xfrm>
                <a:off x="4944" y="3216"/>
                <a:ext cx="816" cy="136"/>
              </a:xfrm>
              <a:prstGeom prst="rect">
                <a:avLst/>
              </a:prstGeom>
              <a:noFill/>
              <a:ln w="9525">
                <a:noFill/>
                <a:miter lim="800000"/>
                <a:headEnd/>
                <a:tailEnd/>
              </a:ln>
            </p:spPr>
            <p:txBody>
              <a:bodyPr lIns="0" tIns="0" rIns="0" bIns="0">
                <a:prstTxWarp prst="textNoShape">
                  <a:avLst/>
                </a:prstTxWarp>
                <a:spAutoFit/>
              </a:bodyPr>
              <a:lstStyle/>
              <a:p>
                <a:pPr algn="ctr" eaLnBrk="1" hangingPunct="1">
                  <a:lnSpc>
                    <a:spcPts val="1700"/>
                  </a:lnSpc>
                  <a:spcBef>
                    <a:spcPct val="50000"/>
                  </a:spcBef>
                </a:pPr>
                <a:endParaRPr lang="en-US" sz="1800" b="1">
                  <a:latin typeface="Helvetica" charset="0"/>
                </a:endParaRPr>
              </a:p>
            </p:txBody>
          </p:sp>
          <p:sp>
            <p:nvSpPr>
              <p:cNvPr id="96310" name="AutoShape 166"/>
              <p:cNvSpPr>
                <a:spLocks noChangeAspect="1" noChangeArrowheads="1"/>
              </p:cNvSpPr>
              <p:nvPr/>
            </p:nvSpPr>
            <p:spPr bwMode="auto">
              <a:xfrm>
                <a:off x="4589" y="3822"/>
                <a:ext cx="115" cy="114"/>
              </a:xfrm>
              <a:prstGeom prst="smileyFace">
                <a:avLst>
                  <a:gd name="adj" fmla="val 4653"/>
                </a:avLst>
              </a:prstGeom>
              <a:solidFill>
                <a:srgbClr val="FF99FF"/>
              </a:solidFill>
              <a:ln w="9525">
                <a:solidFill>
                  <a:srgbClr val="000000"/>
                </a:solidFill>
                <a:round/>
                <a:headEnd/>
                <a:tailEnd/>
              </a:ln>
            </p:spPr>
            <p:txBody>
              <a:bodyPr>
                <a:prstTxWarp prst="textNoShape">
                  <a:avLst/>
                </a:prstTxWarp>
              </a:bodyPr>
              <a:lstStyle/>
              <a:p>
                <a:endParaRPr lang="en-US"/>
              </a:p>
            </p:txBody>
          </p:sp>
        </p:grpSp>
      </p:grpSp>
      <p:sp>
        <p:nvSpPr>
          <p:cNvPr id="96291" name="Text Box 167"/>
          <p:cNvSpPr txBox="1">
            <a:spLocks noChangeArrowheads="1"/>
          </p:cNvSpPr>
          <p:nvPr/>
        </p:nvSpPr>
        <p:spPr bwMode="auto">
          <a:xfrm>
            <a:off x="6445250" y="4391025"/>
            <a:ext cx="1479550" cy="641350"/>
          </a:xfrm>
          <a:prstGeom prst="rect">
            <a:avLst/>
          </a:prstGeom>
          <a:noFill/>
          <a:ln w="9525">
            <a:noFill/>
            <a:miter lim="800000"/>
            <a:headEnd/>
            <a:tailEnd/>
          </a:ln>
        </p:spPr>
        <p:txBody>
          <a:bodyPr wrap="none">
            <a:prstTxWarp prst="textNoShape">
              <a:avLst/>
            </a:prstTxWarp>
            <a:spAutoFit/>
          </a:bodyPr>
          <a:lstStyle/>
          <a:p>
            <a:pPr algn="ctr"/>
            <a:r>
              <a:rPr lang="en-US" sz="1800" b="1">
                <a:solidFill>
                  <a:srgbClr val="FF0000"/>
                </a:solidFill>
                <a:latin typeface="Helvetica" charset="0"/>
              </a:rPr>
              <a:t>non-hepatic</a:t>
            </a:r>
          </a:p>
          <a:p>
            <a:pPr algn="ctr"/>
            <a:r>
              <a:rPr lang="en-US" sz="1800" b="1">
                <a:solidFill>
                  <a:srgbClr val="FF0000"/>
                </a:solidFill>
                <a:latin typeface="Helvetica" charset="0"/>
              </a:rPr>
              <a:t> tissue</a:t>
            </a:r>
          </a:p>
        </p:txBody>
      </p:sp>
      <p:sp>
        <p:nvSpPr>
          <p:cNvPr id="169" name="Slide Number Placeholder 168"/>
          <p:cNvSpPr>
            <a:spLocks noGrp="1"/>
          </p:cNvSpPr>
          <p:nvPr>
            <p:ph type="sldNum" sz="quarter" idx="12"/>
          </p:nvPr>
        </p:nvSpPr>
        <p:spPr/>
        <p:txBody>
          <a:bodyPr/>
          <a:lstStyle/>
          <a:p>
            <a:fld id="{F8128ADE-1789-334C-8D53-6A8066880BAB}" type="slidenum">
              <a:rPr/>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up)">
                                      <p:cBhvr>
                                        <p:cTn id="23" dur="1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right)">
                                      <p:cBhvr>
                                        <p:cTn id="32" dur="10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10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5486400" y="1143000"/>
            <a:ext cx="1363663" cy="1098550"/>
            <a:chOff x="4128" y="1248"/>
            <a:chExt cx="858" cy="692"/>
          </a:xfrm>
        </p:grpSpPr>
        <p:grpSp>
          <p:nvGrpSpPr>
            <p:cNvPr id="3" name="Group 3"/>
            <p:cNvGrpSpPr>
              <a:grpSpLocks/>
            </p:cNvGrpSpPr>
            <p:nvPr/>
          </p:nvGrpSpPr>
          <p:grpSpPr bwMode="auto">
            <a:xfrm>
              <a:off x="4128" y="1392"/>
              <a:ext cx="524" cy="548"/>
              <a:chOff x="768" y="672"/>
              <a:chExt cx="524" cy="548"/>
            </a:xfrm>
          </p:grpSpPr>
          <p:grpSp>
            <p:nvGrpSpPr>
              <p:cNvPr id="4" name="Group 4"/>
              <p:cNvGrpSpPr>
                <a:grpSpLocks/>
              </p:cNvGrpSpPr>
              <p:nvPr/>
            </p:nvGrpSpPr>
            <p:grpSpPr bwMode="auto">
              <a:xfrm>
                <a:off x="932" y="1111"/>
                <a:ext cx="273" cy="109"/>
                <a:chOff x="932" y="1111"/>
                <a:chExt cx="273" cy="109"/>
              </a:xfrm>
            </p:grpSpPr>
            <p:sp>
              <p:nvSpPr>
                <p:cNvPr id="98608" name="Oval 5"/>
                <p:cNvSpPr>
                  <a:spLocks noChangeAspect="1" noChangeArrowheads="1"/>
                </p:cNvSpPr>
                <p:nvPr/>
              </p:nvSpPr>
              <p:spPr bwMode="auto">
                <a:xfrm>
                  <a:off x="1161" y="1111"/>
                  <a:ext cx="44"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609" name="Oval 6"/>
                <p:cNvSpPr>
                  <a:spLocks noChangeAspect="1" noChangeArrowheads="1"/>
                </p:cNvSpPr>
                <p:nvPr/>
              </p:nvSpPr>
              <p:spPr bwMode="auto">
                <a:xfrm>
                  <a:off x="1106" y="1154"/>
                  <a:ext cx="4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610" name="Oval 7"/>
                <p:cNvSpPr>
                  <a:spLocks noChangeAspect="1" noChangeArrowheads="1"/>
                </p:cNvSpPr>
                <p:nvPr/>
              </p:nvSpPr>
              <p:spPr bwMode="auto">
                <a:xfrm>
                  <a:off x="1052" y="1176"/>
                  <a:ext cx="43"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611" name="Line 8"/>
                <p:cNvSpPr>
                  <a:spLocks noChangeAspect="1" noChangeShapeType="1"/>
                </p:cNvSpPr>
                <p:nvPr/>
              </p:nvSpPr>
              <p:spPr bwMode="auto">
                <a:xfrm flipH="1" flipV="1">
                  <a:off x="1101" y="1116"/>
                  <a:ext cx="11"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612" name="Line 9"/>
                <p:cNvSpPr>
                  <a:spLocks noChangeAspect="1" noChangeShapeType="1"/>
                </p:cNvSpPr>
                <p:nvPr/>
              </p:nvSpPr>
              <p:spPr bwMode="auto">
                <a:xfrm flipV="1">
                  <a:off x="1068" y="1138"/>
                  <a:ext cx="1"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613" name="Oval 10"/>
                <p:cNvSpPr>
                  <a:spLocks noChangeAspect="1" noChangeArrowheads="1"/>
                </p:cNvSpPr>
                <p:nvPr/>
              </p:nvSpPr>
              <p:spPr bwMode="auto">
                <a:xfrm>
                  <a:off x="987" y="1176"/>
                  <a:ext cx="5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614" name="Oval 11"/>
                <p:cNvSpPr>
                  <a:spLocks noChangeAspect="1" noChangeArrowheads="1"/>
                </p:cNvSpPr>
                <p:nvPr/>
              </p:nvSpPr>
              <p:spPr bwMode="auto">
                <a:xfrm>
                  <a:off x="932" y="1154"/>
                  <a:ext cx="4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615" name="Line 12"/>
                <p:cNvSpPr>
                  <a:spLocks noChangeAspect="1" noChangeShapeType="1"/>
                </p:cNvSpPr>
                <p:nvPr/>
              </p:nvSpPr>
              <p:spPr bwMode="auto">
                <a:xfrm flipV="1">
                  <a:off x="1024" y="1127"/>
                  <a:ext cx="11" cy="44"/>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616" name="Line 13"/>
                <p:cNvSpPr>
                  <a:spLocks noChangeAspect="1" noChangeShapeType="1"/>
                </p:cNvSpPr>
                <p:nvPr/>
              </p:nvSpPr>
              <p:spPr bwMode="auto">
                <a:xfrm flipV="1">
                  <a:off x="959" y="1116"/>
                  <a:ext cx="22" cy="33"/>
                </a:xfrm>
                <a:prstGeom prst="line">
                  <a:avLst/>
                </a:prstGeom>
                <a:noFill/>
                <a:ln w="12700">
                  <a:solidFill>
                    <a:srgbClr val="000000"/>
                  </a:solidFill>
                  <a:round/>
                  <a:headEnd/>
                  <a:tailEnd/>
                </a:ln>
              </p:spPr>
              <p:txBody>
                <a:bodyPr>
                  <a:prstTxWarp prst="textNoShape">
                    <a:avLst/>
                  </a:prstTxWarp>
                </a:bodyPr>
                <a:lstStyle/>
                <a:p>
                  <a:endParaRPr lang="en-US"/>
                </a:p>
              </p:txBody>
            </p:sp>
          </p:grpSp>
          <p:grpSp>
            <p:nvGrpSpPr>
              <p:cNvPr id="5" name="Group 14"/>
              <p:cNvGrpSpPr>
                <a:grpSpLocks/>
              </p:cNvGrpSpPr>
              <p:nvPr/>
            </p:nvGrpSpPr>
            <p:grpSpPr bwMode="auto">
              <a:xfrm>
                <a:off x="768" y="979"/>
                <a:ext cx="169" cy="197"/>
                <a:chOff x="768" y="979"/>
                <a:chExt cx="169" cy="197"/>
              </a:xfrm>
            </p:grpSpPr>
            <p:sp>
              <p:nvSpPr>
                <p:cNvPr id="98600" name="Oval 15"/>
                <p:cNvSpPr>
                  <a:spLocks noChangeAspect="1" noChangeArrowheads="1"/>
                </p:cNvSpPr>
                <p:nvPr/>
              </p:nvSpPr>
              <p:spPr bwMode="auto">
                <a:xfrm>
                  <a:off x="866" y="1132"/>
                  <a:ext cx="55"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601" name="Oval 16"/>
                <p:cNvSpPr>
                  <a:spLocks noChangeAspect="1" noChangeArrowheads="1"/>
                </p:cNvSpPr>
                <p:nvPr/>
              </p:nvSpPr>
              <p:spPr bwMode="auto">
                <a:xfrm>
                  <a:off x="823" y="1089"/>
                  <a:ext cx="54"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602" name="Oval 17"/>
                <p:cNvSpPr>
                  <a:spLocks noChangeAspect="1" noChangeArrowheads="1"/>
                </p:cNvSpPr>
                <p:nvPr/>
              </p:nvSpPr>
              <p:spPr bwMode="auto">
                <a:xfrm>
                  <a:off x="790" y="1034"/>
                  <a:ext cx="55"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603" name="Oval 18"/>
                <p:cNvSpPr>
                  <a:spLocks noChangeAspect="1" noChangeArrowheads="1"/>
                </p:cNvSpPr>
                <p:nvPr/>
              </p:nvSpPr>
              <p:spPr bwMode="auto">
                <a:xfrm>
                  <a:off x="768" y="979"/>
                  <a:ext cx="4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604" name="Line 19"/>
                <p:cNvSpPr>
                  <a:spLocks noChangeAspect="1" noChangeShapeType="1"/>
                </p:cNvSpPr>
                <p:nvPr/>
              </p:nvSpPr>
              <p:spPr bwMode="auto">
                <a:xfrm flipV="1">
                  <a:off x="916" y="1094"/>
                  <a:ext cx="21"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605" name="Line 20"/>
                <p:cNvSpPr>
                  <a:spLocks noChangeAspect="1" noChangeShapeType="1"/>
                </p:cNvSpPr>
                <p:nvPr/>
              </p:nvSpPr>
              <p:spPr bwMode="auto">
                <a:xfrm flipV="1">
                  <a:off x="872" y="1061"/>
                  <a:ext cx="22"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606" name="Line 21"/>
                <p:cNvSpPr>
                  <a:spLocks noChangeAspect="1" noChangeShapeType="1"/>
                </p:cNvSpPr>
                <p:nvPr/>
              </p:nvSpPr>
              <p:spPr bwMode="auto">
                <a:xfrm flipV="1">
                  <a:off x="850" y="1028"/>
                  <a:ext cx="22"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607" name="Line 22"/>
                <p:cNvSpPr>
                  <a:spLocks noChangeAspect="1" noChangeShapeType="1"/>
                </p:cNvSpPr>
                <p:nvPr/>
              </p:nvSpPr>
              <p:spPr bwMode="auto">
                <a:xfrm>
                  <a:off x="828" y="996"/>
                  <a:ext cx="33" cy="0"/>
                </a:xfrm>
                <a:prstGeom prst="line">
                  <a:avLst/>
                </a:prstGeom>
                <a:noFill/>
                <a:ln w="12700">
                  <a:solidFill>
                    <a:srgbClr val="000000"/>
                  </a:solidFill>
                  <a:round/>
                  <a:headEnd/>
                  <a:tailEnd/>
                </a:ln>
              </p:spPr>
              <p:txBody>
                <a:bodyPr>
                  <a:prstTxWarp prst="textNoShape">
                    <a:avLst/>
                  </a:prstTxWarp>
                </a:bodyPr>
                <a:lstStyle/>
                <a:p>
                  <a:endParaRPr lang="en-US"/>
                </a:p>
              </p:txBody>
            </p:sp>
          </p:grpSp>
          <p:grpSp>
            <p:nvGrpSpPr>
              <p:cNvPr id="6" name="Group 23"/>
              <p:cNvGrpSpPr>
                <a:grpSpLocks/>
              </p:cNvGrpSpPr>
              <p:nvPr/>
            </p:nvGrpSpPr>
            <p:grpSpPr bwMode="auto">
              <a:xfrm>
                <a:off x="768" y="750"/>
                <a:ext cx="159" cy="207"/>
                <a:chOff x="768" y="750"/>
                <a:chExt cx="159" cy="207"/>
              </a:xfrm>
            </p:grpSpPr>
            <p:sp>
              <p:nvSpPr>
                <p:cNvPr id="98591" name="Oval 24"/>
                <p:cNvSpPr>
                  <a:spLocks noChangeAspect="1" noChangeArrowheads="1"/>
                </p:cNvSpPr>
                <p:nvPr/>
              </p:nvSpPr>
              <p:spPr bwMode="auto">
                <a:xfrm>
                  <a:off x="768" y="914"/>
                  <a:ext cx="44"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92" name="Oval 25"/>
                <p:cNvSpPr>
                  <a:spLocks noChangeAspect="1" noChangeArrowheads="1"/>
                </p:cNvSpPr>
                <p:nvPr/>
              </p:nvSpPr>
              <p:spPr bwMode="auto">
                <a:xfrm>
                  <a:off x="779" y="848"/>
                  <a:ext cx="55"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93" name="Oval 26"/>
                <p:cNvSpPr>
                  <a:spLocks noChangeAspect="1" noChangeArrowheads="1"/>
                </p:cNvSpPr>
                <p:nvPr/>
              </p:nvSpPr>
              <p:spPr bwMode="auto">
                <a:xfrm>
                  <a:off x="812" y="794"/>
                  <a:ext cx="43"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94" name="Oval 27"/>
                <p:cNvSpPr>
                  <a:spLocks noChangeAspect="1" noChangeArrowheads="1"/>
                </p:cNvSpPr>
                <p:nvPr/>
              </p:nvSpPr>
              <p:spPr bwMode="auto">
                <a:xfrm>
                  <a:off x="855" y="750"/>
                  <a:ext cx="4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95" name="Line 28"/>
                <p:cNvSpPr>
                  <a:spLocks noChangeAspect="1" noChangeShapeType="1"/>
                </p:cNvSpPr>
                <p:nvPr/>
              </p:nvSpPr>
              <p:spPr bwMode="auto">
                <a:xfrm>
                  <a:off x="817" y="941"/>
                  <a:ext cx="44"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96" name="Line 29"/>
                <p:cNvSpPr>
                  <a:spLocks noChangeAspect="1" noChangeShapeType="1"/>
                </p:cNvSpPr>
                <p:nvPr/>
              </p:nvSpPr>
              <p:spPr bwMode="auto">
                <a:xfrm>
                  <a:off x="828" y="887"/>
                  <a:ext cx="44" cy="2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97" name="Line 30"/>
                <p:cNvSpPr>
                  <a:spLocks noChangeAspect="1" noChangeShapeType="1"/>
                </p:cNvSpPr>
                <p:nvPr/>
              </p:nvSpPr>
              <p:spPr bwMode="auto">
                <a:xfrm>
                  <a:off x="861" y="832"/>
                  <a:ext cx="33"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98" name="Line 31"/>
                <p:cNvSpPr>
                  <a:spLocks noChangeAspect="1" noChangeShapeType="1"/>
                </p:cNvSpPr>
                <p:nvPr/>
              </p:nvSpPr>
              <p:spPr bwMode="auto">
                <a:xfrm>
                  <a:off x="894" y="799"/>
                  <a:ext cx="33"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99" name="Oval 32"/>
                <p:cNvSpPr>
                  <a:spLocks noChangeAspect="1" noChangeArrowheads="1"/>
                </p:cNvSpPr>
                <p:nvPr/>
              </p:nvSpPr>
              <p:spPr bwMode="auto">
                <a:xfrm>
                  <a:off x="888" y="914"/>
                  <a:ext cx="22" cy="21"/>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grpSp>
          <p:grpSp>
            <p:nvGrpSpPr>
              <p:cNvPr id="7" name="Group 33"/>
              <p:cNvGrpSpPr>
                <a:grpSpLocks/>
              </p:cNvGrpSpPr>
              <p:nvPr/>
            </p:nvGrpSpPr>
            <p:grpSpPr bwMode="auto">
              <a:xfrm>
                <a:off x="883" y="794"/>
                <a:ext cx="360" cy="322"/>
                <a:chOff x="883" y="794"/>
                <a:chExt cx="360" cy="322"/>
              </a:xfrm>
            </p:grpSpPr>
            <p:sp>
              <p:nvSpPr>
                <p:cNvPr id="98568" name="Line 34"/>
                <p:cNvSpPr>
                  <a:spLocks noChangeAspect="1" noChangeShapeType="1"/>
                </p:cNvSpPr>
                <p:nvPr/>
              </p:nvSpPr>
              <p:spPr bwMode="auto">
                <a:xfrm flipH="1">
                  <a:off x="1166" y="821"/>
                  <a:ext cx="22"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69" name="Line 35"/>
                <p:cNvSpPr>
                  <a:spLocks noChangeAspect="1" noChangeShapeType="1"/>
                </p:cNvSpPr>
                <p:nvPr/>
              </p:nvSpPr>
              <p:spPr bwMode="auto">
                <a:xfrm flipH="1">
                  <a:off x="1199" y="865"/>
                  <a:ext cx="22"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70" name="Line 36"/>
                <p:cNvSpPr>
                  <a:spLocks noChangeAspect="1" noChangeShapeType="1"/>
                </p:cNvSpPr>
                <p:nvPr/>
              </p:nvSpPr>
              <p:spPr bwMode="auto">
                <a:xfrm flipH="1">
                  <a:off x="1210" y="908"/>
                  <a:ext cx="33"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71" name="Line 37"/>
                <p:cNvSpPr>
                  <a:spLocks noChangeAspect="1" noChangeShapeType="1"/>
                </p:cNvSpPr>
                <p:nvPr/>
              </p:nvSpPr>
              <p:spPr bwMode="auto">
                <a:xfrm flipH="1" flipV="1">
                  <a:off x="1199" y="963"/>
                  <a:ext cx="44"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72" name="Line 38"/>
                <p:cNvSpPr>
                  <a:spLocks noChangeAspect="1" noChangeShapeType="1"/>
                </p:cNvSpPr>
                <p:nvPr/>
              </p:nvSpPr>
              <p:spPr bwMode="auto">
                <a:xfrm flipH="1" flipV="1">
                  <a:off x="1188" y="1007"/>
                  <a:ext cx="44" cy="2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73" name="Line 39"/>
                <p:cNvSpPr>
                  <a:spLocks noChangeAspect="1" noChangeShapeType="1"/>
                </p:cNvSpPr>
                <p:nvPr/>
              </p:nvSpPr>
              <p:spPr bwMode="auto">
                <a:xfrm flipH="1" flipV="1">
                  <a:off x="1166" y="1061"/>
                  <a:ext cx="33"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74" name="Line 40"/>
                <p:cNvSpPr>
                  <a:spLocks noChangeAspect="1" noChangeShapeType="1"/>
                </p:cNvSpPr>
                <p:nvPr/>
              </p:nvSpPr>
              <p:spPr bwMode="auto">
                <a:xfrm flipH="1" flipV="1">
                  <a:off x="1134" y="1094"/>
                  <a:ext cx="32"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75" name="Freeform 41"/>
                <p:cNvSpPr>
                  <a:spLocks noChangeAspect="1"/>
                </p:cNvSpPr>
                <p:nvPr/>
              </p:nvSpPr>
              <p:spPr bwMode="auto">
                <a:xfrm>
                  <a:off x="883" y="974"/>
                  <a:ext cx="87" cy="65"/>
                </a:xfrm>
                <a:custGeom>
                  <a:avLst/>
                  <a:gdLst>
                    <a:gd name="T0" fmla="*/ 1 w 160"/>
                    <a:gd name="T1" fmla="*/ 1 h 120"/>
                    <a:gd name="T2" fmla="*/ 0 w 160"/>
                    <a:gd name="T3" fmla="*/ 1 h 120"/>
                    <a:gd name="T4" fmla="*/ 0 w 160"/>
                    <a:gd name="T5" fmla="*/ 1 h 120"/>
                    <a:gd name="T6" fmla="*/ 1 w 160"/>
                    <a:gd name="T7" fmla="*/ 1 h 120"/>
                    <a:gd name="T8" fmla="*/ 1 w 160"/>
                    <a:gd name="T9" fmla="*/ 0 h 120"/>
                    <a:gd name="T10" fmla="*/ 1 w 160"/>
                    <a:gd name="T11" fmla="*/ 1 h 120"/>
                    <a:gd name="T12" fmla="*/ 1 w 160"/>
                    <a:gd name="T13" fmla="*/ 1 h 120"/>
                    <a:gd name="T14" fmla="*/ 1 w 160"/>
                    <a:gd name="T15" fmla="*/ 1 h 120"/>
                    <a:gd name="T16" fmla="*/ 1 w 160"/>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20"/>
                    <a:gd name="T29" fmla="*/ 160 w 160"/>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20">
                      <a:moveTo>
                        <a:pt x="80" y="120"/>
                      </a:moveTo>
                      <a:lnTo>
                        <a:pt x="0" y="80"/>
                      </a:lnTo>
                      <a:lnTo>
                        <a:pt x="0" y="40"/>
                      </a:lnTo>
                      <a:lnTo>
                        <a:pt x="40" y="60"/>
                      </a:lnTo>
                      <a:lnTo>
                        <a:pt x="80" y="0"/>
                      </a:lnTo>
                      <a:lnTo>
                        <a:pt x="100" y="60"/>
                      </a:lnTo>
                      <a:lnTo>
                        <a:pt x="160" y="40"/>
                      </a:lnTo>
                      <a:lnTo>
                        <a:pt x="140" y="80"/>
                      </a:lnTo>
                      <a:lnTo>
                        <a:pt x="80" y="120"/>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8576" name="Freeform 42"/>
                <p:cNvSpPr>
                  <a:spLocks noChangeAspect="1"/>
                </p:cNvSpPr>
                <p:nvPr/>
              </p:nvSpPr>
              <p:spPr bwMode="auto">
                <a:xfrm>
                  <a:off x="916" y="810"/>
                  <a:ext cx="87" cy="66"/>
                </a:xfrm>
                <a:custGeom>
                  <a:avLst/>
                  <a:gdLst>
                    <a:gd name="T0" fmla="*/ 1 w 159"/>
                    <a:gd name="T1" fmla="*/ 1 h 120"/>
                    <a:gd name="T2" fmla="*/ 1 w 159"/>
                    <a:gd name="T3" fmla="*/ 1 h 120"/>
                    <a:gd name="T4" fmla="*/ 0 w 159"/>
                    <a:gd name="T5" fmla="*/ 1 h 120"/>
                    <a:gd name="T6" fmla="*/ 1 w 159"/>
                    <a:gd name="T7" fmla="*/ 1 h 120"/>
                    <a:gd name="T8" fmla="*/ 1 w 159"/>
                    <a:gd name="T9" fmla="*/ 0 h 120"/>
                    <a:gd name="T10" fmla="*/ 1 w 159"/>
                    <a:gd name="T11" fmla="*/ 1 h 120"/>
                    <a:gd name="T12" fmla="*/ 1 w 159"/>
                    <a:gd name="T13" fmla="*/ 1 h 120"/>
                    <a:gd name="T14" fmla="*/ 1 w 159"/>
                    <a:gd name="T15" fmla="*/ 1 h 120"/>
                    <a:gd name="T16" fmla="*/ 1 w 159"/>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
                    <a:gd name="T28" fmla="*/ 0 h 120"/>
                    <a:gd name="T29" fmla="*/ 159 w 159"/>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 h="120">
                      <a:moveTo>
                        <a:pt x="80" y="120"/>
                      </a:moveTo>
                      <a:lnTo>
                        <a:pt x="20" y="80"/>
                      </a:lnTo>
                      <a:lnTo>
                        <a:pt x="0" y="40"/>
                      </a:lnTo>
                      <a:lnTo>
                        <a:pt x="60" y="60"/>
                      </a:lnTo>
                      <a:lnTo>
                        <a:pt x="80" y="0"/>
                      </a:lnTo>
                      <a:lnTo>
                        <a:pt x="120" y="60"/>
                      </a:lnTo>
                      <a:lnTo>
                        <a:pt x="159" y="40"/>
                      </a:lnTo>
                      <a:lnTo>
                        <a:pt x="159" y="80"/>
                      </a:lnTo>
                      <a:lnTo>
                        <a:pt x="80" y="120"/>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8577" name="Freeform 43"/>
                <p:cNvSpPr>
                  <a:spLocks noChangeAspect="1"/>
                </p:cNvSpPr>
                <p:nvPr/>
              </p:nvSpPr>
              <p:spPr bwMode="auto">
                <a:xfrm>
                  <a:off x="1101" y="930"/>
                  <a:ext cx="87" cy="55"/>
                </a:xfrm>
                <a:custGeom>
                  <a:avLst/>
                  <a:gdLst>
                    <a:gd name="T0" fmla="*/ 1 w 160"/>
                    <a:gd name="T1" fmla="*/ 1 h 100"/>
                    <a:gd name="T2" fmla="*/ 0 w 160"/>
                    <a:gd name="T3" fmla="*/ 1 h 100"/>
                    <a:gd name="T4" fmla="*/ 0 w 160"/>
                    <a:gd name="T5" fmla="*/ 1 h 100"/>
                    <a:gd name="T6" fmla="*/ 1 w 160"/>
                    <a:gd name="T7" fmla="*/ 1 h 100"/>
                    <a:gd name="T8" fmla="*/ 1 w 160"/>
                    <a:gd name="T9" fmla="*/ 0 h 100"/>
                    <a:gd name="T10" fmla="*/ 1 w 160"/>
                    <a:gd name="T11" fmla="*/ 1 h 100"/>
                    <a:gd name="T12" fmla="*/ 1 w 160"/>
                    <a:gd name="T13" fmla="*/ 1 h 100"/>
                    <a:gd name="T14" fmla="*/ 1 w 160"/>
                    <a:gd name="T15" fmla="*/ 1 h 100"/>
                    <a:gd name="T16" fmla="*/ 1 w 160"/>
                    <a:gd name="T17" fmla="*/ 1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00"/>
                    <a:gd name="T29" fmla="*/ 160 w 160"/>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00">
                      <a:moveTo>
                        <a:pt x="80" y="100"/>
                      </a:moveTo>
                      <a:lnTo>
                        <a:pt x="0" y="60"/>
                      </a:lnTo>
                      <a:lnTo>
                        <a:pt x="0" y="20"/>
                      </a:lnTo>
                      <a:lnTo>
                        <a:pt x="40" y="40"/>
                      </a:lnTo>
                      <a:lnTo>
                        <a:pt x="80" y="0"/>
                      </a:lnTo>
                      <a:lnTo>
                        <a:pt x="120" y="40"/>
                      </a:lnTo>
                      <a:lnTo>
                        <a:pt x="160" y="20"/>
                      </a:lnTo>
                      <a:lnTo>
                        <a:pt x="160" y="60"/>
                      </a:lnTo>
                      <a:lnTo>
                        <a:pt x="80" y="100"/>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8578" name="Freeform 44"/>
                <p:cNvSpPr>
                  <a:spLocks noChangeAspect="1"/>
                </p:cNvSpPr>
                <p:nvPr/>
              </p:nvSpPr>
              <p:spPr bwMode="auto">
                <a:xfrm>
                  <a:off x="1068" y="821"/>
                  <a:ext cx="88" cy="55"/>
                </a:xfrm>
                <a:custGeom>
                  <a:avLst/>
                  <a:gdLst>
                    <a:gd name="T0" fmla="*/ 1 w 160"/>
                    <a:gd name="T1" fmla="*/ 1 h 100"/>
                    <a:gd name="T2" fmla="*/ 0 w 160"/>
                    <a:gd name="T3" fmla="*/ 1 h 100"/>
                    <a:gd name="T4" fmla="*/ 0 w 160"/>
                    <a:gd name="T5" fmla="*/ 1 h 100"/>
                    <a:gd name="T6" fmla="*/ 1 w 160"/>
                    <a:gd name="T7" fmla="*/ 1 h 100"/>
                    <a:gd name="T8" fmla="*/ 1 w 160"/>
                    <a:gd name="T9" fmla="*/ 0 h 100"/>
                    <a:gd name="T10" fmla="*/ 1 w 160"/>
                    <a:gd name="T11" fmla="*/ 1 h 100"/>
                    <a:gd name="T12" fmla="*/ 1 w 160"/>
                    <a:gd name="T13" fmla="*/ 1 h 100"/>
                    <a:gd name="T14" fmla="*/ 1 w 160"/>
                    <a:gd name="T15" fmla="*/ 1 h 100"/>
                    <a:gd name="T16" fmla="*/ 1 w 160"/>
                    <a:gd name="T17" fmla="*/ 1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00"/>
                    <a:gd name="T29" fmla="*/ 160 w 160"/>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00">
                      <a:moveTo>
                        <a:pt x="80" y="100"/>
                      </a:moveTo>
                      <a:lnTo>
                        <a:pt x="0" y="60"/>
                      </a:lnTo>
                      <a:lnTo>
                        <a:pt x="0" y="20"/>
                      </a:lnTo>
                      <a:lnTo>
                        <a:pt x="40" y="40"/>
                      </a:lnTo>
                      <a:lnTo>
                        <a:pt x="80" y="0"/>
                      </a:lnTo>
                      <a:lnTo>
                        <a:pt x="120" y="40"/>
                      </a:lnTo>
                      <a:lnTo>
                        <a:pt x="160" y="20"/>
                      </a:lnTo>
                      <a:lnTo>
                        <a:pt x="160" y="60"/>
                      </a:lnTo>
                      <a:lnTo>
                        <a:pt x="80" y="100"/>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8579" name="Oval 45"/>
                <p:cNvSpPr>
                  <a:spLocks noChangeAspect="1" noChangeArrowheads="1"/>
                </p:cNvSpPr>
                <p:nvPr/>
              </p:nvSpPr>
              <p:spPr bwMode="auto">
                <a:xfrm>
                  <a:off x="1030" y="859"/>
                  <a:ext cx="22" cy="22"/>
                </a:xfrm>
                <a:prstGeom prst="ellipse">
                  <a:avLst/>
                </a:prstGeom>
                <a:solidFill>
                  <a:srgbClr val="000000"/>
                </a:solidFill>
                <a:ln w="12700">
                  <a:solidFill>
                    <a:srgbClr val="000000"/>
                  </a:solidFill>
                  <a:round/>
                  <a:headEnd/>
                  <a:tailEnd/>
                </a:ln>
              </p:spPr>
              <p:txBody>
                <a:bodyPr>
                  <a:prstTxWarp prst="textNoShape">
                    <a:avLst/>
                  </a:prstTxWarp>
                </a:bodyPr>
                <a:lstStyle/>
                <a:p>
                  <a:endParaRPr lang="en-US"/>
                </a:p>
              </p:txBody>
            </p:sp>
            <p:sp>
              <p:nvSpPr>
                <p:cNvPr id="98580" name="Oval 46"/>
                <p:cNvSpPr>
                  <a:spLocks noChangeAspect="1" noChangeArrowheads="1"/>
                </p:cNvSpPr>
                <p:nvPr/>
              </p:nvSpPr>
              <p:spPr bwMode="auto">
                <a:xfrm>
                  <a:off x="1008" y="794"/>
                  <a:ext cx="22" cy="22"/>
                </a:xfrm>
                <a:prstGeom prst="ellipse">
                  <a:avLst/>
                </a:prstGeom>
                <a:solidFill>
                  <a:srgbClr val="000000"/>
                </a:solidFill>
                <a:ln w="12700">
                  <a:solidFill>
                    <a:srgbClr val="000000"/>
                  </a:solidFill>
                  <a:round/>
                  <a:headEnd/>
                  <a:tailEnd/>
                </a:ln>
              </p:spPr>
              <p:txBody>
                <a:bodyPr>
                  <a:prstTxWarp prst="textNoShape">
                    <a:avLst/>
                  </a:prstTxWarp>
                </a:bodyPr>
                <a:lstStyle/>
                <a:p>
                  <a:endParaRPr lang="en-US"/>
                </a:p>
              </p:txBody>
            </p:sp>
            <p:sp>
              <p:nvSpPr>
                <p:cNvPr id="98581" name="Oval 47"/>
                <p:cNvSpPr>
                  <a:spLocks noChangeAspect="1" noChangeArrowheads="1"/>
                </p:cNvSpPr>
                <p:nvPr/>
              </p:nvSpPr>
              <p:spPr bwMode="auto">
                <a:xfrm>
                  <a:off x="1084" y="903"/>
                  <a:ext cx="22" cy="21"/>
                </a:xfrm>
                <a:prstGeom prst="ellipse">
                  <a:avLst/>
                </a:prstGeom>
                <a:solidFill>
                  <a:srgbClr val="FFFF00"/>
                </a:solidFill>
                <a:ln w="12700">
                  <a:solidFill>
                    <a:srgbClr val="000000"/>
                  </a:solidFill>
                  <a:round/>
                  <a:headEnd/>
                  <a:tailEnd/>
                </a:ln>
              </p:spPr>
              <p:txBody>
                <a:bodyPr>
                  <a:prstTxWarp prst="textNoShape">
                    <a:avLst/>
                  </a:prstTxWarp>
                </a:bodyPr>
                <a:lstStyle/>
                <a:p>
                  <a:endParaRPr lang="en-US"/>
                </a:p>
              </p:txBody>
            </p:sp>
            <p:sp>
              <p:nvSpPr>
                <p:cNvPr id="98582" name="Oval 48"/>
                <p:cNvSpPr>
                  <a:spLocks noChangeAspect="1" noChangeArrowheads="1"/>
                </p:cNvSpPr>
                <p:nvPr/>
              </p:nvSpPr>
              <p:spPr bwMode="auto">
                <a:xfrm>
                  <a:off x="976" y="1045"/>
                  <a:ext cx="21" cy="22"/>
                </a:xfrm>
                <a:prstGeom prst="ellipse">
                  <a:avLst/>
                </a:prstGeom>
                <a:solidFill>
                  <a:srgbClr val="000000"/>
                </a:solidFill>
                <a:ln w="12700">
                  <a:solidFill>
                    <a:srgbClr val="000000"/>
                  </a:solidFill>
                  <a:round/>
                  <a:headEnd/>
                  <a:tailEnd/>
                </a:ln>
              </p:spPr>
              <p:txBody>
                <a:bodyPr>
                  <a:prstTxWarp prst="textNoShape">
                    <a:avLst/>
                  </a:prstTxWarp>
                </a:bodyPr>
                <a:lstStyle/>
                <a:p>
                  <a:endParaRPr lang="en-US"/>
                </a:p>
              </p:txBody>
            </p:sp>
            <p:sp>
              <p:nvSpPr>
                <p:cNvPr id="98583" name="Oval 49"/>
                <p:cNvSpPr>
                  <a:spLocks noChangeAspect="1" noChangeArrowheads="1"/>
                </p:cNvSpPr>
                <p:nvPr/>
              </p:nvSpPr>
              <p:spPr bwMode="auto">
                <a:xfrm>
                  <a:off x="1117" y="1001"/>
                  <a:ext cx="22" cy="22"/>
                </a:xfrm>
                <a:prstGeom prst="ellipse">
                  <a:avLst/>
                </a:prstGeom>
                <a:solidFill>
                  <a:srgbClr val="FFFF00"/>
                </a:solidFill>
                <a:ln w="12700">
                  <a:solidFill>
                    <a:srgbClr val="000000"/>
                  </a:solidFill>
                  <a:round/>
                  <a:headEnd/>
                  <a:tailEnd/>
                </a:ln>
              </p:spPr>
              <p:txBody>
                <a:bodyPr>
                  <a:prstTxWarp prst="textNoShape">
                    <a:avLst/>
                  </a:prstTxWarp>
                </a:bodyPr>
                <a:lstStyle/>
                <a:p>
                  <a:endParaRPr lang="en-US"/>
                </a:p>
              </p:txBody>
            </p:sp>
            <p:sp>
              <p:nvSpPr>
                <p:cNvPr id="98584" name="Freeform 50"/>
                <p:cNvSpPr>
                  <a:spLocks noChangeAspect="1"/>
                </p:cNvSpPr>
                <p:nvPr/>
              </p:nvSpPr>
              <p:spPr bwMode="auto">
                <a:xfrm>
                  <a:off x="959" y="898"/>
                  <a:ext cx="87" cy="54"/>
                </a:xfrm>
                <a:custGeom>
                  <a:avLst/>
                  <a:gdLst>
                    <a:gd name="T0" fmla="*/ 1 w 159"/>
                    <a:gd name="T1" fmla="*/ 1 h 99"/>
                    <a:gd name="T2" fmla="*/ 1 w 159"/>
                    <a:gd name="T3" fmla="*/ 1 h 99"/>
                    <a:gd name="T4" fmla="*/ 0 w 159"/>
                    <a:gd name="T5" fmla="*/ 1 h 99"/>
                    <a:gd name="T6" fmla="*/ 1 w 159"/>
                    <a:gd name="T7" fmla="*/ 1 h 99"/>
                    <a:gd name="T8" fmla="*/ 1 w 159"/>
                    <a:gd name="T9" fmla="*/ 0 h 99"/>
                    <a:gd name="T10" fmla="*/ 1 w 159"/>
                    <a:gd name="T11" fmla="*/ 1 h 99"/>
                    <a:gd name="T12" fmla="*/ 1 w 159"/>
                    <a:gd name="T13" fmla="*/ 1 h 99"/>
                    <a:gd name="T14" fmla="*/ 1 w 159"/>
                    <a:gd name="T15" fmla="*/ 1 h 99"/>
                    <a:gd name="T16" fmla="*/ 1 w 159"/>
                    <a:gd name="T17" fmla="*/ 1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
                    <a:gd name="T28" fmla="*/ 0 h 99"/>
                    <a:gd name="T29" fmla="*/ 159 w 159"/>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 h="99">
                      <a:moveTo>
                        <a:pt x="79" y="99"/>
                      </a:moveTo>
                      <a:lnTo>
                        <a:pt x="20" y="59"/>
                      </a:lnTo>
                      <a:lnTo>
                        <a:pt x="0" y="19"/>
                      </a:lnTo>
                      <a:lnTo>
                        <a:pt x="59" y="39"/>
                      </a:lnTo>
                      <a:lnTo>
                        <a:pt x="79" y="0"/>
                      </a:lnTo>
                      <a:lnTo>
                        <a:pt x="119" y="39"/>
                      </a:lnTo>
                      <a:lnTo>
                        <a:pt x="159" y="19"/>
                      </a:lnTo>
                      <a:lnTo>
                        <a:pt x="159" y="59"/>
                      </a:lnTo>
                      <a:lnTo>
                        <a:pt x="79" y="99"/>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8585" name="Freeform 51"/>
                <p:cNvSpPr>
                  <a:spLocks noChangeAspect="1"/>
                </p:cNvSpPr>
                <p:nvPr/>
              </p:nvSpPr>
              <p:spPr bwMode="auto">
                <a:xfrm>
                  <a:off x="1003" y="985"/>
                  <a:ext cx="87" cy="65"/>
                </a:xfrm>
                <a:custGeom>
                  <a:avLst/>
                  <a:gdLst>
                    <a:gd name="T0" fmla="*/ 1 w 160"/>
                    <a:gd name="T1" fmla="*/ 1 h 120"/>
                    <a:gd name="T2" fmla="*/ 0 w 160"/>
                    <a:gd name="T3" fmla="*/ 1 h 120"/>
                    <a:gd name="T4" fmla="*/ 0 w 160"/>
                    <a:gd name="T5" fmla="*/ 1 h 120"/>
                    <a:gd name="T6" fmla="*/ 1 w 160"/>
                    <a:gd name="T7" fmla="*/ 1 h 120"/>
                    <a:gd name="T8" fmla="*/ 1 w 160"/>
                    <a:gd name="T9" fmla="*/ 0 h 120"/>
                    <a:gd name="T10" fmla="*/ 1 w 160"/>
                    <a:gd name="T11" fmla="*/ 1 h 120"/>
                    <a:gd name="T12" fmla="*/ 1 w 160"/>
                    <a:gd name="T13" fmla="*/ 1 h 120"/>
                    <a:gd name="T14" fmla="*/ 1 w 160"/>
                    <a:gd name="T15" fmla="*/ 1 h 120"/>
                    <a:gd name="T16" fmla="*/ 1 w 160"/>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20"/>
                    <a:gd name="T29" fmla="*/ 160 w 160"/>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20">
                      <a:moveTo>
                        <a:pt x="80" y="120"/>
                      </a:moveTo>
                      <a:lnTo>
                        <a:pt x="0" y="60"/>
                      </a:lnTo>
                      <a:lnTo>
                        <a:pt x="0" y="40"/>
                      </a:lnTo>
                      <a:lnTo>
                        <a:pt x="40" y="40"/>
                      </a:lnTo>
                      <a:lnTo>
                        <a:pt x="80" y="0"/>
                      </a:lnTo>
                      <a:lnTo>
                        <a:pt x="100" y="40"/>
                      </a:lnTo>
                      <a:lnTo>
                        <a:pt x="160" y="40"/>
                      </a:lnTo>
                      <a:lnTo>
                        <a:pt x="140" y="60"/>
                      </a:lnTo>
                      <a:lnTo>
                        <a:pt x="80" y="120"/>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8586" name="Oval 52"/>
                <p:cNvSpPr>
                  <a:spLocks noChangeAspect="1" noChangeArrowheads="1"/>
                </p:cNvSpPr>
                <p:nvPr/>
              </p:nvSpPr>
              <p:spPr bwMode="auto">
                <a:xfrm>
                  <a:off x="1063" y="957"/>
                  <a:ext cx="21" cy="22"/>
                </a:xfrm>
                <a:prstGeom prst="ellipse">
                  <a:avLst/>
                </a:prstGeom>
                <a:solidFill>
                  <a:srgbClr val="FFFF00"/>
                </a:solidFill>
                <a:ln w="12700">
                  <a:solidFill>
                    <a:srgbClr val="000000"/>
                  </a:solidFill>
                  <a:round/>
                  <a:headEnd/>
                  <a:tailEnd/>
                </a:ln>
              </p:spPr>
              <p:txBody>
                <a:bodyPr>
                  <a:prstTxWarp prst="textNoShape">
                    <a:avLst/>
                  </a:prstTxWarp>
                </a:bodyPr>
                <a:lstStyle/>
                <a:p>
                  <a:endParaRPr lang="en-US"/>
                </a:p>
              </p:txBody>
            </p:sp>
            <p:sp>
              <p:nvSpPr>
                <p:cNvPr id="98587" name="Oval 53"/>
                <p:cNvSpPr>
                  <a:spLocks noChangeAspect="1" noChangeArrowheads="1"/>
                </p:cNvSpPr>
                <p:nvPr/>
              </p:nvSpPr>
              <p:spPr bwMode="auto">
                <a:xfrm>
                  <a:off x="932" y="946"/>
                  <a:ext cx="22" cy="22"/>
                </a:xfrm>
                <a:prstGeom prst="ellipse">
                  <a:avLst/>
                </a:prstGeom>
                <a:solidFill>
                  <a:srgbClr val="FFFF00"/>
                </a:solidFill>
                <a:ln w="12700">
                  <a:solidFill>
                    <a:srgbClr val="000000"/>
                  </a:solidFill>
                  <a:round/>
                  <a:headEnd/>
                  <a:tailEnd/>
                </a:ln>
              </p:spPr>
              <p:txBody>
                <a:bodyPr>
                  <a:prstTxWarp prst="textNoShape">
                    <a:avLst/>
                  </a:prstTxWarp>
                </a:bodyPr>
                <a:lstStyle/>
                <a:p>
                  <a:endParaRPr lang="en-US"/>
                </a:p>
              </p:txBody>
            </p:sp>
            <p:sp>
              <p:nvSpPr>
                <p:cNvPr id="98588" name="Oval 54"/>
                <p:cNvSpPr>
                  <a:spLocks noChangeAspect="1" noChangeArrowheads="1"/>
                </p:cNvSpPr>
                <p:nvPr/>
              </p:nvSpPr>
              <p:spPr bwMode="auto">
                <a:xfrm>
                  <a:off x="1161" y="892"/>
                  <a:ext cx="22" cy="22"/>
                </a:xfrm>
                <a:prstGeom prst="ellipse">
                  <a:avLst/>
                </a:prstGeom>
                <a:solidFill>
                  <a:srgbClr val="FFFF00"/>
                </a:solidFill>
                <a:ln w="12700">
                  <a:solidFill>
                    <a:srgbClr val="000000"/>
                  </a:solidFill>
                  <a:round/>
                  <a:headEnd/>
                  <a:tailEnd/>
                </a:ln>
              </p:spPr>
              <p:txBody>
                <a:bodyPr>
                  <a:prstTxWarp prst="textNoShape">
                    <a:avLst/>
                  </a:prstTxWarp>
                </a:bodyPr>
                <a:lstStyle/>
                <a:p>
                  <a:endParaRPr lang="en-US"/>
                </a:p>
              </p:txBody>
            </p:sp>
            <p:sp>
              <p:nvSpPr>
                <p:cNvPr id="98589" name="Freeform 55"/>
                <p:cNvSpPr>
                  <a:spLocks noChangeAspect="1"/>
                </p:cNvSpPr>
                <p:nvPr/>
              </p:nvSpPr>
              <p:spPr bwMode="auto">
                <a:xfrm>
                  <a:off x="1035" y="1050"/>
                  <a:ext cx="88" cy="66"/>
                </a:xfrm>
                <a:custGeom>
                  <a:avLst/>
                  <a:gdLst>
                    <a:gd name="T0" fmla="*/ 1 w 160"/>
                    <a:gd name="T1" fmla="*/ 1 h 120"/>
                    <a:gd name="T2" fmla="*/ 0 w 160"/>
                    <a:gd name="T3" fmla="*/ 1 h 120"/>
                    <a:gd name="T4" fmla="*/ 0 w 160"/>
                    <a:gd name="T5" fmla="*/ 1 h 120"/>
                    <a:gd name="T6" fmla="*/ 1 w 160"/>
                    <a:gd name="T7" fmla="*/ 1 h 120"/>
                    <a:gd name="T8" fmla="*/ 1 w 160"/>
                    <a:gd name="T9" fmla="*/ 0 h 120"/>
                    <a:gd name="T10" fmla="*/ 1 w 160"/>
                    <a:gd name="T11" fmla="*/ 1 h 120"/>
                    <a:gd name="T12" fmla="*/ 1 w 160"/>
                    <a:gd name="T13" fmla="*/ 1 h 120"/>
                    <a:gd name="T14" fmla="*/ 1 w 160"/>
                    <a:gd name="T15" fmla="*/ 1 h 120"/>
                    <a:gd name="T16" fmla="*/ 1 w 160"/>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20"/>
                    <a:gd name="T29" fmla="*/ 160 w 160"/>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20">
                      <a:moveTo>
                        <a:pt x="80" y="120"/>
                      </a:moveTo>
                      <a:lnTo>
                        <a:pt x="0" y="60"/>
                      </a:lnTo>
                      <a:lnTo>
                        <a:pt x="0" y="40"/>
                      </a:lnTo>
                      <a:lnTo>
                        <a:pt x="40" y="40"/>
                      </a:lnTo>
                      <a:lnTo>
                        <a:pt x="80" y="0"/>
                      </a:lnTo>
                      <a:lnTo>
                        <a:pt x="100" y="40"/>
                      </a:lnTo>
                      <a:lnTo>
                        <a:pt x="160" y="40"/>
                      </a:lnTo>
                      <a:lnTo>
                        <a:pt x="140" y="60"/>
                      </a:lnTo>
                      <a:lnTo>
                        <a:pt x="80" y="120"/>
                      </a:lnTo>
                      <a:close/>
                    </a:path>
                  </a:pathLst>
                </a:custGeom>
                <a:solidFill>
                  <a:srgbClr val="FFFF99"/>
                </a:solidFill>
                <a:ln w="12700">
                  <a:solidFill>
                    <a:srgbClr val="000000"/>
                  </a:solidFill>
                  <a:round/>
                  <a:headEnd/>
                  <a:tailEnd/>
                </a:ln>
              </p:spPr>
              <p:txBody>
                <a:bodyPr>
                  <a:prstTxWarp prst="textNoShape">
                    <a:avLst/>
                  </a:prstTxWarp>
                </a:bodyPr>
                <a:lstStyle/>
                <a:p>
                  <a:endParaRPr lang="en-US"/>
                </a:p>
              </p:txBody>
            </p:sp>
            <p:sp>
              <p:nvSpPr>
                <p:cNvPr id="98590" name="Oval 56"/>
                <p:cNvSpPr>
                  <a:spLocks noChangeAspect="1" noChangeArrowheads="1"/>
                </p:cNvSpPr>
                <p:nvPr/>
              </p:nvSpPr>
              <p:spPr bwMode="auto">
                <a:xfrm>
                  <a:off x="997" y="1089"/>
                  <a:ext cx="22" cy="22"/>
                </a:xfrm>
                <a:prstGeom prst="ellipse">
                  <a:avLst/>
                </a:prstGeom>
                <a:solidFill>
                  <a:srgbClr val="000000"/>
                </a:solidFill>
                <a:ln w="12700">
                  <a:solidFill>
                    <a:srgbClr val="000000"/>
                  </a:solidFill>
                  <a:round/>
                  <a:headEnd/>
                  <a:tailEnd/>
                </a:ln>
              </p:spPr>
              <p:txBody>
                <a:bodyPr>
                  <a:prstTxWarp prst="textNoShape">
                    <a:avLst/>
                  </a:prstTxWarp>
                </a:bodyPr>
                <a:lstStyle/>
                <a:p>
                  <a:endParaRPr lang="en-US"/>
                </a:p>
              </p:txBody>
            </p:sp>
          </p:grpSp>
          <p:grpSp>
            <p:nvGrpSpPr>
              <p:cNvPr id="8" name="Group 57"/>
              <p:cNvGrpSpPr>
                <a:grpSpLocks/>
              </p:cNvGrpSpPr>
              <p:nvPr/>
            </p:nvGrpSpPr>
            <p:grpSpPr bwMode="auto">
              <a:xfrm>
                <a:off x="899" y="672"/>
                <a:ext cx="393" cy="449"/>
                <a:chOff x="899" y="672"/>
                <a:chExt cx="393" cy="449"/>
              </a:xfrm>
            </p:grpSpPr>
            <p:sp>
              <p:nvSpPr>
                <p:cNvPr id="98552" name="Oval 58"/>
                <p:cNvSpPr>
                  <a:spLocks noChangeAspect="1" noChangeArrowheads="1"/>
                </p:cNvSpPr>
                <p:nvPr/>
              </p:nvSpPr>
              <p:spPr bwMode="auto">
                <a:xfrm>
                  <a:off x="1084" y="706"/>
                  <a:ext cx="55"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53" name="Oval 59"/>
                <p:cNvSpPr>
                  <a:spLocks noChangeAspect="1" noChangeArrowheads="1"/>
                </p:cNvSpPr>
                <p:nvPr/>
              </p:nvSpPr>
              <p:spPr bwMode="auto">
                <a:xfrm>
                  <a:off x="1139" y="728"/>
                  <a:ext cx="55"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54" name="Oval 60"/>
                <p:cNvSpPr>
                  <a:spLocks noChangeAspect="1" noChangeArrowheads="1"/>
                </p:cNvSpPr>
                <p:nvPr/>
              </p:nvSpPr>
              <p:spPr bwMode="auto">
                <a:xfrm>
                  <a:off x="1183" y="772"/>
                  <a:ext cx="55"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55" name="Oval 61"/>
                <p:cNvSpPr>
                  <a:spLocks noChangeAspect="1" noChangeArrowheads="1"/>
                </p:cNvSpPr>
                <p:nvPr/>
              </p:nvSpPr>
              <p:spPr bwMode="auto">
                <a:xfrm>
                  <a:off x="1227" y="826"/>
                  <a:ext cx="43"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56" name="Oval 62"/>
                <p:cNvSpPr>
                  <a:spLocks noChangeAspect="1" noChangeArrowheads="1"/>
                </p:cNvSpPr>
                <p:nvPr/>
              </p:nvSpPr>
              <p:spPr bwMode="auto">
                <a:xfrm>
                  <a:off x="1248" y="881"/>
                  <a:ext cx="44"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57" name="Line 63"/>
                <p:cNvSpPr>
                  <a:spLocks noChangeAspect="1" noChangeShapeType="1"/>
                </p:cNvSpPr>
                <p:nvPr/>
              </p:nvSpPr>
              <p:spPr bwMode="auto">
                <a:xfrm flipH="1">
                  <a:off x="1035" y="744"/>
                  <a:ext cx="11"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58" name="Line 64"/>
                <p:cNvSpPr>
                  <a:spLocks noChangeAspect="1" noChangeShapeType="1"/>
                </p:cNvSpPr>
                <p:nvPr/>
              </p:nvSpPr>
              <p:spPr bwMode="auto">
                <a:xfrm flipH="1">
                  <a:off x="1079" y="755"/>
                  <a:ext cx="22"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59" name="Line 65"/>
                <p:cNvSpPr>
                  <a:spLocks noChangeAspect="1" noChangeShapeType="1"/>
                </p:cNvSpPr>
                <p:nvPr/>
              </p:nvSpPr>
              <p:spPr bwMode="auto">
                <a:xfrm flipH="1">
                  <a:off x="1134" y="777"/>
                  <a:ext cx="22"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60" name="Oval 66"/>
                <p:cNvSpPr>
                  <a:spLocks noChangeAspect="1" noChangeArrowheads="1"/>
                </p:cNvSpPr>
                <p:nvPr/>
              </p:nvSpPr>
              <p:spPr bwMode="auto">
                <a:xfrm>
                  <a:off x="1248" y="946"/>
                  <a:ext cx="4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61" name="Oval 67"/>
                <p:cNvSpPr>
                  <a:spLocks noChangeAspect="1" noChangeArrowheads="1"/>
                </p:cNvSpPr>
                <p:nvPr/>
              </p:nvSpPr>
              <p:spPr bwMode="auto">
                <a:xfrm>
                  <a:off x="1227" y="1012"/>
                  <a:ext cx="5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62" name="Oval 68"/>
                <p:cNvSpPr>
                  <a:spLocks noChangeAspect="1" noChangeArrowheads="1"/>
                </p:cNvSpPr>
                <p:nvPr/>
              </p:nvSpPr>
              <p:spPr bwMode="auto">
                <a:xfrm>
                  <a:off x="1205" y="1067"/>
                  <a:ext cx="43"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63" name="Oval 69"/>
                <p:cNvSpPr>
                  <a:spLocks noChangeAspect="1" noChangeArrowheads="1"/>
                </p:cNvSpPr>
                <p:nvPr/>
              </p:nvSpPr>
              <p:spPr bwMode="auto">
                <a:xfrm>
                  <a:off x="899" y="717"/>
                  <a:ext cx="55"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64" name="Oval 70"/>
                <p:cNvSpPr>
                  <a:spLocks noChangeAspect="1" noChangeArrowheads="1"/>
                </p:cNvSpPr>
                <p:nvPr/>
              </p:nvSpPr>
              <p:spPr bwMode="auto">
                <a:xfrm>
                  <a:off x="965" y="684"/>
                  <a:ext cx="43"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65" name="Line 71"/>
                <p:cNvSpPr>
                  <a:spLocks noChangeAspect="1" noChangeShapeType="1"/>
                </p:cNvSpPr>
                <p:nvPr/>
              </p:nvSpPr>
              <p:spPr bwMode="auto">
                <a:xfrm>
                  <a:off x="948" y="766"/>
                  <a:ext cx="11"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66" name="Line 72"/>
                <p:cNvSpPr>
                  <a:spLocks noChangeAspect="1" noChangeShapeType="1"/>
                </p:cNvSpPr>
                <p:nvPr/>
              </p:nvSpPr>
              <p:spPr bwMode="auto">
                <a:xfrm>
                  <a:off x="992" y="744"/>
                  <a:ext cx="0"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67" name="Oval 73"/>
                <p:cNvSpPr>
                  <a:spLocks noChangeAspect="1" noChangeArrowheads="1"/>
                </p:cNvSpPr>
                <p:nvPr/>
              </p:nvSpPr>
              <p:spPr bwMode="auto">
                <a:xfrm>
                  <a:off x="1013" y="672"/>
                  <a:ext cx="43"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grpSp>
        </p:grpSp>
        <p:grpSp>
          <p:nvGrpSpPr>
            <p:cNvPr id="9" name="Group 74"/>
            <p:cNvGrpSpPr>
              <a:grpSpLocks/>
            </p:cNvGrpSpPr>
            <p:nvPr/>
          </p:nvGrpSpPr>
          <p:grpSpPr bwMode="auto">
            <a:xfrm>
              <a:off x="4512" y="1248"/>
              <a:ext cx="474" cy="329"/>
              <a:chOff x="3464" y="939"/>
              <a:chExt cx="474" cy="329"/>
            </a:xfrm>
          </p:grpSpPr>
          <p:sp>
            <p:nvSpPr>
              <p:cNvPr id="98545" name="Freeform 75"/>
              <p:cNvSpPr>
                <a:spLocks noChangeAspect="1"/>
              </p:cNvSpPr>
              <p:nvPr/>
            </p:nvSpPr>
            <p:spPr bwMode="auto">
              <a:xfrm rot="783102">
                <a:off x="3464" y="939"/>
                <a:ext cx="474" cy="329"/>
              </a:xfrm>
              <a:custGeom>
                <a:avLst/>
                <a:gdLst>
                  <a:gd name="T0" fmla="*/ 1 w 640"/>
                  <a:gd name="T1" fmla="*/ 1 h 639"/>
                  <a:gd name="T2" fmla="*/ 1 w 640"/>
                  <a:gd name="T3" fmla="*/ 1 h 639"/>
                  <a:gd name="T4" fmla="*/ 1 w 640"/>
                  <a:gd name="T5" fmla="*/ 0 h 639"/>
                  <a:gd name="T6" fmla="*/ 4 w 640"/>
                  <a:gd name="T7" fmla="*/ 1 h 639"/>
                  <a:gd name="T8" fmla="*/ 2 w 640"/>
                  <a:gd name="T9" fmla="*/ 1 h 639"/>
                  <a:gd name="T10" fmla="*/ 2 w 640"/>
                  <a:gd name="T11" fmla="*/ 1 h 639"/>
                  <a:gd name="T12" fmla="*/ 1 w 640"/>
                  <a:gd name="T13" fmla="*/ 1 h 639"/>
                  <a:gd name="T14" fmla="*/ 1 w 640"/>
                  <a:gd name="T15" fmla="*/ 1 h 639"/>
                  <a:gd name="T16" fmla="*/ 1 w 640"/>
                  <a:gd name="T17" fmla="*/ 1 h 639"/>
                  <a:gd name="T18" fmla="*/ 1 w 640"/>
                  <a:gd name="T19" fmla="*/ 1 h 639"/>
                  <a:gd name="T20" fmla="*/ 0 w 640"/>
                  <a:gd name="T21" fmla="*/ 1 h 639"/>
                  <a:gd name="T22" fmla="*/ 0 w 640"/>
                  <a:gd name="T23" fmla="*/ 1 h 639"/>
                  <a:gd name="T24" fmla="*/ 1 w 640"/>
                  <a:gd name="T25" fmla="*/ 1 h 639"/>
                  <a:gd name="T26" fmla="*/ 1 w 640"/>
                  <a:gd name="T27" fmla="*/ 1 h 6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0"/>
                  <a:gd name="T43" fmla="*/ 0 h 639"/>
                  <a:gd name="T44" fmla="*/ 640 w 640"/>
                  <a:gd name="T45" fmla="*/ 639 h 6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0" h="639">
                    <a:moveTo>
                      <a:pt x="60" y="300"/>
                    </a:moveTo>
                    <a:lnTo>
                      <a:pt x="180" y="260"/>
                    </a:lnTo>
                    <a:lnTo>
                      <a:pt x="280" y="0"/>
                    </a:lnTo>
                    <a:lnTo>
                      <a:pt x="640" y="460"/>
                    </a:lnTo>
                    <a:lnTo>
                      <a:pt x="380" y="500"/>
                    </a:lnTo>
                    <a:lnTo>
                      <a:pt x="320" y="599"/>
                    </a:lnTo>
                    <a:lnTo>
                      <a:pt x="240" y="639"/>
                    </a:lnTo>
                    <a:lnTo>
                      <a:pt x="180" y="639"/>
                    </a:lnTo>
                    <a:lnTo>
                      <a:pt x="100" y="619"/>
                    </a:lnTo>
                    <a:lnTo>
                      <a:pt x="40" y="580"/>
                    </a:lnTo>
                    <a:lnTo>
                      <a:pt x="0" y="500"/>
                    </a:lnTo>
                    <a:lnTo>
                      <a:pt x="0" y="440"/>
                    </a:lnTo>
                    <a:lnTo>
                      <a:pt x="20" y="360"/>
                    </a:lnTo>
                    <a:lnTo>
                      <a:pt x="60" y="300"/>
                    </a:lnTo>
                    <a:close/>
                  </a:path>
                </a:pathLst>
              </a:custGeom>
              <a:solidFill>
                <a:srgbClr val="CCFFCC"/>
              </a:solidFill>
              <a:ln w="12700">
                <a:solidFill>
                  <a:srgbClr val="000000"/>
                </a:solidFill>
                <a:round/>
                <a:headEnd/>
                <a:tailEnd/>
              </a:ln>
            </p:spPr>
            <p:txBody>
              <a:bodyPr>
                <a:prstTxWarp prst="textNoShape">
                  <a:avLst/>
                </a:prstTxWarp>
              </a:bodyPr>
              <a:lstStyle/>
              <a:p>
                <a:endParaRPr lang="en-US"/>
              </a:p>
            </p:txBody>
          </p:sp>
          <p:sp>
            <p:nvSpPr>
              <p:cNvPr id="98546" name="Rectangle 76"/>
              <p:cNvSpPr>
                <a:spLocks noChangeAspect="1" noChangeArrowheads="1"/>
              </p:cNvSpPr>
              <p:nvPr/>
            </p:nvSpPr>
            <p:spPr bwMode="auto">
              <a:xfrm>
                <a:off x="3509" y="1104"/>
                <a:ext cx="229" cy="115"/>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latin typeface="Helvetica" charset="0"/>
                  </a:rPr>
                  <a:t>B100</a:t>
                </a:r>
              </a:p>
            </p:txBody>
          </p:sp>
        </p:grpSp>
      </p:grpSp>
      <p:sp>
        <p:nvSpPr>
          <p:cNvPr id="98307" name="Text Box 77"/>
          <p:cNvSpPr txBox="1">
            <a:spLocks noChangeAspect="1" noChangeArrowheads="1"/>
          </p:cNvSpPr>
          <p:nvPr/>
        </p:nvSpPr>
        <p:spPr bwMode="auto">
          <a:xfrm>
            <a:off x="6705600" y="762000"/>
            <a:ext cx="2133600" cy="381000"/>
          </a:xfrm>
          <a:prstGeom prst="rect">
            <a:avLst/>
          </a:prstGeom>
          <a:noFill/>
          <a:ln w="9525">
            <a:noFill/>
            <a:miter lim="800000"/>
            <a:headEnd/>
            <a:tailEnd/>
          </a:ln>
        </p:spPr>
        <p:txBody>
          <a:bodyPr lIns="0" tIns="0" rIns="0" bIns="0">
            <a:prstTxWarp prst="textNoShape">
              <a:avLst/>
            </a:prstTxWarp>
          </a:bodyPr>
          <a:lstStyle/>
          <a:p>
            <a:pPr algn="ctr" eaLnBrk="1" hangingPunct="1"/>
            <a:r>
              <a:rPr lang="en-US" sz="1800" b="1">
                <a:latin typeface="Helvetica" charset="0"/>
              </a:rPr>
              <a:t>(1b) </a:t>
            </a:r>
            <a:r>
              <a:rPr lang="en-US" sz="1800" b="1">
                <a:solidFill>
                  <a:srgbClr val="FF0000"/>
                </a:solidFill>
                <a:latin typeface="Helvetica" charset="0"/>
              </a:rPr>
              <a:t>nascent VLDLs</a:t>
            </a:r>
            <a:endParaRPr lang="en-US" sz="1800" b="1">
              <a:latin typeface="Helvetica" charset="0"/>
            </a:endParaRPr>
          </a:p>
          <a:p>
            <a:pPr algn="ctr" eaLnBrk="1" hangingPunct="1"/>
            <a:r>
              <a:rPr lang="en-US" sz="1600" b="1">
                <a:latin typeface="Helvetica" charset="0"/>
              </a:rPr>
              <a:t>assembled in liver </a:t>
            </a:r>
          </a:p>
          <a:p>
            <a:pPr algn="ctr" eaLnBrk="1" hangingPunct="1"/>
            <a:r>
              <a:rPr lang="en-US" sz="1600" b="1">
                <a:latin typeface="Helvetica" charset="0"/>
              </a:rPr>
              <a:t>mediated by apoB100</a:t>
            </a:r>
            <a:endParaRPr lang="en-US" sz="1800" b="1">
              <a:latin typeface="Helvetica" charset="0"/>
            </a:endParaRPr>
          </a:p>
        </p:txBody>
      </p:sp>
      <p:sp>
        <p:nvSpPr>
          <p:cNvPr id="98308" name="Text Box 78"/>
          <p:cNvSpPr txBox="1">
            <a:spLocks noChangeAspect="1" noChangeArrowheads="1"/>
          </p:cNvSpPr>
          <p:nvPr/>
        </p:nvSpPr>
        <p:spPr bwMode="auto">
          <a:xfrm>
            <a:off x="228600" y="685800"/>
            <a:ext cx="2209800" cy="304800"/>
          </a:xfrm>
          <a:prstGeom prst="rect">
            <a:avLst/>
          </a:prstGeom>
          <a:noFill/>
          <a:ln w="9525">
            <a:noFill/>
            <a:miter lim="800000"/>
            <a:headEnd/>
            <a:tailEnd/>
          </a:ln>
        </p:spPr>
        <p:txBody>
          <a:bodyPr lIns="0" tIns="0" rIns="0" bIns="0">
            <a:prstTxWarp prst="textNoShape">
              <a:avLst/>
            </a:prstTxWarp>
          </a:bodyPr>
          <a:lstStyle/>
          <a:p>
            <a:pPr algn="ctr" eaLnBrk="1" hangingPunct="1"/>
            <a:r>
              <a:rPr lang="en-US" sz="1800" b="1">
                <a:latin typeface="Helvetica" charset="0"/>
              </a:rPr>
              <a:t>(1a) </a:t>
            </a:r>
            <a:r>
              <a:rPr lang="en-US" sz="1800" b="1">
                <a:solidFill>
                  <a:srgbClr val="FF0000"/>
                </a:solidFill>
                <a:latin typeface="Helvetica" charset="0"/>
              </a:rPr>
              <a:t>HDLs</a:t>
            </a:r>
          </a:p>
          <a:p>
            <a:pPr algn="ctr" eaLnBrk="1" hangingPunct="1"/>
            <a:r>
              <a:rPr lang="en-US" sz="1800" b="1">
                <a:latin typeface="Helvetica" charset="0"/>
              </a:rPr>
              <a:t>assembled in liver transfer apoCII/E to VLDLs</a:t>
            </a:r>
          </a:p>
        </p:txBody>
      </p:sp>
      <p:grpSp>
        <p:nvGrpSpPr>
          <p:cNvPr id="10" name="Group 79"/>
          <p:cNvGrpSpPr>
            <a:grpSpLocks/>
          </p:cNvGrpSpPr>
          <p:nvPr/>
        </p:nvGrpSpPr>
        <p:grpSpPr bwMode="auto">
          <a:xfrm flipH="1">
            <a:off x="2438400" y="1295400"/>
            <a:ext cx="398463" cy="381000"/>
            <a:chOff x="3504" y="816"/>
            <a:chExt cx="251" cy="240"/>
          </a:xfrm>
        </p:grpSpPr>
        <p:sp>
          <p:nvSpPr>
            <p:cNvPr id="98541" name="Freeform 80"/>
            <p:cNvSpPr>
              <a:spLocks noChangeAspect="1"/>
            </p:cNvSpPr>
            <p:nvPr/>
          </p:nvSpPr>
          <p:spPr bwMode="auto">
            <a:xfrm>
              <a:off x="3504" y="816"/>
              <a:ext cx="251" cy="240"/>
            </a:xfrm>
            <a:custGeom>
              <a:avLst/>
              <a:gdLst>
                <a:gd name="T0" fmla="*/ 1 w 460"/>
                <a:gd name="T1" fmla="*/ 0 h 439"/>
                <a:gd name="T2" fmla="*/ 1 w 460"/>
                <a:gd name="T3" fmla="*/ 1 h 439"/>
                <a:gd name="T4" fmla="*/ 1 w 460"/>
                <a:gd name="T5" fmla="*/ 1 h 439"/>
                <a:gd name="T6" fmla="*/ 1 w 460"/>
                <a:gd name="T7" fmla="*/ 1 h 439"/>
                <a:gd name="T8" fmla="*/ 1 w 460"/>
                <a:gd name="T9" fmla="*/ 1 h 439"/>
                <a:gd name="T10" fmla="*/ 1 w 460"/>
                <a:gd name="T11" fmla="*/ 1 h 439"/>
                <a:gd name="T12" fmla="*/ 1 w 460"/>
                <a:gd name="T13" fmla="*/ 1 h 439"/>
                <a:gd name="T14" fmla="*/ 1 w 460"/>
                <a:gd name="T15" fmla="*/ 1 h 439"/>
                <a:gd name="T16" fmla="*/ 1 w 460"/>
                <a:gd name="T17" fmla="*/ 1 h 439"/>
                <a:gd name="T18" fmla="*/ 1 w 460"/>
                <a:gd name="T19" fmla="*/ 1 h 439"/>
                <a:gd name="T20" fmla="*/ 0 w 460"/>
                <a:gd name="T21" fmla="*/ 1 h 439"/>
                <a:gd name="T22" fmla="*/ 1 w 460"/>
                <a:gd name="T23" fmla="*/ 1 h 439"/>
                <a:gd name="T24" fmla="*/ 1 w 460"/>
                <a:gd name="T25" fmla="*/ 0 h 4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0"/>
                <a:gd name="T40" fmla="*/ 0 h 439"/>
                <a:gd name="T41" fmla="*/ 460 w 460"/>
                <a:gd name="T42" fmla="*/ 439 h 4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0" h="439">
                  <a:moveTo>
                    <a:pt x="120" y="0"/>
                  </a:moveTo>
                  <a:lnTo>
                    <a:pt x="220" y="20"/>
                  </a:lnTo>
                  <a:lnTo>
                    <a:pt x="320" y="60"/>
                  </a:lnTo>
                  <a:lnTo>
                    <a:pt x="400" y="140"/>
                  </a:lnTo>
                  <a:lnTo>
                    <a:pt x="460" y="240"/>
                  </a:lnTo>
                  <a:lnTo>
                    <a:pt x="460" y="379"/>
                  </a:lnTo>
                  <a:lnTo>
                    <a:pt x="400" y="419"/>
                  </a:lnTo>
                  <a:lnTo>
                    <a:pt x="320" y="439"/>
                  </a:lnTo>
                  <a:lnTo>
                    <a:pt x="120" y="360"/>
                  </a:lnTo>
                  <a:lnTo>
                    <a:pt x="40" y="280"/>
                  </a:lnTo>
                  <a:lnTo>
                    <a:pt x="0" y="200"/>
                  </a:lnTo>
                  <a:lnTo>
                    <a:pt x="140" y="160"/>
                  </a:lnTo>
                  <a:lnTo>
                    <a:pt x="120" y="0"/>
                  </a:lnTo>
                  <a:close/>
                </a:path>
              </a:pathLst>
            </a:custGeom>
            <a:solidFill>
              <a:srgbClr val="FFCCFF"/>
            </a:solidFill>
            <a:ln w="12700">
              <a:solidFill>
                <a:srgbClr val="000000"/>
              </a:solidFill>
              <a:round/>
              <a:headEnd/>
              <a:tailEnd/>
            </a:ln>
          </p:spPr>
          <p:txBody>
            <a:bodyPr>
              <a:prstTxWarp prst="textNoShape">
                <a:avLst/>
              </a:prstTxWarp>
            </a:bodyPr>
            <a:lstStyle/>
            <a:p>
              <a:endParaRPr lang="en-US"/>
            </a:p>
          </p:txBody>
        </p:sp>
        <p:sp>
          <p:nvSpPr>
            <p:cNvPr id="98542" name="Rectangle 81"/>
            <p:cNvSpPr>
              <a:spLocks noChangeAspect="1" noChangeArrowheads="1"/>
            </p:cNvSpPr>
            <p:nvPr/>
          </p:nvSpPr>
          <p:spPr bwMode="auto">
            <a:xfrm>
              <a:off x="3600" y="864"/>
              <a:ext cx="96" cy="17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800" b="1">
                  <a:latin typeface="Helvetica" charset="0"/>
                </a:rPr>
                <a:t>E</a:t>
              </a:r>
            </a:p>
          </p:txBody>
        </p:sp>
      </p:grpSp>
      <p:grpSp>
        <p:nvGrpSpPr>
          <p:cNvPr id="11" name="Group 82"/>
          <p:cNvGrpSpPr>
            <a:grpSpLocks/>
          </p:cNvGrpSpPr>
          <p:nvPr/>
        </p:nvGrpSpPr>
        <p:grpSpPr bwMode="auto">
          <a:xfrm flipH="1">
            <a:off x="2362200" y="1828800"/>
            <a:ext cx="439738" cy="463550"/>
            <a:chOff x="3408" y="1344"/>
            <a:chExt cx="277" cy="292"/>
          </a:xfrm>
        </p:grpSpPr>
        <p:sp>
          <p:nvSpPr>
            <p:cNvPr id="98539" name="Freeform 83"/>
            <p:cNvSpPr>
              <a:spLocks noChangeAspect="1"/>
            </p:cNvSpPr>
            <p:nvPr/>
          </p:nvSpPr>
          <p:spPr bwMode="auto">
            <a:xfrm>
              <a:off x="3408" y="1344"/>
              <a:ext cx="277" cy="292"/>
            </a:xfrm>
            <a:custGeom>
              <a:avLst/>
              <a:gdLst>
                <a:gd name="T0" fmla="*/ 1 w 420"/>
                <a:gd name="T1" fmla="*/ 1 h 440"/>
                <a:gd name="T2" fmla="*/ 0 w 420"/>
                <a:gd name="T3" fmla="*/ 1 h 440"/>
                <a:gd name="T4" fmla="*/ 1 w 420"/>
                <a:gd name="T5" fmla="*/ 1 h 440"/>
                <a:gd name="T6" fmla="*/ 1 w 420"/>
                <a:gd name="T7" fmla="*/ 1 h 440"/>
                <a:gd name="T8" fmla="*/ 1 w 420"/>
                <a:gd name="T9" fmla="*/ 0 h 440"/>
                <a:gd name="T10" fmla="*/ 1 w 420"/>
                <a:gd name="T11" fmla="*/ 1 h 440"/>
                <a:gd name="T12" fmla="*/ 1 w 420"/>
                <a:gd name="T13" fmla="*/ 1 h 440"/>
                <a:gd name="T14" fmla="*/ 0 60000 65536"/>
                <a:gd name="T15" fmla="*/ 0 60000 65536"/>
                <a:gd name="T16" fmla="*/ 0 60000 65536"/>
                <a:gd name="T17" fmla="*/ 0 60000 65536"/>
                <a:gd name="T18" fmla="*/ 0 60000 65536"/>
                <a:gd name="T19" fmla="*/ 0 60000 65536"/>
                <a:gd name="T20" fmla="*/ 0 60000 65536"/>
                <a:gd name="T21" fmla="*/ 0 w 420"/>
                <a:gd name="T22" fmla="*/ 0 h 440"/>
                <a:gd name="T23" fmla="*/ 420 w 420"/>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0" h="440">
                  <a:moveTo>
                    <a:pt x="200" y="400"/>
                  </a:moveTo>
                  <a:lnTo>
                    <a:pt x="0" y="440"/>
                  </a:lnTo>
                  <a:lnTo>
                    <a:pt x="40" y="240"/>
                  </a:lnTo>
                  <a:lnTo>
                    <a:pt x="240" y="40"/>
                  </a:lnTo>
                  <a:lnTo>
                    <a:pt x="420" y="0"/>
                  </a:lnTo>
                  <a:lnTo>
                    <a:pt x="400" y="200"/>
                  </a:lnTo>
                  <a:lnTo>
                    <a:pt x="200" y="400"/>
                  </a:lnTo>
                  <a:close/>
                </a:path>
              </a:pathLst>
            </a:custGeom>
            <a:solidFill>
              <a:srgbClr val="FFCC99"/>
            </a:solidFill>
            <a:ln w="9525">
              <a:noFill/>
              <a:round/>
              <a:headEnd/>
              <a:tailEnd/>
            </a:ln>
          </p:spPr>
          <p:txBody>
            <a:bodyPr>
              <a:prstTxWarp prst="textNoShape">
                <a:avLst/>
              </a:prstTxWarp>
            </a:bodyPr>
            <a:lstStyle/>
            <a:p>
              <a:endParaRPr lang="en-US"/>
            </a:p>
          </p:txBody>
        </p:sp>
        <p:sp>
          <p:nvSpPr>
            <p:cNvPr id="98540" name="Rectangle 84"/>
            <p:cNvSpPr>
              <a:spLocks noChangeAspect="1" noChangeArrowheads="1"/>
            </p:cNvSpPr>
            <p:nvPr/>
          </p:nvSpPr>
          <p:spPr bwMode="auto">
            <a:xfrm>
              <a:off x="3473" y="1440"/>
              <a:ext cx="123" cy="115"/>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latin typeface="Helvetica" charset="0"/>
                </a:rPr>
                <a:t>CII</a:t>
              </a:r>
            </a:p>
          </p:txBody>
        </p:sp>
      </p:grpSp>
      <p:grpSp>
        <p:nvGrpSpPr>
          <p:cNvPr id="12" name="Group 85"/>
          <p:cNvGrpSpPr>
            <a:grpSpLocks/>
          </p:cNvGrpSpPr>
          <p:nvPr/>
        </p:nvGrpSpPr>
        <p:grpSpPr bwMode="auto">
          <a:xfrm>
            <a:off x="1828800" y="1752600"/>
            <a:ext cx="296863" cy="295275"/>
            <a:chOff x="3024" y="1344"/>
            <a:chExt cx="186" cy="186"/>
          </a:xfrm>
        </p:grpSpPr>
        <p:sp>
          <p:nvSpPr>
            <p:cNvPr id="98537" name="Freeform 86"/>
            <p:cNvSpPr>
              <a:spLocks noChangeAspect="1"/>
            </p:cNvSpPr>
            <p:nvPr/>
          </p:nvSpPr>
          <p:spPr bwMode="auto">
            <a:xfrm>
              <a:off x="3024" y="1344"/>
              <a:ext cx="186" cy="186"/>
            </a:xfrm>
            <a:custGeom>
              <a:avLst/>
              <a:gdLst>
                <a:gd name="T0" fmla="*/ 1 w 340"/>
                <a:gd name="T1" fmla="*/ 1 h 340"/>
                <a:gd name="T2" fmla="*/ 1 w 340"/>
                <a:gd name="T3" fmla="*/ 1 h 340"/>
                <a:gd name="T4" fmla="*/ 1 w 340"/>
                <a:gd name="T5" fmla="*/ 1 h 340"/>
                <a:gd name="T6" fmla="*/ 1 w 340"/>
                <a:gd name="T7" fmla="*/ 1 h 340"/>
                <a:gd name="T8" fmla="*/ 1 w 340"/>
                <a:gd name="T9" fmla="*/ 1 h 340"/>
                <a:gd name="T10" fmla="*/ 1 w 340"/>
                <a:gd name="T11" fmla="*/ 1 h 340"/>
                <a:gd name="T12" fmla="*/ 0 w 340"/>
                <a:gd name="T13" fmla="*/ 1 h 340"/>
                <a:gd name="T14" fmla="*/ 1 w 340"/>
                <a:gd name="T15" fmla="*/ 1 h 340"/>
                <a:gd name="T16" fmla="*/ 0 w 340"/>
                <a:gd name="T17" fmla="*/ 1 h 340"/>
                <a:gd name="T18" fmla="*/ 1 w 340"/>
                <a:gd name="T19" fmla="*/ 1 h 340"/>
                <a:gd name="T20" fmla="*/ 1 w 340"/>
                <a:gd name="T21" fmla="*/ 1 h 340"/>
                <a:gd name="T22" fmla="*/ 1 w 340"/>
                <a:gd name="T23" fmla="*/ 1 h 340"/>
                <a:gd name="T24" fmla="*/ 1 w 340"/>
                <a:gd name="T25" fmla="*/ 0 h 340"/>
                <a:gd name="T26" fmla="*/ 1 w 340"/>
                <a:gd name="T27" fmla="*/ 1 h 340"/>
                <a:gd name="T28" fmla="*/ 1 w 340"/>
                <a:gd name="T29" fmla="*/ 1 h 340"/>
                <a:gd name="T30" fmla="*/ 1 w 340"/>
                <a:gd name="T31" fmla="*/ 1 h 340"/>
                <a:gd name="T32" fmla="*/ 1 w 340"/>
                <a:gd name="T33" fmla="*/ 1 h 340"/>
                <a:gd name="T34" fmla="*/ 1 w 340"/>
                <a:gd name="T35" fmla="*/ 1 h 340"/>
                <a:gd name="T36" fmla="*/ 1 w 340"/>
                <a:gd name="T37" fmla="*/ 1 h 340"/>
                <a:gd name="T38" fmla="*/ 1 w 340"/>
                <a:gd name="T39" fmla="*/ 1 h 340"/>
                <a:gd name="T40" fmla="*/ 1 w 340"/>
                <a:gd name="T41" fmla="*/ 1 h 3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0"/>
                <a:gd name="T64" fmla="*/ 0 h 340"/>
                <a:gd name="T65" fmla="*/ 340 w 340"/>
                <a:gd name="T66" fmla="*/ 340 h 3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0" h="340">
                  <a:moveTo>
                    <a:pt x="280" y="300"/>
                  </a:moveTo>
                  <a:lnTo>
                    <a:pt x="220" y="300"/>
                  </a:lnTo>
                  <a:lnTo>
                    <a:pt x="180" y="340"/>
                  </a:lnTo>
                  <a:lnTo>
                    <a:pt x="140" y="300"/>
                  </a:lnTo>
                  <a:lnTo>
                    <a:pt x="80" y="320"/>
                  </a:lnTo>
                  <a:lnTo>
                    <a:pt x="60" y="260"/>
                  </a:lnTo>
                  <a:lnTo>
                    <a:pt x="0" y="240"/>
                  </a:lnTo>
                  <a:lnTo>
                    <a:pt x="40" y="180"/>
                  </a:lnTo>
                  <a:lnTo>
                    <a:pt x="0" y="140"/>
                  </a:lnTo>
                  <a:lnTo>
                    <a:pt x="40" y="100"/>
                  </a:lnTo>
                  <a:lnTo>
                    <a:pt x="40" y="40"/>
                  </a:lnTo>
                  <a:lnTo>
                    <a:pt x="100" y="40"/>
                  </a:lnTo>
                  <a:lnTo>
                    <a:pt x="140" y="0"/>
                  </a:lnTo>
                  <a:lnTo>
                    <a:pt x="200" y="40"/>
                  </a:lnTo>
                  <a:lnTo>
                    <a:pt x="260" y="20"/>
                  </a:lnTo>
                  <a:lnTo>
                    <a:pt x="260" y="80"/>
                  </a:lnTo>
                  <a:lnTo>
                    <a:pt x="320" y="100"/>
                  </a:lnTo>
                  <a:lnTo>
                    <a:pt x="300" y="160"/>
                  </a:lnTo>
                  <a:lnTo>
                    <a:pt x="340" y="200"/>
                  </a:lnTo>
                  <a:lnTo>
                    <a:pt x="280" y="240"/>
                  </a:lnTo>
                  <a:lnTo>
                    <a:pt x="280" y="300"/>
                  </a:lnTo>
                  <a:close/>
                </a:path>
              </a:pathLst>
            </a:custGeom>
            <a:solidFill>
              <a:schemeClr val="bg1"/>
            </a:solidFill>
            <a:ln w="38100">
              <a:solidFill>
                <a:srgbClr val="006600"/>
              </a:solidFill>
              <a:round/>
              <a:headEnd/>
              <a:tailEnd/>
            </a:ln>
          </p:spPr>
          <p:txBody>
            <a:bodyPr>
              <a:prstTxWarp prst="textNoShape">
                <a:avLst/>
              </a:prstTxWarp>
            </a:bodyPr>
            <a:lstStyle/>
            <a:p>
              <a:endParaRPr lang="en-US"/>
            </a:p>
          </p:txBody>
        </p:sp>
        <p:sp>
          <p:nvSpPr>
            <p:cNvPr id="98538" name="Rectangle 87"/>
            <p:cNvSpPr>
              <a:spLocks noChangeAspect="1" noChangeArrowheads="1"/>
            </p:cNvSpPr>
            <p:nvPr/>
          </p:nvSpPr>
          <p:spPr bwMode="auto">
            <a:xfrm>
              <a:off x="3051" y="1392"/>
              <a:ext cx="122" cy="115"/>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latin typeface="Helvetica" charset="0"/>
                </a:rPr>
                <a:t>A1</a:t>
              </a:r>
            </a:p>
          </p:txBody>
        </p:sp>
      </p:grpSp>
      <p:grpSp>
        <p:nvGrpSpPr>
          <p:cNvPr id="13" name="Group 88"/>
          <p:cNvGrpSpPr>
            <a:grpSpLocks/>
          </p:cNvGrpSpPr>
          <p:nvPr/>
        </p:nvGrpSpPr>
        <p:grpSpPr bwMode="auto">
          <a:xfrm>
            <a:off x="1998663" y="1547813"/>
            <a:ext cx="622300" cy="346075"/>
            <a:chOff x="2938" y="831"/>
            <a:chExt cx="393" cy="218"/>
          </a:xfrm>
        </p:grpSpPr>
        <p:sp>
          <p:nvSpPr>
            <p:cNvPr id="98511" name="Oval 89"/>
            <p:cNvSpPr>
              <a:spLocks noChangeAspect="1" noChangeArrowheads="1"/>
            </p:cNvSpPr>
            <p:nvPr/>
          </p:nvSpPr>
          <p:spPr bwMode="auto">
            <a:xfrm>
              <a:off x="3080" y="929"/>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12" name="Oval 90"/>
            <p:cNvSpPr>
              <a:spLocks noChangeAspect="1" noChangeArrowheads="1"/>
            </p:cNvSpPr>
            <p:nvPr/>
          </p:nvSpPr>
          <p:spPr bwMode="auto">
            <a:xfrm>
              <a:off x="3156" y="940"/>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13" name="Oval 91"/>
            <p:cNvSpPr>
              <a:spLocks noChangeAspect="1" noChangeArrowheads="1"/>
            </p:cNvSpPr>
            <p:nvPr/>
          </p:nvSpPr>
          <p:spPr bwMode="auto">
            <a:xfrm>
              <a:off x="3113" y="831"/>
              <a:ext cx="43"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14" name="Oval 92"/>
            <p:cNvSpPr>
              <a:spLocks noChangeAspect="1" noChangeArrowheads="1"/>
            </p:cNvSpPr>
            <p:nvPr/>
          </p:nvSpPr>
          <p:spPr bwMode="auto">
            <a:xfrm>
              <a:off x="3178" y="842"/>
              <a:ext cx="55"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15" name="Oval 93"/>
            <p:cNvSpPr>
              <a:spLocks noChangeAspect="1" noChangeArrowheads="1"/>
            </p:cNvSpPr>
            <p:nvPr/>
          </p:nvSpPr>
          <p:spPr bwMode="auto">
            <a:xfrm>
              <a:off x="3244" y="853"/>
              <a:ext cx="43"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16" name="Oval 94"/>
            <p:cNvSpPr>
              <a:spLocks noChangeAspect="1" noChangeArrowheads="1"/>
            </p:cNvSpPr>
            <p:nvPr/>
          </p:nvSpPr>
          <p:spPr bwMode="auto">
            <a:xfrm>
              <a:off x="3287" y="907"/>
              <a:ext cx="4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17" name="Oval 95"/>
            <p:cNvSpPr>
              <a:spLocks noChangeAspect="1" noChangeArrowheads="1"/>
            </p:cNvSpPr>
            <p:nvPr/>
          </p:nvSpPr>
          <p:spPr bwMode="auto">
            <a:xfrm>
              <a:off x="3244" y="962"/>
              <a:ext cx="54"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18" name="Oval 96"/>
            <p:cNvSpPr>
              <a:spLocks noChangeAspect="1" noChangeArrowheads="1"/>
            </p:cNvSpPr>
            <p:nvPr/>
          </p:nvSpPr>
          <p:spPr bwMode="auto">
            <a:xfrm>
              <a:off x="3178" y="983"/>
              <a:ext cx="55"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19" name="Oval 97"/>
            <p:cNvSpPr>
              <a:spLocks noChangeAspect="1" noChangeArrowheads="1"/>
            </p:cNvSpPr>
            <p:nvPr/>
          </p:nvSpPr>
          <p:spPr bwMode="auto">
            <a:xfrm>
              <a:off x="3113" y="994"/>
              <a:ext cx="5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20" name="Oval 98"/>
            <p:cNvSpPr>
              <a:spLocks noChangeAspect="1" noChangeArrowheads="1"/>
            </p:cNvSpPr>
            <p:nvPr/>
          </p:nvSpPr>
          <p:spPr bwMode="auto">
            <a:xfrm>
              <a:off x="3048" y="994"/>
              <a:ext cx="43"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21" name="Oval 99"/>
            <p:cNvSpPr>
              <a:spLocks noChangeAspect="1" noChangeArrowheads="1"/>
            </p:cNvSpPr>
            <p:nvPr/>
          </p:nvSpPr>
          <p:spPr bwMode="auto">
            <a:xfrm>
              <a:off x="2982" y="973"/>
              <a:ext cx="44"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22" name="Oval 100"/>
            <p:cNvSpPr>
              <a:spLocks noChangeAspect="1" noChangeArrowheads="1"/>
            </p:cNvSpPr>
            <p:nvPr/>
          </p:nvSpPr>
          <p:spPr bwMode="auto">
            <a:xfrm>
              <a:off x="2938" y="918"/>
              <a:ext cx="4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23" name="Oval 101"/>
            <p:cNvSpPr>
              <a:spLocks noChangeAspect="1" noChangeArrowheads="1"/>
            </p:cNvSpPr>
            <p:nvPr/>
          </p:nvSpPr>
          <p:spPr bwMode="auto">
            <a:xfrm>
              <a:off x="2982" y="864"/>
              <a:ext cx="44"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24" name="Oval 102"/>
            <p:cNvSpPr>
              <a:spLocks noChangeAspect="1" noChangeArrowheads="1"/>
            </p:cNvSpPr>
            <p:nvPr/>
          </p:nvSpPr>
          <p:spPr bwMode="auto">
            <a:xfrm>
              <a:off x="3048" y="842"/>
              <a:ext cx="43"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525" name="Line 103"/>
            <p:cNvSpPr>
              <a:spLocks noChangeAspect="1" noChangeShapeType="1"/>
            </p:cNvSpPr>
            <p:nvPr/>
          </p:nvSpPr>
          <p:spPr bwMode="auto">
            <a:xfrm>
              <a:off x="3140" y="890"/>
              <a:ext cx="0"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26" name="Line 104"/>
            <p:cNvSpPr>
              <a:spLocks noChangeAspect="1" noChangeShapeType="1"/>
            </p:cNvSpPr>
            <p:nvPr/>
          </p:nvSpPr>
          <p:spPr bwMode="auto">
            <a:xfrm>
              <a:off x="3195" y="901"/>
              <a:ext cx="0"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27" name="Line 105"/>
            <p:cNvSpPr>
              <a:spLocks noChangeAspect="1" noChangeShapeType="1"/>
            </p:cNvSpPr>
            <p:nvPr/>
          </p:nvSpPr>
          <p:spPr bwMode="auto">
            <a:xfrm flipH="1">
              <a:off x="3238" y="912"/>
              <a:ext cx="11"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28" name="Line 106"/>
            <p:cNvSpPr>
              <a:spLocks noChangeAspect="1" noChangeShapeType="1"/>
            </p:cNvSpPr>
            <p:nvPr/>
          </p:nvSpPr>
          <p:spPr bwMode="auto">
            <a:xfrm flipH="1">
              <a:off x="3260" y="934"/>
              <a:ext cx="22"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29" name="Line 107"/>
            <p:cNvSpPr>
              <a:spLocks noChangeAspect="1" noChangeShapeType="1"/>
            </p:cNvSpPr>
            <p:nvPr/>
          </p:nvSpPr>
          <p:spPr bwMode="auto">
            <a:xfrm flipH="1" flipV="1">
              <a:off x="3238" y="945"/>
              <a:ext cx="11"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30" name="Line 108"/>
            <p:cNvSpPr>
              <a:spLocks noChangeAspect="1" noChangeShapeType="1"/>
            </p:cNvSpPr>
            <p:nvPr/>
          </p:nvSpPr>
          <p:spPr bwMode="auto">
            <a:xfrm flipV="1">
              <a:off x="3206" y="956"/>
              <a:ext cx="0"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31" name="Line 109"/>
            <p:cNvSpPr>
              <a:spLocks noChangeAspect="1" noChangeShapeType="1"/>
            </p:cNvSpPr>
            <p:nvPr/>
          </p:nvSpPr>
          <p:spPr bwMode="auto">
            <a:xfrm flipV="1">
              <a:off x="3140" y="967"/>
              <a:ext cx="0"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32" name="Line 110"/>
            <p:cNvSpPr>
              <a:spLocks noChangeAspect="1" noChangeShapeType="1"/>
            </p:cNvSpPr>
            <p:nvPr/>
          </p:nvSpPr>
          <p:spPr bwMode="auto">
            <a:xfrm flipV="1">
              <a:off x="3074" y="967"/>
              <a:ext cx="11"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33" name="Line 111"/>
            <p:cNvSpPr>
              <a:spLocks noChangeAspect="1" noChangeShapeType="1"/>
            </p:cNvSpPr>
            <p:nvPr/>
          </p:nvSpPr>
          <p:spPr bwMode="auto">
            <a:xfrm flipV="1">
              <a:off x="3031" y="956"/>
              <a:ext cx="11"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34" name="Line 112"/>
            <p:cNvSpPr>
              <a:spLocks noChangeAspect="1" noChangeShapeType="1"/>
            </p:cNvSpPr>
            <p:nvPr/>
          </p:nvSpPr>
          <p:spPr bwMode="auto">
            <a:xfrm>
              <a:off x="2987" y="934"/>
              <a:ext cx="22"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35" name="Line 113"/>
            <p:cNvSpPr>
              <a:spLocks noChangeAspect="1" noChangeShapeType="1"/>
            </p:cNvSpPr>
            <p:nvPr/>
          </p:nvSpPr>
          <p:spPr bwMode="auto">
            <a:xfrm>
              <a:off x="3031" y="912"/>
              <a:ext cx="11"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36" name="Line 114"/>
            <p:cNvSpPr>
              <a:spLocks noChangeAspect="1" noChangeShapeType="1"/>
            </p:cNvSpPr>
            <p:nvPr/>
          </p:nvSpPr>
          <p:spPr bwMode="auto">
            <a:xfrm>
              <a:off x="3074" y="890"/>
              <a:ext cx="1" cy="22"/>
            </a:xfrm>
            <a:prstGeom prst="line">
              <a:avLst/>
            </a:prstGeom>
            <a:noFill/>
            <a:ln w="12700">
              <a:solidFill>
                <a:srgbClr val="000000"/>
              </a:solidFill>
              <a:round/>
              <a:headEnd/>
              <a:tailEnd/>
            </a:ln>
          </p:spPr>
          <p:txBody>
            <a:bodyPr>
              <a:prstTxWarp prst="textNoShape">
                <a:avLst/>
              </a:prstTxWarp>
            </a:bodyPr>
            <a:lstStyle/>
            <a:p>
              <a:endParaRPr lang="en-US"/>
            </a:p>
          </p:txBody>
        </p:sp>
      </p:grpSp>
      <p:sp>
        <p:nvSpPr>
          <p:cNvPr id="98313" name="Text Box 115"/>
          <p:cNvSpPr txBox="1">
            <a:spLocks noChangeAspect="1" noChangeArrowheads="1"/>
          </p:cNvSpPr>
          <p:nvPr/>
        </p:nvSpPr>
        <p:spPr bwMode="auto">
          <a:xfrm>
            <a:off x="685800" y="152400"/>
            <a:ext cx="7696200" cy="381000"/>
          </a:xfrm>
          <a:prstGeom prst="rect">
            <a:avLst/>
          </a:prstGeom>
          <a:noFill/>
          <a:ln w="9525">
            <a:noFill/>
            <a:miter lim="800000"/>
            <a:headEnd/>
            <a:tailEnd/>
          </a:ln>
        </p:spPr>
        <p:txBody>
          <a:bodyPr lIns="0" tIns="0" rIns="0" bIns="0">
            <a:prstTxWarp prst="textNoShape">
              <a:avLst/>
            </a:prstTxWarp>
          </a:bodyPr>
          <a:lstStyle/>
          <a:p>
            <a:pPr algn="ctr" eaLnBrk="1" hangingPunct="1"/>
            <a:r>
              <a:rPr lang="en-US" sz="2200" b="1">
                <a:solidFill>
                  <a:srgbClr val="0000FF"/>
                </a:solidFill>
                <a:latin typeface="Arial"/>
                <a:cs typeface="Arial"/>
              </a:rPr>
              <a:t>Summary- VLDL and LDL interactions with HDL</a:t>
            </a:r>
          </a:p>
        </p:txBody>
      </p:sp>
      <p:grpSp>
        <p:nvGrpSpPr>
          <p:cNvPr id="14" name="Group 116"/>
          <p:cNvGrpSpPr>
            <a:grpSpLocks/>
          </p:cNvGrpSpPr>
          <p:nvPr/>
        </p:nvGrpSpPr>
        <p:grpSpPr bwMode="auto">
          <a:xfrm>
            <a:off x="5334000" y="4724400"/>
            <a:ext cx="3505200" cy="1824038"/>
            <a:chOff x="3360" y="2976"/>
            <a:chExt cx="2208" cy="1149"/>
          </a:xfrm>
        </p:grpSpPr>
        <p:sp>
          <p:nvSpPr>
            <p:cNvPr id="98464" name="Text Box 117"/>
            <p:cNvSpPr txBox="1">
              <a:spLocks noChangeArrowheads="1"/>
            </p:cNvSpPr>
            <p:nvPr/>
          </p:nvSpPr>
          <p:spPr bwMode="auto">
            <a:xfrm>
              <a:off x="4032" y="3456"/>
              <a:ext cx="1536" cy="384"/>
            </a:xfrm>
            <a:prstGeom prst="rect">
              <a:avLst/>
            </a:prstGeom>
            <a:noFill/>
            <a:ln w="9525">
              <a:noFill/>
              <a:miter lim="800000"/>
              <a:headEnd/>
              <a:tailEnd/>
            </a:ln>
          </p:spPr>
          <p:txBody>
            <a:bodyPr lIns="0" tIns="0" rIns="0" bIns="0">
              <a:prstTxWarp prst="textNoShape">
                <a:avLst/>
              </a:prstTxWarp>
            </a:bodyPr>
            <a:lstStyle/>
            <a:p>
              <a:pPr algn="ctr" eaLnBrk="1" hangingPunct="1"/>
              <a:r>
                <a:rPr lang="en-US" sz="1800" b="1">
                  <a:latin typeface="Helvetica" charset="0"/>
                </a:rPr>
                <a:t>(5) </a:t>
              </a:r>
              <a:r>
                <a:rPr lang="en-US" sz="1800" b="1">
                  <a:solidFill>
                    <a:srgbClr val="FF0000"/>
                  </a:solidFill>
                  <a:latin typeface="Helvetica" charset="0"/>
                </a:rPr>
                <a:t>LDLs</a:t>
              </a:r>
              <a:r>
                <a:rPr lang="en-US" sz="1600" b="1">
                  <a:latin typeface="Helvetica" charset="0"/>
                </a:rPr>
                <a:t> </a:t>
              </a:r>
            </a:p>
            <a:p>
              <a:pPr algn="ctr" eaLnBrk="1" hangingPunct="1"/>
              <a:r>
                <a:rPr lang="en-US" sz="1600" b="1">
                  <a:latin typeface="Helvetica" charset="0"/>
                </a:rPr>
                <a:t>are derived from </a:t>
              </a:r>
            </a:p>
            <a:p>
              <a:pPr algn="ctr" eaLnBrk="1" hangingPunct="1"/>
              <a:r>
                <a:rPr lang="en-US" sz="1600" b="1">
                  <a:latin typeface="Helvetica" charset="0"/>
                </a:rPr>
                <a:t> from VLDLs that</a:t>
              </a:r>
            </a:p>
            <a:p>
              <a:pPr algn="ctr" eaLnBrk="1" hangingPunct="1"/>
              <a:r>
                <a:rPr lang="en-US" sz="1600" b="1">
                  <a:latin typeface="Helvetica" charset="0"/>
                </a:rPr>
                <a:t>No longer contain </a:t>
              </a:r>
            </a:p>
            <a:p>
              <a:pPr algn="ctr" eaLnBrk="1" hangingPunct="1"/>
              <a:r>
                <a:rPr lang="en-US" sz="1600" b="1">
                  <a:latin typeface="Helvetica" charset="0"/>
                </a:rPr>
                <a:t>apoCII and E</a:t>
              </a:r>
            </a:p>
          </p:txBody>
        </p:sp>
        <p:grpSp>
          <p:nvGrpSpPr>
            <p:cNvPr id="15" name="Group 118"/>
            <p:cNvGrpSpPr>
              <a:grpSpLocks/>
            </p:cNvGrpSpPr>
            <p:nvPr/>
          </p:nvGrpSpPr>
          <p:grpSpPr bwMode="auto">
            <a:xfrm>
              <a:off x="3360" y="3600"/>
              <a:ext cx="762" cy="525"/>
              <a:chOff x="2304" y="2304"/>
              <a:chExt cx="762" cy="525"/>
            </a:xfrm>
          </p:grpSpPr>
          <p:grpSp>
            <p:nvGrpSpPr>
              <p:cNvPr id="16" name="Group 119"/>
              <p:cNvGrpSpPr>
                <a:grpSpLocks/>
              </p:cNvGrpSpPr>
              <p:nvPr/>
            </p:nvGrpSpPr>
            <p:grpSpPr bwMode="auto">
              <a:xfrm>
                <a:off x="2592" y="2304"/>
                <a:ext cx="474" cy="329"/>
                <a:chOff x="3464" y="939"/>
                <a:chExt cx="474" cy="329"/>
              </a:xfrm>
            </p:grpSpPr>
            <p:sp>
              <p:nvSpPr>
                <p:cNvPr id="98509" name="Freeform 120"/>
                <p:cNvSpPr>
                  <a:spLocks noChangeAspect="1"/>
                </p:cNvSpPr>
                <p:nvPr/>
              </p:nvSpPr>
              <p:spPr bwMode="auto">
                <a:xfrm rot="783102">
                  <a:off x="3464" y="939"/>
                  <a:ext cx="474" cy="329"/>
                </a:xfrm>
                <a:custGeom>
                  <a:avLst/>
                  <a:gdLst>
                    <a:gd name="T0" fmla="*/ 1 w 640"/>
                    <a:gd name="T1" fmla="*/ 1 h 639"/>
                    <a:gd name="T2" fmla="*/ 1 w 640"/>
                    <a:gd name="T3" fmla="*/ 1 h 639"/>
                    <a:gd name="T4" fmla="*/ 1 w 640"/>
                    <a:gd name="T5" fmla="*/ 0 h 639"/>
                    <a:gd name="T6" fmla="*/ 4 w 640"/>
                    <a:gd name="T7" fmla="*/ 1 h 639"/>
                    <a:gd name="T8" fmla="*/ 2 w 640"/>
                    <a:gd name="T9" fmla="*/ 1 h 639"/>
                    <a:gd name="T10" fmla="*/ 2 w 640"/>
                    <a:gd name="T11" fmla="*/ 1 h 639"/>
                    <a:gd name="T12" fmla="*/ 1 w 640"/>
                    <a:gd name="T13" fmla="*/ 1 h 639"/>
                    <a:gd name="T14" fmla="*/ 1 w 640"/>
                    <a:gd name="T15" fmla="*/ 1 h 639"/>
                    <a:gd name="T16" fmla="*/ 1 w 640"/>
                    <a:gd name="T17" fmla="*/ 1 h 639"/>
                    <a:gd name="T18" fmla="*/ 1 w 640"/>
                    <a:gd name="T19" fmla="*/ 1 h 639"/>
                    <a:gd name="T20" fmla="*/ 0 w 640"/>
                    <a:gd name="T21" fmla="*/ 1 h 639"/>
                    <a:gd name="T22" fmla="*/ 0 w 640"/>
                    <a:gd name="T23" fmla="*/ 1 h 639"/>
                    <a:gd name="T24" fmla="*/ 1 w 640"/>
                    <a:gd name="T25" fmla="*/ 1 h 639"/>
                    <a:gd name="T26" fmla="*/ 1 w 640"/>
                    <a:gd name="T27" fmla="*/ 1 h 6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0"/>
                    <a:gd name="T43" fmla="*/ 0 h 639"/>
                    <a:gd name="T44" fmla="*/ 640 w 640"/>
                    <a:gd name="T45" fmla="*/ 639 h 6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0" h="639">
                      <a:moveTo>
                        <a:pt x="60" y="300"/>
                      </a:moveTo>
                      <a:lnTo>
                        <a:pt x="180" y="260"/>
                      </a:lnTo>
                      <a:lnTo>
                        <a:pt x="280" y="0"/>
                      </a:lnTo>
                      <a:lnTo>
                        <a:pt x="640" y="460"/>
                      </a:lnTo>
                      <a:lnTo>
                        <a:pt x="380" y="500"/>
                      </a:lnTo>
                      <a:lnTo>
                        <a:pt x="320" y="599"/>
                      </a:lnTo>
                      <a:lnTo>
                        <a:pt x="240" y="639"/>
                      </a:lnTo>
                      <a:lnTo>
                        <a:pt x="180" y="639"/>
                      </a:lnTo>
                      <a:lnTo>
                        <a:pt x="100" y="619"/>
                      </a:lnTo>
                      <a:lnTo>
                        <a:pt x="40" y="580"/>
                      </a:lnTo>
                      <a:lnTo>
                        <a:pt x="0" y="500"/>
                      </a:lnTo>
                      <a:lnTo>
                        <a:pt x="0" y="440"/>
                      </a:lnTo>
                      <a:lnTo>
                        <a:pt x="20" y="360"/>
                      </a:lnTo>
                      <a:lnTo>
                        <a:pt x="60" y="300"/>
                      </a:lnTo>
                      <a:close/>
                    </a:path>
                  </a:pathLst>
                </a:custGeom>
                <a:solidFill>
                  <a:srgbClr val="CCFFCC"/>
                </a:solidFill>
                <a:ln w="12700">
                  <a:solidFill>
                    <a:srgbClr val="000000"/>
                  </a:solidFill>
                  <a:round/>
                  <a:headEnd/>
                  <a:tailEnd/>
                </a:ln>
              </p:spPr>
              <p:txBody>
                <a:bodyPr>
                  <a:prstTxWarp prst="textNoShape">
                    <a:avLst/>
                  </a:prstTxWarp>
                </a:bodyPr>
                <a:lstStyle/>
                <a:p>
                  <a:endParaRPr lang="en-US"/>
                </a:p>
              </p:txBody>
            </p:sp>
            <p:sp>
              <p:nvSpPr>
                <p:cNvPr id="98510" name="Rectangle 121"/>
                <p:cNvSpPr>
                  <a:spLocks noChangeAspect="1" noChangeArrowheads="1"/>
                </p:cNvSpPr>
                <p:nvPr/>
              </p:nvSpPr>
              <p:spPr bwMode="auto">
                <a:xfrm>
                  <a:off x="3552" y="1104"/>
                  <a:ext cx="230" cy="115"/>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latin typeface="Helvetica" charset="0"/>
                    </a:rPr>
                    <a:t>B100</a:t>
                  </a:r>
                </a:p>
              </p:txBody>
            </p:sp>
          </p:grpSp>
          <p:grpSp>
            <p:nvGrpSpPr>
              <p:cNvPr id="17" name="Group 122"/>
              <p:cNvGrpSpPr>
                <a:grpSpLocks/>
              </p:cNvGrpSpPr>
              <p:nvPr/>
            </p:nvGrpSpPr>
            <p:grpSpPr bwMode="auto">
              <a:xfrm>
                <a:off x="2304" y="2448"/>
                <a:ext cx="382" cy="381"/>
                <a:chOff x="2643" y="3524"/>
                <a:chExt cx="382" cy="381"/>
              </a:xfrm>
            </p:grpSpPr>
            <p:sp>
              <p:nvSpPr>
                <p:cNvPr id="98469" name="Oval 123"/>
                <p:cNvSpPr>
                  <a:spLocks noChangeAspect="1" noChangeArrowheads="1"/>
                </p:cNvSpPr>
                <p:nvPr/>
              </p:nvSpPr>
              <p:spPr bwMode="auto">
                <a:xfrm>
                  <a:off x="2806" y="3524"/>
                  <a:ext cx="55"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70" name="Oval 124"/>
                <p:cNvSpPr>
                  <a:spLocks noChangeAspect="1" noChangeArrowheads="1"/>
                </p:cNvSpPr>
                <p:nvPr/>
              </p:nvSpPr>
              <p:spPr bwMode="auto">
                <a:xfrm>
                  <a:off x="2839" y="3621"/>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71" name="Oval 125"/>
                <p:cNvSpPr>
                  <a:spLocks noChangeAspect="1" noChangeArrowheads="1"/>
                </p:cNvSpPr>
                <p:nvPr/>
              </p:nvSpPr>
              <p:spPr bwMode="auto">
                <a:xfrm>
                  <a:off x="2752" y="3698"/>
                  <a:ext cx="21"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72" name="Oval 126"/>
                <p:cNvSpPr>
                  <a:spLocks noChangeAspect="1" noChangeArrowheads="1"/>
                </p:cNvSpPr>
                <p:nvPr/>
              </p:nvSpPr>
              <p:spPr bwMode="auto">
                <a:xfrm>
                  <a:off x="2773" y="3774"/>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73" name="Oval 127"/>
                <p:cNvSpPr>
                  <a:spLocks noChangeAspect="1" noChangeArrowheads="1"/>
                </p:cNvSpPr>
                <p:nvPr/>
              </p:nvSpPr>
              <p:spPr bwMode="auto">
                <a:xfrm>
                  <a:off x="2795" y="3730"/>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74" name="Oval 128"/>
                <p:cNvSpPr>
                  <a:spLocks noChangeAspect="1" noChangeArrowheads="1"/>
                </p:cNvSpPr>
                <p:nvPr/>
              </p:nvSpPr>
              <p:spPr bwMode="auto">
                <a:xfrm>
                  <a:off x="2828" y="3785"/>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75" name="Oval 129"/>
                <p:cNvSpPr>
                  <a:spLocks noChangeAspect="1" noChangeArrowheads="1"/>
                </p:cNvSpPr>
                <p:nvPr/>
              </p:nvSpPr>
              <p:spPr bwMode="auto">
                <a:xfrm>
                  <a:off x="2795" y="3621"/>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76" name="Oval 130"/>
                <p:cNvSpPr>
                  <a:spLocks noChangeAspect="1" noChangeArrowheads="1"/>
                </p:cNvSpPr>
                <p:nvPr/>
              </p:nvSpPr>
              <p:spPr bwMode="auto">
                <a:xfrm>
                  <a:off x="2883" y="3654"/>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77" name="Oval 131"/>
                <p:cNvSpPr>
                  <a:spLocks noChangeAspect="1" noChangeArrowheads="1"/>
                </p:cNvSpPr>
                <p:nvPr/>
              </p:nvSpPr>
              <p:spPr bwMode="auto">
                <a:xfrm>
                  <a:off x="2905" y="3698"/>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78" name="Oval 132"/>
                <p:cNvSpPr>
                  <a:spLocks noChangeAspect="1" noChangeArrowheads="1"/>
                </p:cNvSpPr>
                <p:nvPr/>
              </p:nvSpPr>
              <p:spPr bwMode="auto">
                <a:xfrm>
                  <a:off x="2817" y="3676"/>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79" name="Oval 133"/>
                <p:cNvSpPr>
                  <a:spLocks noChangeAspect="1" noChangeArrowheads="1"/>
                </p:cNvSpPr>
                <p:nvPr/>
              </p:nvSpPr>
              <p:spPr bwMode="auto">
                <a:xfrm>
                  <a:off x="2872" y="3730"/>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80" name="Oval 134"/>
                <p:cNvSpPr>
                  <a:spLocks noChangeAspect="1" noChangeArrowheads="1"/>
                </p:cNvSpPr>
                <p:nvPr/>
              </p:nvSpPr>
              <p:spPr bwMode="auto">
                <a:xfrm>
                  <a:off x="2883" y="3545"/>
                  <a:ext cx="4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81" name="Oval 135"/>
                <p:cNvSpPr>
                  <a:spLocks noChangeAspect="1" noChangeArrowheads="1"/>
                </p:cNvSpPr>
                <p:nvPr/>
              </p:nvSpPr>
              <p:spPr bwMode="auto">
                <a:xfrm>
                  <a:off x="2938" y="3578"/>
                  <a:ext cx="43"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82" name="Oval 136"/>
                <p:cNvSpPr>
                  <a:spLocks noChangeAspect="1" noChangeArrowheads="1"/>
                </p:cNvSpPr>
                <p:nvPr/>
              </p:nvSpPr>
              <p:spPr bwMode="auto">
                <a:xfrm>
                  <a:off x="2970" y="3643"/>
                  <a:ext cx="4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83" name="Oval 137"/>
                <p:cNvSpPr>
                  <a:spLocks noChangeAspect="1" noChangeArrowheads="1"/>
                </p:cNvSpPr>
                <p:nvPr/>
              </p:nvSpPr>
              <p:spPr bwMode="auto">
                <a:xfrm>
                  <a:off x="2970" y="3720"/>
                  <a:ext cx="55"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84" name="Oval 138"/>
                <p:cNvSpPr>
                  <a:spLocks noChangeAspect="1" noChangeArrowheads="1"/>
                </p:cNvSpPr>
                <p:nvPr/>
              </p:nvSpPr>
              <p:spPr bwMode="auto">
                <a:xfrm>
                  <a:off x="2948" y="3785"/>
                  <a:ext cx="55"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85" name="Oval 139"/>
                <p:cNvSpPr>
                  <a:spLocks noChangeAspect="1" noChangeArrowheads="1"/>
                </p:cNvSpPr>
                <p:nvPr/>
              </p:nvSpPr>
              <p:spPr bwMode="auto">
                <a:xfrm>
                  <a:off x="2905" y="3829"/>
                  <a:ext cx="43"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86" name="Oval 140"/>
                <p:cNvSpPr>
                  <a:spLocks noChangeAspect="1" noChangeArrowheads="1"/>
                </p:cNvSpPr>
                <p:nvPr/>
              </p:nvSpPr>
              <p:spPr bwMode="auto">
                <a:xfrm>
                  <a:off x="2839" y="3851"/>
                  <a:ext cx="44"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87" name="Oval 141"/>
                <p:cNvSpPr>
                  <a:spLocks noChangeAspect="1" noChangeArrowheads="1"/>
                </p:cNvSpPr>
                <p:nvPr/>
              </p:nvSpPr>
              <p:spPr bwMode="auto">
                <a:xfrm>
                  <a:off x="2763" y="3851"/>
                  <a:ext cx="54"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88" name="Oval 142"/>
                <p:cNvSpPr>
                  <a:spLocks noChangeAspect="1" noChangeArrowheads="1"/>
                </p:cNvSpPr>
                <p:nvPr/>
              </p:nvSpPr>
              <p:spPr bwMode="auto">
                <a:xfrm>
                  <a:off x="2708" y="3818"/>
                  <a:ext cx="44"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89" name="Oval 143"/>
                <p:cNvSpPr>
                  <a:spLocks noChangeAspect="1" noChangeArrowheads="1"/>
                </p:cNvSpPr>
                <p:nvPr/>
              </p:nvSpPr>
              <p:spPr bwMode="auto">
                <a:xfrm>
                  <a:off x="2664" y="3763"/>
                  <a:ext cx="4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90" name="Oval 144"/>
                <p:cNvSpPr>
                  <a:spLocks noChangeAspect="1" noChangeArrowheads="1"/>
                </p:cNvSpPr>
                <p:nvPr/>
              </p:nvSpPr>
              <p:spPr bwMode="auto">
                <a:xfrm>
                  <a:off x="2643" y="3698"/>
                  <a:ext cx="54"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91" name="Oval 145"/>
                <p:cNvSpPr>
                  <a:spLocks noChangeAspect="1" noChangeArrowheads="1"/>
                </p:cNvSpPr>
                <p:nvPr/>
              </p:nvSpPr>
              <p:spPr bwMode="auto">
                <a:xfrm>
                  <a:off x="2654" y="3632"/>
                  <a:ext cx="5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92" name="Oval 146"/>
                <p:cNvSpPr>
                  <a:spLocks noChangeAspect="1" noChangeArrowheads="1"/>
                </p:cNvSpPr>
                <p:nvPr/>
              </p:nvSpPr>
              <p:spPr bwMode="auto">
                <a:xfrm>
                  <a:off x="2697" y="3567"/>
                  <a:ext cx="44"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93" name="Oval 147"/>
                <p:cNvSpPr>
                  <a:spLocks noChangeAspect="1" noChangeArrowheads="1"/>
                </p:cNvSpPr>
                <p:nvPr/>
              </p:nvSpPr>
              <p:spPr bwMode="auto">
                <a:xfrm>
                  <a:off x="2752" y="3534"/>
                  <a:ext cx="43"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94" name="Line 148"/>
                <p:cNvSpPr>
                  <a:spLocks noChangeAspect="1" noChangeShapeType="1"/>
                </p:cNvSpPr>
                <p:nvPr/>
              </p:nvSpPr>
              <p:spPr bwMode="auto">
                <a:xfrm>
                  <a:off x="2834" y="3583"/>
                  <a:ext cx="0"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495" name="Line 149"/>
                <p:cNvSpPr>
                  <a:spLocks noChangeAspect="1" noChangeShapeType="1"/>
                </p:cNvSpPr>
                <p:nvPr/>
              </p:nvSpPr>
              <p:spPr bwMode="auto">
                <a:xfrm flipH="1">
                  <a:off x="2877" y="3594"/>
                  <a:ext cx="11"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496" name="Line 150"/>
                <p:cNvSpPr>
                  <a:spLocks noChangeAspect="1" noChangeShapeType="1"/>
                </p:cNvSpPr>
                <p:nvPr/>
              </p:nvSpPr>
              <p:spPr bwMode="auto">
                <a:xfrm flipH="1">
                  <a:off x="2921" y="3627"/>
                  <a:ext cx="11"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497" name="Line 151"/>
                <p:cNvSpPr>
                  <a:spLocks noChangeAspect="1" noChangeShapeType="1"/>
                </p:cNvSpPr>
                <p:nvPr/>
              </p:nvSpPr>
              <p:spPr bwMode="auto">
                <a:xfrm flipH="1">
                  <a:off x="2943" y="3670"/>
                  <a:ext cx="22"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498" name="Line 152"/>
                <p:cNvSpPr>
                  <a:spLocks noChangeAspect="1" noChangeShapeType="1"/>
                </p:cNvSpPr>
                <p:nvPr/>
              </p:nvSpPr>
              <p:spPr bwMode="auto">
                <a:xfrm flipH="1">
                  <a:off x="2943" y="3725"/>
                  <a:ext cx="22"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499" name="Line 153"/>
                <p:cNvSpPr>
                  <a:spLocks noChangeAspect="1" noChangeShapeType="1"/>
                </p:cNvSpPr>
                <p:nvPr/>
              </p:nvSpPr>
              <p:spPr bwMode="auto">
                <a:xfrm flipH="1" flipV="1">
                  <a:off x="2932" y="3769"/>
                  <a:ext cx="11"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00" name="Line 154"/>
                <p:cNvSpPr>
                  <a:spLocks noChangeAspect="1" noChangeShapeType="1"/>
                </p:cNvSpPr>
                <p:nvPr/>
              </p:nvSpPr>
              <p:spPr bwMode="auto">
                <a:xfrm flipH="1" flipV="1">
                  <a:off x="2899" y="3801"/>
                  <a:ext cx="11"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01" name="Line 155"/>
                <p:cNvSpPr>
                  <a:spLocks noChangeAspect="1" noChangeShapeType="1"/>
                </p:cNvSpPr>
                <p:nvPr/>
              </p:nvSpPr>
              <p:spPr bwMode="auto">
                <a:xfrm flipH="1" flipV="1">
                  <a:off x="2855" y="3823"/>
                  <a:ext cx="11"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02" name="Line 156"/>
                <p:cNvSpPr>
                  <a:spLocks noChangeAspect="1" noChangeShapeType="1"/>
                </p:cNvSpPr>
                <p:nvPr/>
              </p:nvSpPr>
              <p:spPr bwMode="auto">
                <a:xfrm flipV="1">
                  <a:off x="2790" y="3812"/>
                  <a:ext cx="11"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03" name="Line 157"/>
                <p:cNvSpPr>
                  <a:spLocks noChangeAspect="1" noChangeShapeType="1"/>
                </p:cNvSpPr>
                <p:nvPr/>
              </p:nvSpPr>
              <p:spPr bwMode="auto">
                <a:xfrm flipV="1">
                  <a:off x="2747" y="3801"/>
                  <a:ext cx="21"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04" name="Line 158"/>
                <p:cNvSpPr>
                  <a:spLocks noChangeAspect="1" noChangeShapeType="1"/>
                </p:cNvSpPr>
                <p:nvPr/>
              </p:nvSpPr>
              <p:spPr bwMode="auto">
                <a:xfrm flipV="1">
                  <a:off x="2714" y="3758"/>
                  <a:ext cx="22"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05" name="Line 159"/>
                <p:cNvSpPr>
                  <a:spLocks noChangeAspect="1" noChangeShapeType="1"/>
                </p:cNvSpPr>
                <p:nvPr/>
              </p:nvSpPr>
              <p:spPr bwMode="auto">
                <a:xfrm>
                  <a:off x="2692" y="3725"/>
                  <a:ext cx="33"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06" name="Line 160"/>
                <p:cNvSpPr>
                  <a:spLocks noChangeAspect="1" noChangeShapeType="1"/>
                </p:cNvSpPr>
                <p:nvPr/>
              </p:nvSpPr>
              <p:spPr bwMode="auto">
                <a:xfrm>
                  <a:off x="2714" y="3670"/>
                  <a:ext cx="11"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07" name="Line 161"/>
                <p:cNvSpPr>
                  <a:spLocks noChangeAspect="1" noChangeShapeType="1"/>
                </p:cNvSpPr>
                <p:nvPr/>
              </p:nvSpPr>
              <p:spPr bwMode="auto">
                <a:xfrm>
                  <a:off x="2736" y="3616"/>
                  <a:ext cx="21"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508" name="Line 162"/>
                <p:cNvSpPr>
                  <a:spLocks noChangeAspect="1" noChangeShapeType="1"/>
                </p:cNvSpPr>
                <p:nvPr/>
              </p:nvSpPr>
              <p:spPr bwMode="auto">
                <a:xfrm>
                  <a:off x="2779" y="3583"/>
                  <a:ext cx="11" cy="22"/>
                </a:xfrm>
                <a:prstGeom prst="line">
                  <a:avLst/>
                </a:prstGeom>
                <a:noFill/>
                <a:ln w="12700">
                  <a:solidFill>
                    <a:srgbClr val="000000"/>
                  </a:solidFill>
                  <a:round/>
                  <a:headEnd/>
                  <a:tailEnd/>
                </a:ln>
              </p:spPr>
              <p:txBody>
                <a:bodyPr>
                  <a:prstTxWarp prst="textNoShape">
                    <a:avLst/>
                  </a:prstTxWarp>
                </a:bodyPr>
                <a:lstStyle/>
                <a:p>
                  <a:endParaRPr lang="en-US"/>
                </a:p>
              </p:txBody>
            </p:sp>
          </p:grpSp>
        </p:grpSp>
        <p:sp>
          <p:nvSpPr>
            <p:cNvPr id="98466" name="Line 163"/>
            <p:cNvSpPr>
              <a:spLocks noChangeShapeType="1"/>
            </p:cNvSpPr>
            <p:nvPr/>
          </p:nvSpPr>
          <p:spPr bwMode="auto">
            <a:xfrm rot="20185845" flipH="1">
              <a:off x="3563" y="2976"/>
              <a:ext cx="114" cy="695"/>
            </a:xfrm>
            <a:prstGeom prst="line">
              <a:avLst/>
            </a:prstGeom>
            <a:noFill/>
            <a:ln w="38100">
              <a:solidFill>
                <a:srgbClr val="006600"/>
              </a:solidFill>
              <a:round/>
              <a:headEnd/>
              <a:tailEnd type="triangle" w="med" len="med"/>
            </a:ln>
          </p:spPr>
          <p:txBody>
            <a:bodyPr>
              <a:prstTxWarp prst="textNoShape">
                <a:avLst/>
              </a:prstTxWarp>
            </a:bodyPr>
            <a:lstStyle/>
            <a:p>
              <a:endParaRPr lang="en-US"/>
            </a:p>
          </p:txBody>
        </p:sp>
      </p:grpSp>
      <p:grpSp>
        <p:nvGrpSpPr>
          <p:cNvPr id="18" name="Group 164"/>
          <p:cNvGrpSpPr>
            <a:grpSpLocks/>
          </p:cNvGrpSpPr>
          <p:nvPr/>
        </p:nvGrpSpPr>
        <p:grpSpPr bwMode="auto">
          <a:xfrm>
            <a:off x="381000" y="3048000"/>
            <a:ext cx="5257800" cy="1752600"/>
            <a:chOff x="144" y="1920"/>
            <a:chExt cx="3312" cy="1104"/>
          </a:xfrm>
        </p:grpSpPr>
        <p:sp>
          <p:nvSpPr>
            <p:cNvPr id="98458" name="Text Box 165"/>
            <p:cNvSpPr txBox="1">
              <a:spLocks noChangeAspect="1" noChangeArrowheads="1"/>
            </p:cNvSpPr>
            <p:nvPr/>
          </p:nvSpPr>
          <p:spPr bwMode="auto">
            <a:xfrm>
              <a:off x="2688" y="2731"/>
              <a:ext cx="344" cy="197"/>
            </a:xfrm>
            <a:prstGeom prst="rect">
              <a:avLst/>
            </a:prstGeom>
            <a:noFill/>
            <a:ln w="9525">
              <a:noFill/>
              <a:miter lim="800000"/>
              <a:headEnd/>
              <a:tailEnd/>
            </a:ln>
          </p:spPr>
          <p:txBody>
            <a:bodyPr lIns="0" tIns="0" rIns="0" bIns="0">
              <a:prstTxWarp prst="textNoShape">
                <a:avLst/>
              </a:prstTxWarp>
            </a:bodyPr>
            <a:lstStyle/>
            <a:p>
              <a:pPr eaLnBrk="1" hangingPunct="1"/>
              <a:r>
                <a:rPr lang="en-US" sz="1800" b="1">
                  <a:latin typeface="Helvetica" charset="0"/>
                </a:rPr>
                <a:t>FFA</a:t>
              </a:r>
            </a:p>
          </p:txBody>
        </p:sp>
        <p:grpSp>
          <p:nvGrpSpPr>
            <p:cNvPr id="19" name="Group 166"/>
            <p:cNvGrpSpPr>
              <a:grpSpLocks/>
            </p:cNvGrpSpPr>
            <p:nvPr/>
          </p:nvGrpSpPr>
          <p:grpSpPr bwMode="auto">
            <a:xfrm>
              <a:off x="144" y="1920"/>
              <a:ext cx="3312" cy="1104"/>
              <a:chOff x="144" y="1920"/>
              <a:chExt cx="3312" cy="1104"/>
            </a:xfrm>
          </p:grpSpPr>
          <p:sp>
            <p:nvSpPr>
              <p:cNvPr id="98460" name="Text Box 167"/>
              <p:cNvSpPr txBox="1">
                <a:spLocks noChangeArrowheads="1"/>
              </p:cNvSpPr>
              <p:nvPr/>
            </p:nvSpPr>
            <p:spPr bwMode="auto">
              <a:xfrm>
                <a:off x="144" y="1920"/>
                <a:ext cx="1968" cy="720"/>
              </a:xfrm>
              <a:prstGeom prst="rect">
                <a:avLst/>
              </a:prstGeom>
              <a:solidFill>
                <a:srgbClr val="FFFFFF"/>
              </a:solidFill>
              <a:ln w="28575">
                <a:noFill/>
                <a:prstDash val="dash"/>
                <a:miter lim="800000"/>
                <a:headEnd/>
                <a:tailEnd/>
              </a:ln>
            </p:spPr>
            <p:txBody>
              <a:bodyPr lIns="27432" tIns="27432" rIns="27432" bIns="27432">
                <a:prstTxWarp prst="textNoShape">
                  <a:avLst/>
                </a:prstTxWarp>
              </a:bodyPr>
              <a:lstStyle/>
              <a:p>
                <a:pPr algn="ctr" eaLnBrk="1" hangingPunct="1"/>
                <a:r>
                  <a:rPr lang="en-US" sz="1800" b="1">
                    <a:latin typeface="Helvetica" charset="0"/>
                  </a:rPr>
                  <a:t>(3)</a:t>
                </a:r>
                <a:r>
                  <a:rPr lang="en-US" sz="1800" b="1">
                    <a:solidFill>
                      <a:srgbClr val="FF0000"/>
                    </a:solidFill>
                    <a:latin typeface="Helvetica" charset="0"/>
                  </a:rPr>
                  <a:t> lipoprotein lipase</a:t>
                </a:r>
                <a:endParaRPr lang="en-US" sz="1600" b="1">
                  <a:latin typeface="Helvetica" charset="0"/>
                </a:endParaRPr>
              </a:p>
              <a:p>
                <a:pPr algn="ctr" eaLnBrk="1" hangingPunct="1"/>
                <a:r>
                  <a:rPr lang="en-US" sz="1600" b="1">
                    <a:latin typeface="Helvetica" charset="0"/>
                  </a:rPr>
                  <a:t>hydrolyzes TG</a:t>
                </a:r>
              </a:p>
              <a:p>
                <a:pPr algn="ctr" eaLnBrk="1" hangingPunct="1"/>
                <a:r>
                  <a:rPr lang="en-US" sz="1600" b="1">
                    <a:latin typeface="Helvetica" charset="0"/>
                  </a:rPr>
                  <a:t>FFA are delivered to </a:t>
                </a:r>
              </a:p>
              <a:p>
                <a:pPr algn="ctr" eaLnBrk="1" hangingPunct="1"/>
                <a:r>
                  <a:rPr lang="en-US" sz="1600" b="1">
                    <a:latin typeface="Helvetica" charset="0"/>
                  </a:rPr>
                  <a:t>adipose tissue &amp; muscle</a:t>
                </a:r>
              </a:p>
            </p:txBody>
          </p:sp>
          <p:sp>
            <p:nvSpPr>
              <p:cNvPr id="98461" name="Text Box 168"/>
              <p:cNvSpPr txBox="1">
                <a:spLocks noChangeArrowheads="1"/>
              </p:cNvSpPr>
              <p:nvPr/>
            </p:nvSpPr>
            <p:spPr bwMode="auto">
              <a:xfrm>
                <a:off x="1248" y="2688"/>
                <a:ext cx="720" cy="336"/>
              </a:xfrm>
              <a:prstGeom prst="rect">
                <a:avLst/>
              </a:prstGeom>
              <a:solidFill>
                <a:srgbClr val="FFFFFF"/>
              </a:solidFill>
              <a:ln w="12700">
                <a:solidFill>
                  <a:srgbClr val="996633"/>
                </a:solidFill>
                <a:miter lim="800000"/>
                <a:headEnd/>
                <a:tailEnd/>
              </a:ln>
            </p:spPr>
            <p:txBody>
              <a:bodyPr lIns="0" tIns="0" rIns="0" bIns="0">
                <a:prstTxWarp prst="textNoShape">
                  <a:avLst/>
                </a:prstTxWarp>
              </a:bodyPr>
              <a:lstStyle/>
              <a:p>
                <a:pPr algn="ctr" eaLnBrk="1" hangingPunct="1"/>
                <a:r>
                  <a:rPr lang="en-US" sz="1600" b="1">
                    <a:latin typeface="Helvetica" charset="0"/>
                  </a:rPr>
                  <a:t>adipose &amp;</a:t>
                </a:r>
              </a:p>
              <a:p>
                <a:pPr algn="ctr" eaLnBrk="1" hangingPunct="1"/>
                <a:r>
                  <a:rPr lang="en-US" sz="1600" b="1">
                    <a:latin typeface="Helvetica" charset="0"/>
                  </a:rPr>
                  <a:t>muscle</a:t>
                </a:r>
              </a:p>
            </p:txBody>
          </p:sp>
          <p:sp>
            <p:nvSpPr>
              <p:cNvPr id="98462" name="Line 169"/>
              <p:cNvSpPr>
                <a:spLocks noChangeAspect="1" noChangeShapeType="1"/>
              </p:cNvSpPr>
              <p:nvPr/>
            </p:nvSpPr>
            <p:spPr bwMode="auto">
              <a:xfrm rot="-1118651" flipH="1" flipV="1">
                <a:off x="2055" y="2747"/>
                <a:ext cx="537" cy="181"/>
              </a:xfrm>
              <a:prstGeom prst="line">
                <a:avLst/>
              </a:prstGeom>
              <a:noFill/>
              <a:ln w="38100">
                <a:solidFill>
                  <a:srgbClr val="006600"/>
                </a:solidFill>
                <a:round/>
                <a:headEnd/>
                <a:tailEnd type="triangle" w="med" len="med"/>
              </a:ln>
            </p:spPr>
            <p:txBody>
              <a:bodyPr>
                <a:prstTxWarp prst="textNoShape">
                  <a:avLst/>
                </a:prstTxWarp>
              </a:bodyPr>
              <a:lstStyle/>
              <a:p>
                <a:endParaRPr lang="en-US"/>
              </a:p>
            </p:txBody>
          </p:sp>
          <p:sp>
            <p:nvSpPr>
              <p:cNvPr id="98463" name="Freeform 170"/>
              <p:cNvSpPr>
                <a:spLocks/>
              </p:cNvSpPr>
              <p:nvPr/>
            </p:nvSpPr>
            <p:spPr bwMode="auto">
              <a:xfrm rot="20547296" flipH="1">
                <a:off x="3024" y="2304"/>
                <a:ext cx="432" cy="523"/>
              </a:xfrm>
              <a:custGeom>
                <a:avLst/>
                <a:gdLst>
                  <a:gd name="T0" fmla="*/ 0 w 192"/>
                  <a:gd name="T1" fmla="*/ 0 h 168"/>
                  <a:gd name="T2" fmla="*/ 93259719 w 192"/>
                  <a:gd name="T3" fmla="*/ 2147483647 h 168"/>
                  <a:gd name="T4" fmla="*/ 186387248 w 192"/>
                  <a:gd name="T5" fmla="*/ 2147483647 h 168"/>
                  <a:gd name="T6" fmla="*/ 0 60000 65536"/>
                  <a:gd name="T7" fmla="*/ 0 60000 65536"/>
                  <a:gd name="T8" fmla="*/ 0 60000 65536"/>
                  <a:gd name="T9" fmla="*/ 0 w 192"/>
                  <a:gd name="T10" fmla="*/ 0 h 168"/>
                  <a:gd name="T11" fmla="*/ 192 w 192"/>
                  <a:gd name="T12" fmla="*/ 168 h 168"/>
                </a:gdLst>
                <a:ahLst/>
                <a:cxnLst>
                  <a:cxn ang="T6">
                    <a:pos x="T0" y="T1"/>
                  </a:cxn>
                  <a:cxn ang="T7">
                    <a:pos x="T2" y="T3"/>
                  </a:cxn>
                  <a:cxn ang="T8">
                    <a:pos x="T4" y="T5"/>
                  </a:cxn>
                </a:cxnLst>
                <a:rect l="T9" t="T10" r="T11" b="T12"/>
                <a:pathLst>
                  <a:path w="192" h="168">
                    <a:moveTo>
                      <a:pt x="0" y="0"/>
                    </a:moveTo>
                    <a:cubicBezTo>
                      <a:pt x="32" y="60"/>
                      <a:pt x="64" y="120"/>
                      <a:pt x="96" y="144"/>
                    </a:cubicBezTo>
                    <a:cubicBezTo>
                      <a:pt x="128" y="168"/>
                      <a:pt x="176" y="144"/>
                      <a:pt x="192" y="144"/>
                    </a:cubicBezTo>
                  </a:path>
                </a:pathLst>
              </a:custGeom>
              <a:noFill/>
              <a:ln w="38100">
                <a:solidFill>
                  <a:srgbClr val="006600"/>
                </a:solidFill>
                <a:round/>
                <a:headEnd/>
                <a:tailEnd type="triangle" w="med" len="med"/>
              </a:ln>
            </p:spPr>
            <p:txBody>
              <a:bodyPr>
                <a:prstTxWarp prst="textNoShape">
                  <a:avLst/>
                </a:prstTxWarp>
              </a:bodyPr>
              <a:lstStyle/>
              <a:p>
                <a:endParaRPr lang="en-US"/>
              </a:p>
            </p:txBody>
          </p:sp>
        </p:grpSp>
      </p:grpSp>
      <p:grpSp>
        <p:nvGrpSpPr>
          <p:cNvPr id="20" name="Group 171"/>
          <p:cNvGrpSpPr>
            <a:grpSpLocks/>
          </p:cNvGrpSpPr>
          <p:nvPr/>
        </p:nvGrpSpPr>
        <p:grpSpPr bwMode="auto">
          <a:xfrm>
            <a:off x="762000" y="4343400"/>
            <a:ext cx="5181600" cy="2133600"/>
            <a:chOff x="480" y="2736"/>
            <a:chExt cx="3264" cy="1344"/>
          </a:xfrm>
        </p:grpSpPr>
        <p:sp>
          <p:nvSpPr>
            <p:cNvPr id="98403" name="Text Box 172"/>
            <p:cNvSpPr txBox="1">
              <a:spLocks noChangeAspect="1" noChangeArrowheads="1"/>
            </p:cNvSpPr>
            <p:nvPr/>
          </p:nvSpPr>
          <p:spPr bwMode="auto">
            <a:xfrm>
              <a:off x="2256" y="3259"/>
              <a:ext cx="816" cy="197"/>
            </a:xfrm>
            <a:prstGeom prst="rect">
              <a:avLst/>
            </a:prstGeom>
            <a:noFill/>
            <a:ln w="9525">
              <a:noFill/>
              <a:miter lim="800000"/>
              <a:headEnd/>
              <a:tailEnd/>
            </a:ln>
          </p:spPr>
          <p:txBody>
            <a:bodyPr lIns="0" tIns="0" rIns="0" bIns="0">
              <a:prstTxWarp prst="textNoShape">
                <a:avLst/>
              </a:prstTxWarp>
            </a:bodyPr>
            <a:lstStyle/>
            <a:p>
              <a:pPr algn="ctr" eaLnBrk="1" hangingPunct="1"/>
              <a:r>
                <a:rPr lang="en-US" sz="1800" b="1">
                  <a:latin typeface="Helvetica" charset="0"/>
                </a:rPr>
                <a:t>CII + E</a:t>
              </a:r>
            </a:p>
          </p:txBody>
        </p:sp>
        <p:sp>
          <p:nvSpPr>
            <p:cNvPr id="98404" name="Freeform 173"/>
            <p:cNvSpPr>
              <a:spLocks noChangeAspect="1"/>
            </p:cNvSpPr>
            <p:nvPr/>
          </p:nvSpPr>
          <p:spPr bwMode="auto">
            <a:xfrm rot="18941103" flipH="1">
              <a:off x="2784" y="2736"/>
              <a:ext cx="960" cy="449"/>
            </a:xfrm>
            <a:custGeom>
              <a:avLst/>
              <a:gdLst>
                <a:gd name="T0" fmla="*/ 0 w 630"/>
                <a:gd name="T1" fmla="*/ 0 h 180"/>
                <a:gd name="T2" fmla="*/ 347403 w 630"/>
                <a:gd name="T3" fmla="*/ 1008867479 h 180"/>
                <a:gd name="T4" fmla="*/ 811217 w 630"/>
                <a:gd name="T5" fmla="*/ 0 h 180"/>
                <a:gd name="T6" fmla="*/ 0 60000 65536"/>
                <a:gd name="T7" fmla="*/ 0 60000 65536"/>
                <a:gd name="T8" fmla="*/ 0 60000 65536"/>
                <a:gd name="T9" fmla="*/ 0 w 630"/>
                <a:gd name="T10" fmla="*/ 0 h 180"/>
                <a:gd name="T11" fmla="*/ 630 w 630"/>
                <a:gd name="T12" fmla="*/ 180 h 180"/>
              </a:gdLst>
              <a:ahLst/>
              <a:cxnLst>
                <a:cxn ang="T6">
                  <a:pos x="T0" y="T1"/>
                </a:cxn>
                <a:cxn ang="T7">
                  <a:pos x="T2" y="T3"/>
                </a:cxn>
                <a:cxn ang="T8">
                  <a:pos x="T4" y="T5"/>
                </a:cxn>
              </a:cxnLst>
              <a:rect l="T9" t="T10" r="T11" b="T12"/>
              <a:pathLst>
                <a:path w="630" h="180">
                  <a:moveTo>
                    <a:pt x="0" y="0"/>
                  </a:moveTo>
                  <a:cubicBezTo>
                    <a:pt x="82" y="90"/>
                    <a:pt x="165" y="180"/>
                    <a:pt x="270" y="180"/>
                  </a:cubicBezTo>
                  <a:cubicBezTo>
                    <a:pt x="375" y="180"/>
                    <a:pt x="570" y="30"/>
                    <a:pt x="630" y="0"/>
                  </a:cubicBezTo>
                </a:path>
              </a:pathLst>
            </a:custGeom>
            <a:noFill/>
            <a:ln w="38100">
              <a:solidFill>
                <a:srgbClr val="006600"/>
              </a:solidFill>
              <a:round/>
              <a:headEnd/>
              <a:tailEnd type="triangle" w="med" len="med"/>
            </a:ln>
          </p:spPr>
          <p:txBody>
            <a:bodyPr>
              <a:prstTxWarp prst="textNoShape">
                <a:avLst/>
              </a:prstTxWarp>
            </a:bodyPr>
            <a:lstStyle/>
            <a:p>
              <a:endParaRPr lang="en-US"/>
            </a:p>
          </p:txBody>
        </p:sp>
        <p:grpSp>
          <p:nvGrpSpPr>
            <p:cNvPr id="21" name="Group 174"/>
            <p:cNvGrpSpPr>
              <a:grpSpLocks/>
            </p:cNvGrpSpPr>
            <p:nvPr/>
          </p:nvGrpSpPr>
          <p:grpSpPr bwMode="auto">
            <a:xfrm>
              <a:off x="1728" y="3308"/>
              <a:ext cx="635" cy="772"/>
              <a:chOff x="2005" y="3168"/>
              <a:chExt cx="635" cy="772"/>
            </a:xfrm>
          </p:grpSpPr>
          <p:grpSp>
            <p:nvGrpSpPr>
              <p:cNvPr id="22" name="Group 175"/>
              <p:cNvGrpSpPr>
                <a:grpSpLocks/>
              </p:cNvGrpSpPr>
              <p:nvPr/>
            </p:nvGrpSpPr>
            <p:grpSpPr bwMode="auto">
              <a:xfrm>
                <a:off x="2005" y="3216"/>
                <a:ext cx="478" cy="477"/>
                <a:chOff x="1584" y="3312"/>
                <a:chExt cx="478" cy="477"/>
              </a:xfrm>
            </p:grpSpPr>
            <p:grpSp>
              <p:nvGrpSpPr>
                <p:cNvPr id="23" name="Group 176"/>
                <p:cNvGrpSpPr>
                  <a:grpSpLocks/>
                </p:cNvGrpSpPr>
                <p:nvPr/>
              </p:nvGrpSpPr>
              <p:grpSpPr bwMode="auto">
                <a:xfrm>
                  <a:off x="1680" y="3408"/>
                  <a:ext cx="382" cy="381"/>
                  <a:chOff x="2643" y="3524"/>
                  <a:chExt cx="382" cy="381"/>
                </a:xfrm>
              </p:grpSpPr>
              <p:sp>
                <p:nvSpPr>
                  <p:cNvPr id="98418" name="Oval 177"/>
                  <p:cNvSpPr>
                    <a:spLocks noChangeAspect="1" noChangeArrowheads="1"/>
                  </p:cNvSpPr>
                  <p:nvPr/>
                </p:nvSpPr>
                <p:spPr bwMode="auto">
                  <a:xfrm>
                    <a:off x="2806" y="3524"/>
                    <a:ext cx="55"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19" name="Oval 178"/>
                  <p:cNvSpPr>
                    <a:spLocks noChangeAspect="1" noChangeArrowheads="1"/>
                  </p:cNvSpPr>
                  <p:nvPr/>
                </p:nvSpPr>
                <p:spPr bwMode="auto">
                  <a:xfrm>
                    <a:off x="2839" y="3621"/>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20" name="Oval 179"/>
                  <p:cNvSpPr>
                    <a:spLocks noChangeAspect="1" noChangeArrowheads="1"/>
                  </p:cNvSpPr>
                  <p:nvPr/>
                </p:nvSpPr>
                <p:spPr bwMode="auto">
                  <a:xfrm>
                    <a:off x="2752" y="3698"/>
                    <a:ext cx="21"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21" name="Oval 180"/>
                  <p:cNvSpPr>
                    <a:spLocks noChangeAspect="1" noChangeArrowheads="1"/>
                  </p:cNvSpPr>
                  <p:nvPr/>
                </p:nvSpPr>
                <p:spPr bwMode="auto">
                  <a:xfrm>
                    <a:off x="2773" y="3774"/>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22" name="Oval 181"/>
                  <p:cNvSpPr>
                    <a:spLocks noChangeAspect="1" noChangeArrowheads="1"/>
                  </p:cNvSpPr>
                  <p:nvPr/>
                </p:nvSpPr>
                <p:spPr bwMode="auto">
                  <a:xfrm>
                    <a:off x="2795" y="3730"/>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23" name="Oval 182"/>
                  <p:cNvSpPr>
                    <a:spLocks noChangeAspect="1" noChangeArrowheads="1"/>
                  </p:cNvSpPr>
                  <p:nvPr/>
                </p:nvSpPr>
                <p:spPr bwMode="auto">
                  <a:xfrm>
                    <a:off x="2828" y="3785"/>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24" name="Oval 183"/>
                  <p:cNvSpPr>
                    <a:spLocks noChangeAspect="1" noChangeArrowheads="1"/>
                  </p:cNvSpPr>
                  <p:nvPr/>
                </p:nvSpPr>
                <p:spPr bwMode="auto">
                  <a:xfrm>
                    <a:off x="2795" y="3621"/>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25" name="Oval 184"/>
                  <p:cNvSpPr>
                    <a:spLocks noChangeAspect="1" noChangeArrowheads="1"/>
                  </p:cNvSpPr>
                  <p:nvPr/>
                </p:nvSpPr>
                <p:spPr bwMode="auto">
                  <a:xfrm>
                    <a:off x="2883" y="3654"/>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26" name="Oval 185"/>
                  <p:cNvSpPr>
                    <a:spLocks noChangeAspect="1" noChangeArrowheads="1"/>
                  </p:cNvSpPr>
                  <p:nvPr/>
                </p:nvSpPr>
                <p:spPr bwMode="auto">
                  <a:xfrm>
                    <a:off x="2905" y="3698"/>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27" name="Oval 186"/>
                  <p:cNvSpPr>
                    <a:spLocks noChangeAspect="1" noChangeArrowheads="1"/>
                  </p:cNvSpPr>
                  <p:nvPr/>
                </p:nvSpPr>
                <p:spPr bwMode="auto">
                  <a:xfrm>
                    <a:off x="2817" y="3676"/>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28" name="Oval 187"/>
                  <p:cNvSpPr>
                    <a:spLocks noChangeAspect="1" noChangeArrowheads="1"/>
                  </p:cNvSpPr>
                  <p:nvPr/>
                </p:nvSpPr>
                <p:spPr bwMode="auto">
                  <a:xfrm>
                    <a:off x="2872" y="3730"/>
                    <a:ext cx="22" cy="22"/>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29" name="Oval 188"/>
                  <p:cNvSpPr>
                    <a:spLocks noChangeAspect="1" noChangeArrowheads="1"/>
                  </p:cNvSpPr>
                  <p:nvPr/>
                </p:nvSpPr>
                <p:spPr bwMode="auto">
                  <a:xfrm>
                    <a:off x="2883" y="3545"/>
                    <a:ext cx="4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30" name="Oval 189"/>
                  <p:cNvSpPr>
                    <a:spLocks noChangeAspect="1" noChangeArrowheads="1"/>
                  </p:cNvSpPr>
                  <p:nvPr/>
                </p:nvSpPr>
                <p:spPr bwMode="auto">
                  <a:xfrm>
                    <a:off x="2938" y="3578"/>
                    <a:ext cx="43"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31" name="Oval 190"/>
                  <p:cNvSpPr>
                    <a:spLocks noChangeAspect="1" noChangeArrowheads="1"/>
                  </p:cNvSpPr>
                  <p:nvPr/>
                </p:nvSpPr>
                <p:spPr bwMode="auto">
                  <a:xfrm>
                    <a:off x="2970" y="3643"/>
                    <a:ext cx="4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32" name="Oval 191"/>
                  <p:cNvSpPr>
                    <a:spLocks noChangeAspect="1" noChangeArrowheads="1"/>
                  </p:cNvSpPr>
                  <p:nvPr/>
                </p:nvSpPr>
                <p:spPr bwMode="auto">
                  <a:xfrm>
                    <a:off x="2970" y="3720"/>
                    <a:ext cx="55"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33" name="Oval 192"/>
                  <p:cNvSpPr>
                    <a:spLocks noChangeAspect="1" noChangeArrowheads="1"/>
                  </p:cNvSpPr>
                  <p:nvPr/>
                </p:nvSpPr>
                <p:spPr bwMode="auto">
                  <a:xfrm>
                    <a:off x="2948" y="3785"/>
                    <a:ext cx="55"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34" name="Oval 193"/>
                  <p:cNvSpPr>
                    <a:spLocks noChangeAspect="1" noChangeArrowheads="1"/>
                  </p:cNvSpPr>
                  <p:nvPr/>
                </p:nvSpPr>
                <p:spPr bwMode="auto">
                  <a:xfrm>
                    <a:off x="2905" y="3829"/>
                    <a:ext cx="43"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35" name="Oval 194"/>
                  <p:cNvSpPr>
                    <a:spLocks noChangeAspect="1" noChangeArrowheads="1"/>
                  </p:cNvSpPr>
                  <p:nvPr/>
                </p:nvSpPr>
                <p:spPr bwMode="auto">
                  <a:xfrm>
                    <a:off x="2839" y="3851"/>
                    <a:ext cx="44"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36" name="Oval 195"/>
                  <p:cNvSpPr>
                    <a:spLocks noChangeAspect="1" noChangeArrowheads="1"/>
                  </p:cNvSpPr>
                  <p:nvPr/>
                </p:nvSpPr>
                <p:spPr bwMode="auto">
                  <a:xfrm>
                    <a:off x="2763" y="3851"/>
                    <a:ext cx="54"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37" name="Oval 196"/>
                  <p:cNvSpPr>
                    <a:spLocks noChangeAspect="1" noChangeArrowheads="1"/>
                  </p:cNvSpPr>
                  <p:nvPr/>
                </p:nvSpPr>
                <p:spPr bwMode="auto">
                  <a:xfrm>
                    <a:off x="2708" y="3818"/>
                    <a:ext cx="44"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38" name="Oval 197"/>
                  <p:cNvSpPr>
                    <a:spLocks noChangeAspect="1" noChangeArrowheads="1"/>
                  </p:cNvSpPr>
                  <p:nvPr/>
                </p:nvSpPr>
                <p:spPr bwMode="auto">
                  <a:xfrm>
                    <a:off x="2664" y="3763"/>
                    <a:ext cx="4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39" name="Oval 198"/>
                  <p:cNvSpPr>
                    <a:spLocks noChangeAspect="1" noChangeArrowheads="1"/>
                  </p:cNvSpPr>
                  <p:nvPr/>
                </p:nvSpPr>
                <p:spPr bwMode="auto">
                  <a:xfrm>
                    <a:off x="2643" y="3698"/>
                    <a:ext cx="54"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40" name="Oval 199"/>
                  <p:cNvSpPr>
                    <a:spLocks noChangeAspect="1" noChangeArrowheads="1"/>
                  </p:cNvSpPr>
                  <p:nvPr/>
                </p:nvSpPr>
                <p:spPr bwMode="auto">
                  <a:xfrm>
                    <a:off x="2654" y="3632"/>
                    <a:ext cx="5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41" name="Oval 200"/>
                  <p:cNvSpPr>
                    <a:spLocks noChangeAspect="1" noChangeArrowheads="1"/>
                  </p:cNvSpPr>
                  <p:nvPr/>
                </p:nvSpPr>
                <p:spPr bwMode="auto">
                  <a:xfrm>
                    <a:off x="2697" y="3567"/>
                    <a:ext cx="44"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42" name="Oval 201"/>
                  <p:cNvSpPr>
                    <a:spLocks noChangeAspect="1" noChangeArrowheads="1"/>
                  </p:cNvSpPr>
                  <p:nvPr/>
                </p:nvSpPr>
                <p:spPr bwMode="auto">
                  <a:xfrm>
                    <a:off x="2752" y="3534"/>
                    <a:ext cx="43"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443" name="Line 202"/>
                  <p:cNvSpPr>
                    <a:spLocks noChangeAspect="1" noChangeShapeType="1"/>
                  </p:cNvSpPr>
                  <p:nvPr/>
                </p:nvSpPr>
                <p:spPr bwMode="auto">
                  <a:xfrm>
                    <a:off x="2834" y="3583"/>
                    <a:ext cx="0"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444" name="Line 203"/>
                  <p:cNvSpPr>
                    <a:spLocks noChangeAspect="1" noChangeShapeType="1"/>
                  </p:cNvSpPr>
                  <p:nvPr/>
                </p:nvSpPr>
                <p:spPr bwMode="auto">
                  <a:xfrm flipH="1">
                    <a:off x="2877" y="3594"/>
                    <a:ext cx="11"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445" name="Line 204"/>
                  <p:cNvSpPr>
                    <a:spLocks noChangeAspect="1" noChangeShapeType="1"/>
                  </p:cNvSpPr>
                  <p:nvPr/>
                </p:nvSpPr>
                <p:spPr bwMode="auto">
                  <a:xfrm flipH="1">
                    <a:off x="2921" y="3627"/>
                    <a:ext cx="11"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446" name="Line 205"/>
                  <p:cNvSpPr>
                    <a:spLocks noChangeAspect="1" noChangeShapeType="1"/>
                  </p:cNvSpPr>
                  <p:nvPr/>
                </p:nvSpPr>
                <p:spPr bwMode="auto">
                  <a:xfrm flipH="1">
                    <a:off x="2943" y="3670"/>
                    <a:ext cx="22"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447" name="Line 206"/>
                  <p:cNvSpPr>
                    <a:spLocks noChangeAspect="1" noChangeShapeType="1"/>
                  </p:cNvSpPr>
                  <p:nvPr/>
                </p:nvSpPr>
                <p:spPr bwMode="auto">
                  <a:xfrm flipH="1">
                    <a:off x="2943" y="3725"/>
                    <a:ext cx="22"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448" name="Line 207"/>
                  <p:cNvSpPr>
                    <a:spLocks noChangeAspect="1" noChangeShapeType="1"/>
                  </p:cNvSpPr>
                  <p:nvPr/>
                </p:nvSpPr>
                <p:spPr bwMode="auto">
                  <a:xfrm flipH="1" flipV="1">
                    <a:off x="2932" y="3769"/>
                    <a:ext cx="11"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449" name="Line 208"/>
                  <p:cNvSpPr>
                    <a:spLocks noChangeAspect="1" noChangeShapeType="1"/>
                  </p:cNvSpPr>
                  <p:nvPr/>
                </p:nvSpPr>
                <p:spPr bwMode="auto">
                  <a:xfrm flipH="1" flipV="1">
                    <a:off x="2899" y="3801"/>
                    <a:ext cx="11"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450" name="Line 209"/>
                  <p:cNvSpPr>
                    <a:spLocks noChangeAspect="1" noChangeShapeType="1"/>
                  </p:cNvSpPr>
                  <p:nvPr/>
                </p:nvSpPr>
                <p:spPr bwMode="auto">
                  <a:xfrm flipH="1" flipV="1">
                    <a:off x="2855" y="3823"/>
                    <a:ext cx="11"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451" name="Line 210"/>
                  <p:cNvSpPr>
                    <a:spLocks noChangeAspect="1" noChangeShapeType="1"/>
                  </p:cNvSpPr>
                  <p:nvPr/>
                </p:nvSpPr>
                <p:spPr bwMode="auto">
                  <a:xfrm flipV="1">
                    <a:off x="2790" y="3812"/>
                    <a:ext cx="11"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452" name="Line 211"/>
                  <p:cNvSpPr>
                    <a:spLocks noChangeAspect="1" noChangeShapeType="1"/>
                  </p:cNvSpPr>
                  <p:nvPr/>
                </p:nvSpPr>
                <p:spPr bwMode="auto">
                  <a:xfrm flipV="1">
                    <a:off x="2747" y="3801"/>
                    <a:ext cx="21"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453" name="Line 212"/>
                  <p:cNvSpPr>
                    <a:spLocks noChangeAspect="1" noChangeShapeType="1"/>
                  </p:cNvSpPr>
                  <p:nvPr/>
                </p:nvSpPr>
                <p:spPr bwMode="auto">
                  <a:xfrm flipV="1">
                    <a:off x="2714" y="3758"/>
                    <a:ext cx="22"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454" name="Line 213"/>
                  <p:cNvSpPr>
                    <a:spLocks noChangeAspect="1" noChangeShapeType="1"/>
                  </p:cNvSpPr>
                  <p:nvPr/>
                </p:nvSpPr>
                <p:spPr bwMode="auto">
                  <a:xfrm>
                    <a:off x="2692" y="3725"/>
                    <a:ext cx="33" cy="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455" name="Line 214"/>
                  <p:cNvSpPr>
                    <a:spLocks noChangeAspect="1" noChangeShapeType="1"/>
                  </p:cNvSpPr>
                  <p:nvPr/>
                </p:nvSpPr>
                <p:spPr bwMode="auto">
                  <a:xfrm>
                    <a:off x="2714" y="3670"/>
                    <a:ext cx="11"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456" name="Line 215"/>
                  <p:cNvSpPr>
                    <a:spLocks noChangeAspect="1" noChangeShapeType="1"/>
                  </p:cNvSpPr>
                  <p:nvPr/>
                </p:nvSpPr>
                <p:spPr bwMode="auto">
                  <a:xfrm>
                    <a:off x="2736" y="3616"/>
                    <a:ext cx="21"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457" name="Line 216"/>
                  <p:cNvSpPr>
                    <a:spLocks noChangeAspect="1" noChangeShapeType="1"/>
                  </p:cNvSpPr>
                  <p:nvPr/>
                </p:nvSpPr>
                <p:spPr bwMode="auto">
                  <a:xfrm>
                    <a:off x="2779" y="3583"/>
                    <a:ext cx="11" cy="22"/>
                  </a:xfrm>
                  <a:prstGeom prst="line">
                    <a:avLst/>
                  </a:prstGeom>
                  <a:noFill/>
                  <a:ln w="12700">
                    <a:solidFill>
                      <a:srgbClr val="000000"/>
                    </a:solidFill>
                    <a:round/>
                    <a:headEnd/>
                    <a:tailEnd/>
                  </a:ln>
                </p:spPr>
                <p:txBody>
                  <a:bodyPr>
                    <a:prstTxWarp prst="textNoShape">
                      <a:avLst/>
                    </a:prstTxWarp>
                  </a:bodyPr>
                  <a:lstStyle/>
                  <a:p>
                    <a:endParaRPr lang="en-US"/>
                  </a:p>
                </p:txBody>
              </p:sp>
            </p:grpSp>
            <p:grpSp>
              <p:nvGrpSpPr>
                <p:cNvPr id="24" name="Group 217"/>
                <p:cNvGrpSpPr>
                  <a:grpSpLocks/>
                </p:cNvGrpSpPr>
                <p:nvPr/>
              </p:nvGrpSpPr>
              <p:grpSpPr bwMode="auto">
                <a:xfrm>
                  <a:off x="1584" y="3312"/>
                  <a:ext cx="186" cy="186"/>
                  <a:chOff x="3696" y="3504"/>
                  <a:chExt cx="186" cy="186"/>
                </a:xfrm>
              </p:grpSpPr>
              <p:sp>
                <p:nvSpPr>
                  <p:cNvPr id="98416" name="Freeform 218"/>
                  <p:cNvSpPr>
                    <a:spLocks noChangeAspect="1"/>
                  </p:cNvSpPr>
                  <p:nvPr/>
                </p:nvSpPr>
                <p:spPr bwMode="auto">
                  <a:xfrm>
                    <a:off x="3696" y="3504"/>
                    <a:ext cx="186" cy="186"/>
                  </a:xfrm>
                  <a:custGeom>
                    <a:avLst/>
                    <a:gdLst>
                      <a:gd name="T0" fmla="*/ 1 w 340"/>
                      <a:gd name="T1" fmla="*/ 1 h 340"/>
                      <a:gd name="T2" fmla="*/ 1 w 340"/>
                      <a:gd name="T3" fmla="*/ 1 h 340"/>
                      <a:gd name="T4" fmla="*/ 1 w 340"/>
                      <a:gd name="T5" fmla="*/ 1 h 340"/>
                      <a:gd name="T6" fmla="*/ 1 w 340"/>
                      <a:gd name="T7" fmla="*/ 1 h 340"/>
                      <a:gd name="T8" fmla="*/ 1 w 340"/>
                      <a:gd name="T9" fmla="*/ 1 h 340"/>
                      <a:gd name="T10" fmla="*/ 1 w 340"/>
                      <a:gd name="T11" fmla="*/ 1 h 340"/>
                      <a:gd name="T12" fmla="*/ 0 w 340"/>
                      <a:gd name="T13" fmla="*/ 1 h 340"/>
                      <a:gd name="T14" fmla="*/ 1 w 340"/>
                      <a:gd name="T15" fmla="*/ 1 h 340"/>
                      <a:gd name="T16" fmla="*/ 0 w 340"/>
                      <a:gd name="T17" fmla="*/ 1 h 340"/>
                      <a:gd name="T18" fmla="*/ 1 w 340"/>
                      <a:gd name="T19" fmla="*/ 1 h 340"/>
                      <a:gd name="T20" fmla="*/ 1 w 340"/>
                      <a:gd name="T21" fmla="*/ 1 h 340"/>
                      <a:gd name="T22" fmla="*/ 1 w 340"/>
                      <a:gd name="T23" fmla="*/ 1 h 340"/>
                      <a:gd name="T24" fmla="*/ 1 w 340"/>
                      <a:gd name="T25" fmla="*/ 0 h 340"/>
                      <a:gd name="T26" fmla="*/ 1 w 340"/>
                      <a:gd name="T27" fmla="*/ 1 h 340"/>
                      <a:gd name="T28" fmla="*/ 1 w 340"/>
                      <a:gd name="T29" fmla="*/ 1 h 340"/>
                      <a:gd name="T30" fmla="*/ 1 w 340"/>
                      <a:gd name="T31" fmla="*/ 1 h 340"/>
                      <a:gd name="T32" fmla="*/ 1 w 340"/>
                      <a:gd name="T33" fmla="*/ 1 h 340"/>
                      <a:gd name="T34" fmla="*/ 1 w 340"/>
                      <a:gd name="T35" fmla="*/ 1 h 340"/>
                      <a:gd name="T36" fmla="*/ 1 w 340"/>
                      <a:gd name="T37" fmla="*/ 1 h 340"/>
                      <a:gd name="T38" fmla="*/ 1 w 340"/>
                      <a:gd name="T39" fmla="*/ 1 h 340"/>
                      <a:gd name="T40" fmla="*/ 1 w 340"/>
                      <a:gd name="T41" fmla="*/ 1 h 3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0"/>
                      <a:gd name="T64" fmla="*/ 0 h 340"/>
                      <a:gd name="T65" fmla="*/ 340 w 340"/>
                      <a:gd name="T66" fmla="*/ 340 h 3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0" h="340">
                        <a:moveTo>
                          <a:pt x="280" y="300"/>
                        </a:moveTo>
                        <a:lnTo>
                          <a:pt x="220" y="300"/>
                        </a:lnTo>
                        <a:lnTo>
                          <a:pt x="180" y="340"/>
                        </a:lnTo>
                        <a:lnTo>
                          <a:pt x="140" y="300"/>
                        </a:lnTo>
                        <a:lnTo>
                          <a:pt x="80" y="320"/>
                        </a:lnTo>
                        <a:lnTo>
                          <a:pt x="60" y="260"/>
                        </a:lnTo>
                        <a:lnTo>
                          <a:pt x="0" y="240"/>
                        </a:lnTo>
                        <a:lnTo>
                          <a:pt x="40" y="180"/>
                        </a:lnTo>
                        <a:lnTo>
                          <a:pt x="0" y="140"/>
                        </a:lnTo>
                        <a:lnTo>
                          <a:pt x="40" y="100"/>
                        </a:lnTo>
                        <a:lnTo>
                          <a:pt x="40" y="40"/>
                        </a:lnTo>
                        <a:lnTo>
                          <a:pt x="100" y="40"/>
                        </a:lnTo>
                        <a:lnTo>
                          <a:pt x="140" y="0"/>
                        </a:lnTo>
                        <a:lnTo>
                          <a:pt x="200" y="40"/>
                        </a:lnTo>
                        <a:lnTo>
                          <a:pt x="260" y="20"/>
                        </a:lnTo>
                        <a:lnTo>
                          <a:pt x="260" y="80"/>
                        </a:lnTo>
                        <a:lnTo>
                          <a:pt x="320" y="100"/>
                        </a:lnTo>
                        <a:lnTo>
                          <a:pt x="300" y="160"/>
                        </a:lnTo>
                        <a:lnTo>
                          <a:pt x="340" y="200"/>
                        </a:lnTo>
                        <a:lnTo>
                          <a:pt x="280" y="240"/>
                        </a:lnTo>
                        <a:lnTo>
                          <a:pt x="280" y="300"/>
                        </a:lnTo>
                        <a:close/>
                      </a:path>
                    </a:pathLst>
                  </a:custGeom>
                  <a:solidFill>
                    <a:schemeClr val="bg1"/>
                  </a:solidFill>
                  <a:ln w="38100">
                    <a:solidFill>
                      <a:srgbClr val="006600"/>
                    </a:solidFill>
                    <a:round/>
                    <a:headEnd/>
                    <a:tailEnd/>
                  </a:ln>
                </p:spPr>
                <p:txBody>
                  <a:bodyPr>
                    <a:prstTxWarp prst="textNoShape">
                      <a:avLst/>
                    </a:prstTxWarp>
                  </a:bodyPr>
                  <a:lstStyle/>
                  <a:p>
                    <a:endParaRPr lang="en-US"/>
                  </a:p>
                </p:txBody>
              </p:sp>
              <p:sp>
                <p:nvSpPr>
                  <p:cNvPr id="98417" name="Rectangle 219"/>
                  <p:cNvSpPr>
                    <a:spLocks noChangeAspect="1" noChangeArrowheads="1"/>
                  </p:cNvSpPr>
                  <p:nvPr/>
                </p:nvSpPr>
                <p:spPr bwMode="auto">
                  <a:xfrm>
                    <a:off x="3723" y="3552"/>
                    <a:ext cx="123" cy="115"/>
                  </a:xfrm>
                  <a:prstGeom prst="rect">
                    <a:avLst/>
                  </a:prstGeom>
                  <a:solidFill>
                    <a:schemeClr val="bg1"/>
                  </a:solidFill>
                  <a:ln w="9525">
                    <a:noFill/>
                    <a:miter lim="800000"/>
                    <a:headEnd/>
                    <a:tailEnd/>
                  </a:ln>
                </p:spPr>
                <p:txBody>
                  <a:bodyPr wrap="none" lIns="0" tIns="0" rIns="0" bIns="0">
                    <a:prstTxWarp prst="textNoShape">
                      <a:avLst/>
                    </a:prstTxWarp>
                    <a:spAutoFit/>
                  </a:bodyPr>
                  <a:lstStyle/>
                  <a:p>
                    <a:pPr eaLnBrk="1" hangingPunct="1"/>
                    <a:r>
                      <a:rPr lang="en-US" sz="1200" b="1">
                        <a:latin typeface="Helvetica" charset="0"/>
                      </a:rPr>
                      <a:t>A1</a:t>
                    </a:r>
                  </a:p>
                </p:txBody>
              </p:sp>
            </p:grpSp>
          </p:grpSp>
          <p:grpSp>
            <p:nvGrpSpPr>
              <p:cNvPr id="25" name="Group 220"/>
              <p:cNvGrpSpPr>
                <a:grpSpLocks/>
              </p:cNvGrpSpPr>
              <p:nvPr/>
            </p:nvGrpSpPr>
            <p:grpSpPr bwMode="auto">
              <a:xfrm flipH="1">
                <a:off x="2389" y="3168"/>
                <a:ext cx="251" cy="240"/>
                <a:chOff x="3504" y="816"/>
                <a:chExt cx="251" cy="240"/>
              </a:xfrm>
            </p:grpSpPr>
            <p:sp>
              <p:nvSpPr>
                <p:cNvPr id="98412" name="Freeform 221"/>
                <p:cNvSpPr>
                  <a:spLocks noChangeAspect="1"/>
                </p:cNvSpPr>
                <p:nvPr/>
              </p:nvSpPr>
              <p:spPr bwMode="auto">
                <a:xfrm>
                  <a:off x="3504" y="816"/>
                  <a:ext cx="251" cy="240"/>
                </a:xfrm>
                <a:custGeom>
                  <a:avLst/>
                  <a:gdLst>
                    <a:gd name="T0" fmla="*/ 1 w 460"/>
                    <a:gd name="T1" fmla="*/ 0 h 439"/>
                    <a:gd name="T2" fmla="*/ 1 w 460"/>
                    <a:gd name="T3" fmla="*/ 1 h 439"/>
                    <a:gd name="T4" fmla="*/ 1 w 460"/>
                    <a:gd name="T5" fmla="*/ 1 h 439"/>
                    <a:gd name="T6" fmla="*/ 1 w 460"/>
                    <a:gd name="T7" fmla="*/ 1 h 439"/>
                    <a:gd name="T8" fmla="*/ 1 w 460"/>
                    <a:gd name="T9" fmla="*/ 1 h 439"/>
                    <a:gd name="T10" fmla="*/ 1 w 460"/>
                    <a:gd name="T11" fmla="*/ 1 h 439"/>
                    <a:gd name="T12" fmla="*/ 1 w 460"/>
                    <a:gd name="T13" fmla="*/ 1 h 439"/>
                    <a:gd name="T14" fmla="*/ 1 w 460"/>
                    <a:gd name="T15" fmla="*/ 1 h 439"/>
                    <a:gd name="T16" fmla="*/ 1 w 460"/>
                    <a:gd name="T17" fmla="*/ 1 h 439"/>
                    <a:gd name="T18" fmla="*/ 1 w 460"/>
                    <a:gd name="T19" fmla="*/ 1 h 439"/>
                    <a:gd name="T20" fmla="*/ 0 w 460"/>
                    <a:gd name="T21" fmla="*/ 1 h 439"/>
                    <a:gd name="T22" fmla="*/ 1 w 460"/>
                    <a:gd name="T23" fmla="*/ 1 h 439"/>
                    <a:gd name="T24" fmla="*/ 1 w 460"/>
                    <a:gd name="T25" fmla="*/ 0 h 4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0"/>
                    <a:gd name="T40" fmla="*/ 0 h 439"/>
                    <a:gd name="T41" fmla="*/ 460 w 460"/>
                    <a:gd name="T42" fmla="*/ 439 h 4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0" h="439">
                      <a:moveTo>
                        <a:pt x="120" y="0"/>
                      </a:moveTo>
                      <a:lnTo>
                        <a:pt x="220" y="20"/>
                      </a:lnTo>
                      <a:lnTo>
                        <a:pt x="320" y="60"/>
                      </a:lnTo>
                      <a:lnTo>
                        <a:pt x="400" y="140"/>
                      </a:lnTo>
                      <a:lnTo>
                        <a:pt x="460" y="240"/>
                      </a:lnTo>
                      <a:lnTo>
                        <a:pt x="460" y="379"/>
                      </a:lnTo>
                      <a:lnTo>
                        <a:pt x="400" y="419"/>
                      </a:lnTo>
                      <a:lnTo>
                        <a:pt x="320" y="439"/>
                      </a:lnTo>
                      <a:lnTo>
                        <a:pt x="120" y="360"/>
                      </a:lnTo>
                      <a:lnTo>
                        <a:pt x="40" y="280"/>
                      </a:lnTo>
                      <a:lnTo>
                        <a:pt x="0" y="200"/>
                      </a:lnTo>
                      <a:lnTo>
                        <a:pt x="140" y="160"/>
                      </a:lnTo>
                      <a:lnTo>
                        <a:pt x="120" y="0"/>
                      </a:lnTo>
                      <a:close/>
                    </a:path>
                  </a:pathLst>
                </a:custGeom>
                <a:solidFill>
                  <a:srgbClr val="FFCCFF"/>
                </a:solidFill>
                <a:ln w="12700">
                  <a:solidFill>
                    <a:srgbClr val="000000"/>
                  </a:solidFill>
                  <a:round/>
                  <a:headEnd/>
                  <a:tailEnd/>
                </a:ln>
              </p:spPr>
              <p:txBody>
                <a:bodyPr>
                  <a:prstTxWarp prst="textNoShape">
                    <a:avLst/>
                  </a:prstTxWarp>
                </a:bodyPr>
                <a:lstStyle/>
                <a:p>
                  <a:endParaRPr lang="en-US"/>
                </a:p>
              </p:txBody>
            </p:sp>
            <p:sp>
              <p:nvSpPr>
                <p:cNvPr id="98413" name="Rectangle 222"/>
                <p:cNvSpPr>
                  <a:spLocks noChangeAspect="1" noChangeArrowheads="1"/>
                </p:cNvSpPr>
                <p:nvPr/>
              </p:nvSpPr>
              <p:spPr bwMode="auto">
                <a:xfrm>
                  <a:off x="3600" y="864"/>
                  <a:ext cx="96" cy="173"/>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800" b="1">
                      <a:latin typeface="Helvetica" charset="0"/>
                    </a:rPr>
                    <a:t>E</a:t>
                  </a:r>
                </a:p>
              </p:txBody>
            </p:sp>
          </p:grpSp>
          <p:grpSp>
            <p:nvGrpSpPr>
              <p:cNvPr id="26" name="Group 223"/>
              <p:cNvGrpSpPr>
                <a:grpSpLocks/>
              </p:cNvGrpSpPr>
              <p:nvPr/>
            </p:nvGrpSpPr>
            <p:grpSpPr bwMode="auto">
              <a:xfrm flipH="1">
                <a:off x="2341" y="3648"/>
                <a:ext cx="277" cy="292"/>
                <a:chOff x="3408" y="1344"/>
                <a:chExt cx="277" cy="292"/>
              </a:xfrm>
            </p:grpSpPr>
            <p:sp>
              <p:nvSpPr>
                <p:cNvPr id="98410" name="Freeform 224"/>
                <p:cNvSpPr>
                  <a:spLocks noChangeAspect="1"/>
                </p:cNvSpPr>
                <p:nvPr/>
              </p:nvSpPr>
              <p:spPr bwMode="auto">
                <a:xfrm>
                  <a:off x="3408" y="1344"/>
                  <a:ext cx="277" cy="292"/>
                </a:xfrm>
                <a:custGeom>
                  <a:avLst/>
                  <a:gdLst>
                    <a:gd name="T0" fmla="*/ 1 w 420"/>
                    <a:gd name="T1" fmla="*/ 1 h 440"/>
                    <a:gd name="T2" fmla="*/ 0 w 420"/>
                    <a:gd name="T3" fmla="*/ 1 h 440"/>
                    <a:gd name="T4" fmla="*/ 1 w 420"/>
                    <a:gd name="T5" fmla="*/ 1 h 440"/>
                    <a:gd name="T6" fmla="*/ 1 w 420"/>
                    <a:gd name="T7" fmla="*/ 1 h 440"/>
                    <a:gd name="T8" fmla="*/ 1 w 420"/>
                    <a:gd name="T9" fmla="*/ 0 h 440"/>
                    <a:gd name="T10" fmla="*/ 1 w 420"/>
                    <a:gd name="T11" fmla="*/ 1 h 440"/>
                    <a:gd name="T12" fmla="*/ 1 w 420"/>
                    <a:gd name="T13" fmla="*/ 1 h 440"/>
                    <a:gd name="T14" fmla="*/ 0 60000 65536"/>
                    <a:gd name="T15" fmla="*/ 0 60000 65536"/>
                    <a:gd name="T16" fmla="*/ 0 60000 65536"/>
                    <a:gd name="T17" fmla="*/ 0 60000 65536"/>
                    <a:gd name="T18" fmla="*/ 0 60000 65536"/>
                    <a:gd name="T19" fmla="*/ 0 60000 65536"/>
                    <a:gd name="T20" fmla="*/ 0 60000 65536"/>
                    <a:gd name="T21" fmla="*/ 0 w 420"/>
                    <a:gd name="T22" fmla="*/ 0 h 440"/>
                    <a:gd name="T23" fmla="*/ 420 w 420"/>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0" h="440">
                      <a:moveTo>
                        <a:pt x="200" y="400"/>
                      </a:moveTo>
                      <a:lnTo>
                        <a:pt x="0" y="440"/>
                      </a:lnTo>
                      <a:lnTo>
                        <a:pt x="40" y="240"/>
                      </a:lnTo>
                      <a:lnTo>
                        <a:pt x="240" y="40"/>
                      </a:lnTo>
                      <a:lnTo>
                        <a:pt x="420" y="0"/>
                      </a:lnTo>
                      <a:lnTo>
                        <a:pt x="400" y="200"/>
                      </a:lnTo>
                      <a:lnTo>
                        <a:pt x="200" y="400"/>
                      </a:lnTo>
                      <a:close/>
                    </a:path>
                  </a:pathLst>
                </a:custGeom>
                <a:solidFill>
                  <a:srgbClr val="FFCC99"/>
                </a:solidFill>
                <a:ln w="9525">
                  <a:noFill/>
                  <a:round/>
                  <a:headEnd/>
                  <a:tailEnd/>
                </a:ln>
              </p:spPr>
              <p:txBody>
                <a:bodyPr>
                  <a:prstTxWarp prst="textNoShape">
                    <a:avLst/>
                  </a:prstTxWarp>
                </a:bodyPr>
                <a:lstStyle/>
                <a:p>
                  <a:endParaRPr lang="en-US"/>
                </a:p>
              </p:txBody>
            </p:sp>
            <p:sp>
              <p:nvSpPr>
                <p:cNvPr id="98411" name="Rectangle 225"/>
                <p:cNvSpPr>
                  <a:spLocks noChangeAspect="1" noChangeArrowheads="1"/>
                </p:cNvSpPr>
                <p:nvPr/>
              </p:nvSpPr>
              <p:spPr bwMode="auto">
                <a:xfrm>
                  <a:off x="3473" y="1440"/>
                  <a:ext cx="123" cy="115"/>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latin typeface="Helvetica" charset="0"/>
                    </a:rPr>
                    <a:t>CII</a:t>
                  </a:r>
                </a:p>
              </p:txBody>
            </p:sp>
          </p:grpSp>
        </p:grpSp>
        <p:sp>
          <p:nvSpPr>
            <p:cNvPr id="98406" name="Text Box 226"/>
            <p:cNvSpPr txBox="1">
              <a:spLocks noChangeArrowheads="1"/>
            </p:cNvSpPr>
            <p:nvPr/>
          </p:nvSpPr>
          <p:spPr bwMode="auto">
            <a:xfrm>
              <a:off x="480" y="3360"/>
              <a:ext cx="1296" cy="672"/>
            </a:xfrm>
            <a:prstGeom prst="rect">
              <a:avLst/>
            </a:prstGeom>
            <a:noFill/>
            <a:ln w="9525">
              <a:noFill/>
              <a:miter lim="800000"/>
              <a:headEnd/>
              <a:tailEnd/>
            </a:ln>
          </p:spPr>
          <p:txBody>
            <a:bodyPr lIns="0" tIns="0" rIns="0" bIns="0">
              <a:prstTxWarp prst="textNoShape">
                <a:avLst/>
              </a:prstTxWarp>
            </a:bodyPr>
            <a:lstStyle/>
            <a:p>
              <a:pPr algn="ctr" eaLnBrk="1" hangingPunct="1"/>
              <a:r>
                <a:rPr lang="en-US" sz="1800" b="1">
                  <a:latin typeface="Helvetica" charset="0"/>
                </a:rPr>
                <a:t>(4) </a:t>
              </a:r>
              <a:r>
                <a:rPr lang="en-US" sz="1800" b="1">
                  <a:solidFill>
                    <a:srgbClr val="FF0000"/>
                  </a:solidFill>
                  <a:latin typeface="Helvetica" charset="0"/>
                </a:rPr>
                <a:t>mature HDLs</a:t>
              </a:r>
            </a:p>
            <a:p>
              <a:pPr algn="ctr" eaLnBrk="1" hangingPunct="1"/>
              <a:r>
                <a:rPr lang="en-US" sz="1800" b="1">
                  <a:latin typeface="Helvetica" charset="0"/>
                </a:rPr>
                <a:t>re-acquire</a:t>
              </a:r>
              <a:endParaRPr lang="en-US" sz="1600" b="1">
                <a:latin typeface="Helvetica" charset="0"/>
              </a:endParaRPr>
            </a:p>
            <a:p>
              <a:pPr algn="ctr" eaLnBrk="1" hangingPunct="1"/>
              <a:r>
                <a:rPr lang="en-US" sz="1600" b="1">
                  <a:latin typeface="Helvetica" charset="0"/>
                </a:rPr>
                <a:t>apoCII/E from VLDLs </a:t>
              </a:r>
            </a:p>
            <a:p>
              <a:pPr eaLnBrk="1" hangingPunct="1"/>
              <a:endParaRPr lang="en-US" sz="1800" b="1">
                <a:latin typeface="Helvetica" charset="0"/>
              </a:endParaRPr>
            </a:p>
          </p:txBody>
        </p:sp>
      </p:grpSp>
      <p:grpSp>
        <p:nvGrpSpPr>
          <p:cNvPr id="27" name="Group 227"/>
          <p:cNvGrpSpPr>
            <a:grpSpLocks/>
          </p:cNvGrpSpPr>
          <p:nvPr/>
        </p:nvGrpSpPr>
        <p:grpSpPr bwMode="auto">
          <a:xfrm>
            <a:off x="3048000" y="1981200"/>
            <a:ext cx="5715000" cy="1835150"/>
            <a:chOff x="1872" y="1248"/>
            <a:chExt cx="3600" cy="1156"/>
          </a:xfrm>
        </p:grpSpPr>
        <p:sp>
          <p:nvSpPr>
            <p:cNvPr id="98319" name="Line 228"/>
            <p:cNvSpPr>
              <a:spLocks noChangeShapeType="1"/>
            </p:cNvSpPr>
            <p:nvPr/>
          </p:nvSpPr>
          <p:spPr bwMode="auto">
            <a:xfrm rot="275561">
              <a:off x="1872" y="1248"/>
              <a:ext cx="960" cy="288"/>
            </a:xfrm>
            <a:prstGeom prst="line">
              <a:avLst/>
            </a:prstGeom>
            <a:noFill/>
            <a:ln w="38100">
              <a:solidFill>
                <a:srgbClr val="006600"/>
              </a:solidFill>
              <a:round/>
              <a:headEnd/>
              <a:tailEnd type="triangle" w="med" len="med"/>
            </a:ln>
          </p:spPr>
          <p:txBody>
            <a:bodyPr>
              <a:prstTxWarp prst="textNoShape">
                <a:avLst/>
              </a:prstTxWarp>
            </a:bodyPr>
            <a:lstStyle/>
            <a:p>
              <a:endParaRPr lang="en-US"/>
            </a:p>
          </p:txBody>
        </p:sp>
        <p:grpSp>
          <p:nvGrpSpPr>
            <p:cNvPr id="28" name="Group 229"/>
            <p:cNvGrpSpPr>
              <a:grpSpLocks/>
            </p:cNvGrpSpPr>
            <p:nvPr/>
          </p:nvGrpSpPr>
          <p:grpSpPr bwMode="auto">
            <a:xfrm>
              <a:off x="2832" y="1488"/>
              <a:ext cx="1002" cy="916"/>
              <a:chOff x="3120" y="1920"/>
              <a:chExt cx="1002" cy="916"/>
            </a:xfrm>
          </p:grpSpPr>
          <p:grpSp>
            <p:nvGrpSpPr>
              <p:cNvPr id="29" name="Group 230"/>
              <p:cNvGrpSpPr>
                <a:grpSpLocks/>
              </p:cNvGrpSpPr>
              <p:nvPr/>
            </p:nvGrpSpPr>
            <p:grpSpPr bwMode="auto">
              <a:xfrm>
                <a:off x="3120" y="2064"/>
                <a:ext cx="251" cy="240"/>
                <a:chOff x="419" y="2249"/>
                <a:chExt cx="251" cy="240"/>
              </a:xfrm>
            </p:grpSpPr>
            <p:sp>
              <p:nvSpPr>
                <p:cNvPr id="98401" name="Freeform 231"/>
                <p:cNvSpPr>
                  <a:spLocks noChangeAspect="1"/>
                </p:cNvSpPr>
                <p:nvPr/>
              </p:nvSpPr>
              <p:spPr bwMode="auto">
                <a:xfrm>
                  <a:off x="419" y="2249"/>
                  <a:ext cx="251" cy="240"/>
                </a:xfrm>
                <a:custGeom>
                  <a:avLst/>
                  <a:gdLst>
                    <a:gd name="T0" fmla="*/ 1 w 460"/>
                    <a:gd name="T1" fmla="*/ 0 h 439"/>
                    <a:gd name="T2" fmla="*/ 1 w 460"/>
                    <a:gd name="T3" fmla="*/ 1 h 439"/>
                    <a:gd name="T4" fmla="*/ 1 w 460"/>
                    <a:gd name="T5" fmla="*/ 1 h 439"/>
                    <a:gd name="T6" fmla="*/ 1 w 460"/>
                    <a:gd name="T7" fmla="*/ 1 h 439"/>
                    <a:gd name="T8" fmla="*/ 1 w 460"/>
                    <a:gd name="T9" fmla="*/ 1 h 439"/>
                    <a:gd name="T10" fmla="*/ 1 w 460"/>
                    <a:gd name="T11" fmla="*/ 1 h 439"/>
                    <a:gd name="T12" fmla="*/ 1 w 460"/>
                    <a:gd name="T13" fmla="*/ 1 h 439"/>
                    <a:gd name="T14" fmla="*/ 1 w 460"/>
                    <a:gd name="T15" fmla="*/ 1 h 439"/>
                    <a:gd name="T16" fmla="*/ 1 w 460"/>
                    <a:gd name="T17" fmla="*/ 1 h 439"/>
                    <a:gd name="T18" fmla="*/ 1 w 460"/>
                    <a:gd name="T19" fmla="*/ 1 h 439"/>
                    <a:gd name="T20" fmla="*/ 0 w 460"/>
                    <a:gd name="T21" fmla="*/ 1 h 439"/>
                    <a:gd name="T22" fmla="*/ 1 w 460"/>
                    <a:gd name="T23" fmla="*/ 1 h 439"/>
                    <a:gd name="T24" fmla="*/ 1 w 460"/>
                    <a:gd name="T25" fmla="*/ 0 h 4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0"/>
                    <a:gd name="T40" fmla="*/ 0 h 439"/>
                    <a:gd name="T41" fmla="*/ 460 w 460"/>
                    <a:gd name="T42" fmla="*/ 439 h 4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0" h="439">
                      <a:moveTo>
                        <a:pt x="120" y="0"/>
                      </a:moveTo>
                      <a:lnTo>
                        <a:pt x="220" y="20"/>
                      </a:lnTo>
                      <a:lnTo>
                        <a:pt x="320" y="60"/>
                      </a:lnTo>
                      <a:lnTo>
                        <a:pt x="400" y="140"/>
                      </a:lnTo>
                      <a:lnTo>
                        <a:pt x="460" y="240"/>
                      </a:lnTo>
                      <a:lnTo>
                        <a:pt x="460" y="379"/>
                      </a:lnTo>
                      <a:lnTo>
                        <a:pt x="400" y="419"/>
                      </a:lnTo>
                      <a:lnTo>
                        <a:pt x="320" y="439"/>
                      </a:lnTo>
                      <a:lnTo>
                        <a:pt x="120" y="360"/>
                      </a:lnTo>
                      <a:lnTo>
                        <a:pt x="40" y="280"/>
                      </a:lnTo>
                      <a:lnTo>
                        <a:pt x="0" y="200"/>
                      </a:lnTo>
                      <a:lnTo>
                        <a:pt x="140" y="160"/>
                      </a:lnTo>
                      <a:lnTo>
                        <a:pt x="120" y="0"/>
                      </a:lnTo>
                      <a:close/>
                    </a:path>
                  </a:pathLst>
                </a:custGeom>
                <a:solidFill>
                  <a:srgbClr val="FFCCFF"/>
                </a:solidFill>
                <a:ln w="12700">
                  <a:solidFill>
                    <a:srgbClr val="000000"/>
                  </a:solidFill>
                  <a:round/>
                  <a:headEnd/>
                  <a:tailEnd/>
                </a:ln>
              </p:spPr>
              <p:txBody>
                <a:bodyPr>
                  <a:prstTxWarp prst="textNoShape">
                    <a:avLst/>
                  </a:prstTxWarp>
                </a:bodyPr>
                <a:lstStyle/>
                <a:p>
                  <a:endParaRPr lang="en-US"/>
                </a:p>
              </p:txBody>
            </p:sp>
            <p:sp>
              <p:nvSpPr>
                <p:cNvPr id="98402" name="Rectangle 232"/>
                <p:cNvSpPr>
                  <a:spLocks noChangeAspect="1" noChangeArrowheads="1"/>
                </p:cNvSpPr>
                <p:nvPr/>
              </p:nvSpPr>
              <p:spPr bwMode="auto">
                <a:xfrm>
                  <a:off x="528" y="2304"/>
                  <a:ext cx="96" cy="173"/>
                </a:xfrm>
                <a:prstGeom prst="rect">
                  <a:avLst/>
                </a:prstGeom>
                <a:solidFill>
                  <a:srgbClr val="FFCCFF"/>
                </a:solidFill>
                <a:ln w="9525">
                  <a:noFill/>
                  <a:miter lim="800000"/>
                  <a:headEnd/>
                  <a:tailEnd/>
                </a:ln>
              </p:spPr>
              <p:txBody>
                <a:bodyPr wrap="none" lIns="0" tIns="0" rIns="0" bIns="0">
                  <a:prstTxWarp prst="textNoShape">
                    <a:avLst/>
                  </a:prstTxWarp>
                  <a:spAutoFit/>
                </a:bodyPr>
                <a:lstStyle/>
                <a:p>
                  <a:pPr eaLnBrk="1" hangingPunct="1"/>
                  <a:r>
                    <a:rPr lang="en-US" sz="1800" b="1">
                      <a:latin typeface="Helvetica" charset="0"/>
                    </a:rPr>
                    <a:t>E</a:t>
                  </a:r>
                </a:p>
              </p:txBody>
            </p:sp>
          </p:grpSp>
          <p:grpSp>
            <p:nvGrpSpPr>
              <p:cNvPr id="30" name="Group 233"/>
              <p:cNvGrpSpPr>
                <a:grpSpLocks/>
              </p:cNvGrpSpPr>
              <p:nvPr/>
            </p:nvGrpSpPr>
            <p:grpSpPr bwMode="auto">
              <a:xfrm>
                <a:off x="3168" y="2544"/>
                <a:ext cx="277" cy="292"/>
                <a:chOff x="203" y="2496"/>
                <a:chExt cx="277" cy="292"/>
              </a:xfrm>
            </p:grpSpPr>
            <p:sp>
              <p:nvSpPr>
                <p:cNvPr id="98399" name="Freeform 234"/>
                <p:cNvSpPr>
                  <a:spLocks noChangeAspect="1"/>
                </p:cNvSpPr>
                <p:nvPr/>
              </p:nvSpPr>
              <p:spPr bwMode="auto">
                <a:xfrm>
                  <a:off x="203" y="2496"/>
                  <a:ext cx="277" cy="292"/>
                </a:xfrm>
                <a:custGeom>
                  <a:avLst/>
                  <a:gdLst>
                    <a:gd name="T0" fmla="*/ 1 w 420"/>
                    <a:gd name="T1" fmla="*/ 1 h 440"/>
                    <a:gd name="T2" fmla="*/ 0 w 420"/>
                    <a:gd name="T3" fmla="*/ 1 h 440"/>
                    <a:gd name="T4" fmla="*/ 1 w 420"/>
                    <a:gd name="T5" fmla="*/ 1 h 440"/>
                    <a:gd name="T6" fmla="*/ 1 w 420"/>
                    <a:gd name="T7" fmla="*/ 1 h 440"/>
                    <a:gd name="T8" fmla="*/ 1 w 420"/>
                    <a:gd name="T9" fmla="*/ 0 h 440"/>
                    <a:gd name="T10" fmla="*/ 1 w 420"/>
                    <a:gd name="T11" fmla="*/ 1 h 440"/>
                    <a:gd name="T12" fmla="*/ 1 w 420"/>
                    <a:gd name="T13" fmla="*/ 1 h 440"/>
                    <a:gd name="T14" fmla="*/ 0 60000 65536"/>
                    <a:gd name="T15" fmla="*/ 0 60000 65536"/>
                    <a:gd name="T16" fmla="*/ 0 60000 65536"/>
                    <a:gd name="T17" fmla="*/ 0 60000 65536"/>
                    <a:gd name="T18" fmla="*/ 0 60000 65536"/>
                    <a:gd name="T19" fmla="*/ 0 60000 65536"/>
                    <a:gd name="T20" fmla="*/ 0 60000 65536"/>
                    <a:gd name="T21" fmla="*/ 0 w 420"/>
                    <a:gd name="T22" fmla="*/ 0 h 440"/>
                    <a:gd name="T23" fmla="*/ 420 w 420"/>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0" h="440">
                      <a:moveTo>
                        <a:pt x="200" y="400"/>
                      </a:moveTo>
                      <a:lnTo>
                        <a:pt x="0" y="440"/>
                      </a:lnTo>
                      <a:lnTo>
                        <a:pt x="40" y="240"/>
                      </a:lnTo>
                      <a:lnTo>
                        <a:pt x="240" y="40"/>
                      </a:lnTo>
                      <a:lnTo>
                        <a:pt x="420" y="0"/>
                      </a:lnTo>
                      <a:lnTo>
                        <a:pt x="400" y="200"/>
                      </a:lnTo>
                      <a:lnTo>
                        <a:pt x="200" y="400"/>
                      </a:lnTo>
                      <a:close/>
                    </a:path>
                  </a:pathLst>
                </a:custGeom>
                <a:solidFill>
                  <a:srgbClr val="FFCC99"/>
                </a:solidFill>
                <a:ln w="9525">
                  <a:noFill/>
                  <a:round/>
                  <a:headEnd/>
                  <a:tailEnd/>
                </a:ln>
              </p:spPr>
              <p:txBody>
                <a:bodyPr>
                  <a:prstTxWarp prst="textNoShape">
                    <a:avLst/>
                  </a:prstTxWarp>
                </a:bodyPr>
                <a:lstStyle/>
                <a:p>
                  <a:endParaRPr lang="en-US"/>
                </a:p>
              </p:txBody>
            </p:sp>
            <p:sp>
              <p:nvSpPr>
                <p:cNvPr id="98400" name="Rectangle 235"/>
                <p:cNvSpPr>
                  <a:spLocks noChangeAspect="1" noChangeArrowheads="1"/>
                </p:cNvSpPr>
                <p:nvPr/>
              </p:nvSpPr>
              <p:spPr bwMode="auto">
                <a:xfrm>
                  <a:off x="289" y="2592"/>
                  <a:ext cx="123" cy="115"/>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latin typeface="Helvetica" charset="0"/>
                    </a:rPr>
                    <a:t>CII</a:t>
                  </a:r>
                </a:p>
              </p:txBody>
            </p:sp>
          </p:grpSp>
          <p:grpSp>
            <p:nvGrpSpPr>
              <p:cNvPr id="31" name="Group 236"/>
              <p:cNvGrpSpPr>
                <a:grpSpLocks/>
              </p:cNvGrpSpPr>
              <p:nvPr/>
            </p:nvGrpSpPr>
            <p:grpSpPr bwMode="auto">
              <a:xfrm>
                <a:off x="3312" y="1920"/>
                <a:ext cx="810" cy="740"/>
                <a:chOff x="3312" y="1920"/>
                <a:chExt cx="810" cy="740"/>
              </a:xfrm>
            </p:grpSpPr>
            <p:grpSp>
              <p:nvGrpSpPr>
                <p:cNvPr id="98304" name="Group 237"/>
                <p:cNvGrpSpPr>
                  <a:grpSpLocks/>
                </p:cNvGrpSpPr>
                <p:nvPr/>
              </p:nvGrpSpPr>
              <p:grpSpPr bwMode="auto">
                <a:xfrm>
                  <a:off x="3648" y="1920"/>
                  <a:ext cx="474" cy="329"/>
                  <a:chOff x="3464" y="939"/>
                  <a:chExt cx="474" cy="329"/>
                </a:xfrm>
              </p:grpSpPr>
              <p:sp>
                <p:nvSpPr>
                  <p:cNvPr id="98397" name="Freeform 238"/>
                  <p:cNvSpPr>
                    <a:spLocks noChangeAspect="1"/>
                  </p:cNvSpPr>
                  <p:nvPr/>
                </p:nvSpPr>
                <p:spPr bwMode="auto">
                  <a:xfrm rot="783102">
                    <a:off x="3464" y="939"/>
                    <a:ext cx="474" cy="329"/>
                  </a:xfrm>
                  <a:custGeom>
                    <a:avLst/>
                    <a:gdLst>
                      <a:gd name="T0" fmla="*/ 1 w 640"/>
                      <a:gd name="T1" fmla="*/ 1 h 639"/>
                      <a:gd name="T2" fmla="*/ 1 w 640"/>
                      <a:gd name="T3" fmla="*/ 1 h 639"/>
                      <a:gd name="T4" fmla="*/ 1 w 640"/>
                      <a:gd name="T5" fmla="*/ 0 h 639"/>
                      <a:gd name="T6" fmla="*/ 4 w 640"/>
                      <a:gd name="T7" fmla="*/ 1 h 639"/>
                      <a:gd name="T8" fmla="*/ 2 w 640"/>
                      <a:gd name="T9" fmla="*/ 1 h 639"/>
                      <a:gd name="T10" fmla="*/ 2 w 640"/>
                      <a:gd name="T11" fmla="*/ 1 h 639"/>
                      <a:gd name="T12" fmla="*/ 1 w 640"/>
                      <a:gd name="T13" fmla="*/ 1 h 639"/>
                      <a:gd name="T14" fmla="*/ 1 w 640"/>
                      <a:gd name="T15" fmla="*/ 1 h 639"/>
                      <a:gd name="T16" fmla="*/ 1 w 640"/>
                      <a:gd name="T17" fmla="*/ 1 h 639"/>
                      <a:gd name="T18" fmla="*/ 1 w 640"/>
                      <a:gd name="T19" fmla="*/ 1 h 639"/>
                      <a:gd name="T20" fmla="*/ 0 w 640"/>
                      <a:gd name="T21" fmla="*/ 1 h 639"/>
                      <a:gd name="T22" fmla="*/ 0 w 640"/>
                      <a:gd name="T23" fmla="*/ 1 h 639"/>
                      <a:gd name="T24" fmla="*/ 1 w 640"/>
                      <a:gd name="T25" fmla="*/ 1 h 639"/>
                      <a:gd name="T26" fmla="*/ 1 w 640"/>
                      <a:gd name="T27" fmla="*/ 1 h 63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0"/>
                      <a:gd name="T43" fmla="*/ 0 h 639"/>
                      <a:gd name="T44" fmla="*/ 640 w 640"/>
                      <a:gd name="T45" fmla="*/ 639 h 63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0" h="639">
                        <a:moveTo>
                          <a:pt x="60" y="300"/>
                        </a:moveTo>
                        <a:lnTo>
                          <a:pt x="180" y="260"/>
                        </a:lnTo>
                        <a:lnTo>
                          <a:pt x="280" y="0"/>
                        </a:lnTo>
                        <a:lnTo>
                          <a:pt x="640" y="460"/>
                        </a:lnTo>
                        <a:lnTo>
                          <a:pt x="380" y="500"/>
                        </a:lnTo>
                        <a:lnTo>
                          <a:pt x="320" y="599"/>
                        </a:lnTo>
                        <a:lnTo>
                          <a:pt x="240" y="639"/>
                        </a:lnTo>
                        <a:lnTo>
                          <a:pt x="180" y="639"/>
                        </a:lnTo>
                        <a:lnTo>
                          <a:pt x="100" y="619"/>
                        </a:lnTo>
                        <a:lnTo>
                          <a:pt x="40" y="580"/>
                        </a:lnTo>
                        <a:lnTo>
                          <a:pt x="0" y="500"/>
                        </a:lnTo>
                        <a:lnTo>
                          <a:pt x="0" y="440"/>
                        </a:lnTo>
                        <a:lnTo>
                          <a:pt x="20" y="360"/>
                        </a:lnTo>
                        <a:lnTo>
                          <a:pt x="60" y="300"/>
                        </a:lnTo>
                        <a:close/>
                      </a:path>
                    </a:pathLst>
                  </a:custGeom>
                  <a:solidFill>
                    <a:srgbClr val="CCFFCC"/>
                  </a:solidFill>
                  <a:ln w="12700">
                    <a:solidFill>
                      <a:srgbClr val="000000"/>
                    </a:solidFill>
                    <a:round/>
                    <a:headEnd/>
                    <a:tailEnd/>
                  </a:ln>
                </p:spPr>
                <p:txBody>
                  <a:bodyPr>
                    <a:prstTxWarp prst="textNoShape">
                      <a:avLst/>
                    </a:prstTxWarp>
                  </a:bodyPr>
                  <a:lstStyle/>
                  <a:p>
                    <a:endParaRPr lang="en-US"/>
                  </a:p>
                </p:txBody>
              </p:sp>
              <p:sp>
                <p:nvSpPr>
                  <p:cNvPr id="98398" name="Rectangle 239"/>
                  <p:cNvSpPr>
                    <a:spLocks noChangeAspect="1" noChangeArrowheads="1"/>
                  </p:cNvSpPr>
                  <p:nvPr/>
                </p:nvSpPr>
                <p:spPr bwMode="auto">
                  <a:xfrm>
                    <a:off x="3552" y="1104"/>
                    <a:ext cx="230" cy="115"/>
                  </a:xfrm>
                  <a:prstGeom prst="rect">
                    <a:avLst/>
                  </a:prstGeom>
                  <a:noFill/>
                  <a:ln w="9525">
                    <a:noFill/>
                    <a:miter lim="800000"/>
                    <a:headEnd/>
                    <a:tailEnd/>
                  </a:ln>
                </p:spPr>
                <p:txBody>
                  <a:bodyPr wrap="none" lIns="0" tIns="0" rIns="0" bIns="0">
                    <a:prstTxWarp prst="textNoShape">
                      <a:avLst/>
                    </a:prstTxWarp>
                    <a:spAutoFit/>
                  </a:bodyPr>
                  <a:lstStyle/>
                  <a:p>
                    <a:pPr eaLnBrk="1" hangingPunct="1"/>
                    <a:r>
                      <a:rPr lang="en-US" sz="1200" b="1">
                        <a:latin typeface="Helvetica" charset="0"/>
                      </a:rPr>
                      <a:t>B100</a:t>
                    </a:r>
                  </a:p>
                </p:txBody>
              </p:sp>
            </p:grpSp>
            <p:grpSp>
              <p:nvGrpSpPr>
                <p:cNvPr id="98305" name="Group 240"/>
                <p:cNvGrpSpPr>
                  <a:grpSpLocks/>
                </p:cNvGrpSpPr>
                <p:nvPr/>
              </p:nvGrpSpPr>
              <p:grpSpPr bwMode="auto">
                <a:xfrm>
                  <a:off x="3312" y="2112"/>
                  <a:ext cx="524" cy="548"/>
                  <a:chOff x="768" y="672"/>
                  <a:chExt cx="524" cy="548"/>
                </a:xfrm>
              </p:grpSpPr>
              <p:grpSp>
                <p:nvGrpSpPr>
                  <p:cNvPr id="98306" name="Group 241"/>
                  <p:cNvGrpSpPr>
                    <a:grpSpLocks/>
                  </p:cNvGrpSpPr>
                  <p:nvPr/>
                </p:nvGrpSpPr>
                <p:grpSpPr bwMode="auto">
                  <a:xfrm>
                    <a:off x="932" y="1111"/>
                    <a:ext cx="273" cy="109"/>
                    <a:chOff x="932" y="1111"/>
                    <a:chExt cx="273" cy="109"/>
                  </a:xfrm>
                </p:grpSpPr>
                <p:sp>
                  <p:nvSpPr>
                    <p:cNvPr id="98388" name="Oval 242"/>
                    <p:cNvSpPr>
                      <a:spLocks noChangeAspect="1" noChangeArrowheads="1"/>
                    </p:cNvSpPr>
                    <p:nvPr/>
                  </p:nvSpPr>
                  <p:spPr bwMode="auto">
                    <a:xfrm>
                      <a:off x="1161" y="1111"/>
                      <a:ext cx="44"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389" name="Oval 243"/>
                    <p:cNvSpPr>
                      <a:spLocks noChangeAspect="1" noChangeArrowheads="1"/>
                    </p:cNvSpPr>
                    <p:nvPr/>
                  </p:nvSpPr>
                  <p:spPr bwMode="auto">
                    <a:xfrm>
                      <a:off x="1106" y="1154"/>
                      <a:ext cx="4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390" name="Oval 244"/>
                    <p:cNvSpPr>
                      <a:spLocks noChangeAspect="1" noChangeArrowheads="1"/>
                    </p:cNvSpPr>
                    <p:nvPr/>
                  </p:nvSpPr>
                  <p:spPr bwMode="auto">
                    <a:xfrm>
                      <a:off x="1052" y="1176"/>
                      <a:ext cx="43"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391" name="Line 245"/>
                    <p:cNvSpPr>
                      <a:spLocks noChangeAspect="1" noChangeShapeType="1"/>
                    </p:cNvSpPr>
                    <p:nvPr/>
                  </p:nvSpPr>
                  <p:spPr bwMode="auto">
                    <a:xfrm flipH="1" flipV="1">
                      <a:off x="1101" y="1116"/>
                      <a:ext cx="11"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392" name="Line 246"/>
                    <p:cNvSpPr>
                      <a:spLocks noChangeAspect="1" noChangeShapeType="1"/>
                    </p:cNvSpPr>
                    <p:nvPr/>
                  </p:nvSpPr>
                  <p:spPr bwMode="auto">
                    <a:xfrm flipV="1">
                      <a:off x="1068" y="1138"/>
                      <a:ext cx="1"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393" name="Oval 247"/>
                    <p:cNvSpPr>
                      <a:spLocks noChangeAspect="1" noChangeArrowheads="1"/>
                    </p:cNvSpPr>
                    <p:nvPr/>
                  </p:nvSpPr>
                  <p:spPr bwMode="auto">
                    <a:xfrm>
                      <a:off x="987" y="1176"/>
                      <a:ext cx="5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394" name="Oval 248"/>
                    <p:cNvSpPr>
                      <a:spLocks noChangeAspect="1" noChangeArrowheads="1"/>
                    </p:cNvSpPr>
                    <p:nvPr/>
                  </p:nvSpPr>
                  <p:spPr bwMode="auto">
                    <a:xfrm>
                      <a:off x="932" y="1154"/>
                      <a:ext cx="4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395" name="Line 249"/>
                    <p:cNvSpPr>
                      <a:spLocks noChangeAspect="1" noChangeShapeType="1"/>
                    </p:cNvSpPr>
                    <p:nvPr/>
                  </p:nvSpPr>
                  <p:spPr bwMode="auto">
                    <a:xfrm flipV="1">
                      <a:off x="1024" y="1127"/>
                      <a:ext cx="11" cy="44"/>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396" name="Line 250"/>
                    <p:cNvSpPr>
                      <a:spLocks noChangeAspect="1" noChangeShapeType="1"/>
                    </p:cNvSpPr>
                    <p:nvPr/>
                  </p:nvSpPr>
                  <p:spPr bwMode="auto">
                    <a:xfrm flipV="1">
                      <a:off x="959" y="1116"/>
                      <a:ext cx="22" cy="33"/>
                    </a:xfrm>
                    <a:prstGeom prst="line">
                      <a:avLst/>
                    </a:prstGeom>
                    <a:noFill/>
                    <a:ln w="12700">
                      <a:solidFill>
                        <a:srgbClr val="000000"/>
                      </a:solidFill>
                      <a:round/>
                      <a:headEnd/>
                      <a:tailEnd/>
                    </a:ln>
                  </p:spPr>
                  <p:txBody>
                    <a:bodyPr>
                      <a:prstTxWarp prst="textNoShape">
                        <a:avLst/>
                      </a:prstTxWarp>
                    </a:bodyPr>
                    <a:lstStyle/>
                    <a:p>
                      <a:endParaRPr lang="en-US"/>
                    </a:p>
                  </p:txBody>
                </p:sp>
              </p:grpSp>
              <p:grpSp>
                <p:nvGrpSpPr>
                  <p:cNvPr id="98309" name="Group 251"/>
                  <p:cNvGrpSpPr>
                    <a:grpSpLocks/>
                  </p:cNvGrpSpPr>
                  <p:nvPr/>
                </p:nvGrpSpPr>
                <p:grpSpPr bwMode="auto">
                  <a:xfrm>
                    <a:off x="768" y="979"/>
                    <a:ext cx="169" cy="197"/>
                    <a:chOff x="768" y="979"/>
                    <a:chExt cx="169" cy="197"/>
                  </a:xfrm>
                </p:grpSpPr>
                <p:sp>
                  <p:nvSpPr>
                    <p:cNvPr id="98380" name="Oval 252"/>
                    <p:cNvSpPr>
                      <a:spLocks noChangeAspect="1" noChangeArrowheads="1"/>
                    </p:cNvSpPr>
                    <p:nvPr/>
                  </p:nvSpPr>
                  <p:spPr bwMode="auto">
                    <a:xfrm>
                      <a:off x="866" y="1132"/>
                      <a:ext cx="55"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381" name="Oval 253"/>
                    <p:cNvSpPr>
                      <a:spLocks noChangeAspect="1" noChangeArrowheads="1"/>
                    </p:cNvSpPr>
                    <p:nvPr/>
                  </p:nvSpPr>
                  <p:spPr bwMode="auto">
                    <a:xfrm>
                      <a:off x="823" y="1089"/>
                      <a:ext cx="54"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382" name="Oval 254"/>
                    <p:cNvSpPr>
                      <a:spLocks noChangeAspect="1" noChangeArrowheads="1"/>
                    </p:cNvSpPr>
                    <p:nvPr/>
                  </p:nvSpPr>
                  <p:spPr bwMode="auto">
                    <a:xfrm>
                      <a:off x="790" y="1034"/>
                      <a:ext cx="55"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383" name="Oval 255"/>
                    <p:cNvSpPr>
                      <a:spLocks noChangeAspect="1" noChangeArrowheads="1"/>
                    </p:cNvSpPr>
                    <p:nvPr/>
                  </p:nvSpPr>
                  <p:spPr bwMode="auto">
                    <a:xfrm>
                      <a:off x="768" y="979"/>
                      <a:ext cx="4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384" name="Line 256"/>
                    <p:cNvSpPr>
                      <a:spLocks noChangeAspect="1" noChangeShapeType="1"/>
                    </p:cNvSpPr>
                    <p:nvPr/>
                  </p:nvSpPr>
                  <p:spPr bwMode="auto">
                    <a:xfrm flipV="1">
                      <a:off x="916" y="1094"/>
                      <a:ext cx="21"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385" name="Line 257"/>
                    <p:cNvSpPr>
                      <a:spLocks noChangeAspect="1" noChangeShapeType="1"/>
                    </p:cNvSpPr>
                    <p:nvPr/>
                  </p:nvSpPr>
                  <p:spPr bwMode="auto">
                    <a:xfrm flipV="1">
                      <a:off x="872" y="1061"/>
                      <a:ext cx="22"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386" name="Line 258"/>
                    <p:cNvSpPr>
                      <a:spLocks noChangeAspect="1" noChangeShapeType="1"/>
                    </p:cNvSpPr>
                    <p:nvPr/>
                  </p:nvSpPr>
                  <p:spPr bwMode="auto">
                    <a:xfrm flipV="1">
                      <a:off x="850" y="1028"/>
                      <a:ext cx="22"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387" name="Line 259"/>
                    <p:cNvSpPr>
                      <a:spLocks noChangeAspect="1" noChangeShapeType="1"/>
                    </p:cNvSpPr>
                    <p:nvPr/>
                  </p:nvSpPr>
                  <p:spPr bwMode="auto">
                    <a:xfrm>
                      <a:off x="828" y="996"/>
                      <a:ext cx="33" cy="0"/>
                    </a:xfrm>
                    <a:prstGeom prst="line">
                      <a:avLst/>
                    </a:prstGeom>
                    <a:noFill/>
                    <a:ln w="12700">
                      <a:solidFill>
                        <a:srgbClr val="000000"/>
                      </a:solidFill>
                      <a:round/>
                      <a:headEnd/>
                      <a:tailEnd/>
                    </a:ln>
                  </p:spPr>
                  <p:txBody>
                    <a:bodyPr>
                      <a:prstTxWarp prst="textNoShape">
                        <a:avLst/>
                      </a:prstTxWarp>
                    </a:bodyPr>
                    <a:lstStyle/>
                    <a:p>
                      <a:endParaRPr lang="en-US"/>
                    </a:p>
                  </p:txBody>
                </p:sp>
              </p:grpSp>
              <p:grpSp>
                <p:nvGrpSpPr>
                  <p:cNvPr id="98310" name="Group 260"/>
                  <p:cNvGrpSpPr>
                    <a:grpSpLocks/>
                  </p:cNvGrpSpPr>
                  <p:nvPr/>
                </p:nvGrpSpPr>
                <p:grpSpPr bwMode="auto">
                  <a:xfrm>
                    <a:off x="768" y="750"/>
                    <a:ext cx="159" cy="207"/>
                    <a:chOff x="768" y="750"/>
                    <a:chExt cx="159" cy="207"/>
                  </a:xfrm>
                </p:grpSpPr>
                <p:sp>
                  <p:nvSpPr>
                    <p:cNvPr id="98371" name="Oval 261"/>
                    <p:cNvSpPr>
                      <a:spLocks noChangeAspect="1" noChangeArrowheads="1"/>
                    </p:cNvSpPr>
                    <p:nvPr/>
                  </p:nvSpPr>
                  <p:spPr bwMode="auto">
                    <a:xfrm>
                      <a:off x="768" y="914"/>
                      <a:ext cx="44"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372" name="Oval 262"/>
                    <p:cNvSpPr>
                      <a:spLocks noChangeAspect="1" noChangeArrowheads="1"/>
                    </p:cNvSpPr>
                    <p:nvPr/>
                  </p:nvSpPr>
                  <p:spPr bwMode="auto">
                    <a:xfrm>
                      <a:off x="779" y="848"/>
                      <a:ext cx="55"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373" name="Oval 263"/>
                    <p:cNvSpPr>
                      <a:spLocks noChangeAspect="1" noChangeArrowheads="1"/>
                    </p:cNvSpPr>
                    <p:nvPr/>
                  </p:nvSpPr>
                  <p:spPr bwMode="auto">
                    <a:xfrm>
                      <a:off x="812" y="794"/>
                      <a:ext cx="43" cy="4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374" name="Oval 264"/>
                    <p:cNvSpPr>
                      <a:spLocks noChangeAspect="1" noChangeArrowheads="1"/>
                    </p:cNvSpPr>
                    <p:nvPr/>
                  </p:nvSpPr>
                  <p:spPr bwMode="auto">
                    <a:xfrm>
                      <a:off x="855" y="750"/>
                      <a:ext cx="44"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375" name="Line 265"/>
                    <p:cNvSpPr>
                      <a:spLocks noChangeAspect="1" noChangeShapeType="1"/>
                    </p:cNvSpPr>
                    <p:nvPr/>
                  </p:nvSpPr>
                  <p:spPr bwMode="auto">
                    <a:xfrm>
                      <a:off x="817" y="941"/>
                      <a:ext cx="44"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376" name="Line 266"/>
                    <p:cNvSpPr>
                      <a:spLocks noChangeAspect="1" noChangeShapeType="1"/>
                    </p:cNvSpPr>
                    <p:nvPr/>
                  </p:nvSpPr>
                  <p:spPr bwMode="auto">
                    <a:xfrm>
                      <a:off x="828" y="887"/>
                      <a:ext cx="44" cy="2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377" name="Line 267"/>
                    <p:cNvSpPr>
                      <a:spLocks noChangeAspect="1" noChangeShapeType="1"/>
                    </p:cNvSpPr>
                    <p:nvPr/>
                  </p:nvSpPr>
                  <p:spPr bwMode="auto">
                    <a:xfrm>
                      <a:off x="861" y="832"/>
                      <a:ext cx="33"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378" name="Line 268"/>
                    <p:cNvSpPr>
                      <a:spLocks noChangeAspect="1" noChangeShapeType="1"/>
                    </p:cNvSpPr>
                    <p:nvPr/>
                  </p:nvSpPr>
                  <p:spPr bwMode="auto">
                    <a:xfrm>
                      <a:off x="894" y="799"/>
                      <a:ext cx="33"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379" name="Oval 269"/>
                    <p:cNvSpPr>
                      <a:spLocks noChangeAspect="1" noChangeArrowheads="1"/>
                    </p:cNvSpPr>
                    <p:nvPr/>
                  </p:nvSpPr>
                  <p:spPr bwMode="auto">
                    <a:xfrm>
                      <a:off x="888" y="914"/>
                      <a:ext cx="22" cy="21"/>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grpSp>
              <p:grpSp>
                <p:nvGrpSpPr>
                  <p:cNvPr id="98311" name="Group 270"/>
                  <p:cNvGrpSpPr>
                    <a:grpSpLocks/>
                  </p:cNvGrpSpPr>
                  <p:nvPr/>
                </p:nvGrpSpPr>
                <p:grpSpPr bwMode="auto">
                  <a:xfrm>
                    <a:off x="883" y="794"/>
                    <a:ext cx="360" cy="322"/>
                    <a:chOff x="883" y="794"/>
                    <a:chExt cx="360" cy="322"/>
                  </a:xfrm>
                </p:grpSpPr>
                <p:sp>
                  <p:nvSpPr>
                    <p:cNvPr id="98348" name="Line 271"/>
                    <p:cNvSpPr>
                      <a:spLocks noChangeAspect="1" noChangeShapeType="1"/>
                    </p:cNvSpPr>
                    <p:nvPr/>
                  </p:nvSpPr>
                  <p:spPr bwMode="auto">
                    <a:xfrm flipH="1">
                      <a:off x="1166" y="821"/>
                      <a:ext cx="22"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349" name="Line 272"/>
                    <p:cNvSpPr>
                      <a:spLocks noChangeAspect="1" noChangeShapeType="1"/>
                    </p:cNvSpPr>
                    <p:nvPr/>
                  </p:nvSpPr>
                  <p:spPr bwMode="auto">
                    <a:xfrm flipH="1">
                      <a:off x="1199" y="865"/>
                      <a:ext cx="22"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350" name="Line 273"/>
                    <p:cNvSpPr>
                      <a:spLocks noChangeAspect="1" noChangeShapeType="1"/>
                    </p:cNvSpPr>
                    <p:nvPr/>
                  </p:nvSpPr>
                  <p:spPr bwMode="auto">
                    <a:xfrm flipH="1">
                      <a:off x="1210" y="908"/>
                      <a:ext cx="33"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351" name="Line 274"/>
                    <p:cNvSpPr>
                      <a:spLocks noChangeAspect="1" noChangeShapeType="1"/>
                    </p:cNvSpPr>
                    <p:nvPr/>
                  </p:nvSpPr>
                  <p:spPr bwMode="auto">
                    <a:xfrm flipH="1" flipV="1">
                      <a:off x="1199" y="963"/>
                      <a:ext cx="44"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352" name="Line 275"/>
                    <p:cNvSpPr>
                      <a:spLocks noChangeAspect="1" noChangeShapeType="1"/>
                    </p:cNvSpPr>
                    <p:nvPr/>
                  </p:nvSpPr>
                  <p:spPr bwMode="auto">
                    <a:xfrm flipH="1" flipV="1">
                      <a:off x="1188" y="1007"/>
                      <a:ext cx="44" cy="2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353" name="Line 276"/>
                    <p:cNvSpPr>
                      <a:spLocks noChangeAspect="1" noChangeShapeType="1"/>
                    </p:cNvSpPr>
                    <p:nvPr/>
                  </p:nvSpPr>
                  <p:spPr bwMode="auto">
                    <a:xfrm flipH="1" flipV="1">
                      <a:off x="1166" y="1061"/>
                      <a:ext cx="33" cy="11"/>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354" name="Line 277"/>
                    <p:cNvSpPr>
                      <a:spLocks noChangeAspect="1" noChangeShapeType="1"/>
                    </p:cNvSpPr>
                    <p:nvPr/>
                  </p:nvSpPr>
                  <p:spPr bwMode="auto">
                    <a:xfrm flipH="1" flipV="1">
                      <a:off x="1134" y="1094"/>
                      <a:ext cx="32"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355" name="Freeform 278"/>
                    <p:cNvSpPr>
                      <a:spLocks noChangeAspect="1"/>
                    </p:cNvSpPr>
                    <p:nvPr/>
                  </p:nvSpPr>
                  <p:spPr bwMode="auto">
                    <a:xfrm>
                      <a:off x="883" y="974"/>
                      <a:ext cx="87" cy="65"/>
                    </a:xfrm>
                    <a:custGeom>
                      <a:avLst/>
                      <a:gdLst>
                        <a:gd name="T0" fmla="*/ 1 w 160"/>
                        <a:gd name="T1" fmla="*/ 1 h 120"/>
                        <a:gd name="T2" fmla="*/ 0 w 160"/>
                        <a:gd name="T3" fmla="*/ 1 h 120"/>
                        <a:gd name="T4" fmla="*/ 0 w 160"/>
                        <a:gd name="T5" fmla="*/ 1 h 120"/>
                        <a:gd name="T6" fmla="*/ 1 w 160"/>
                        <a:gd name="T7" fmla="*/ 1 h 120"/>
                        <a:gd name="T8" fmla="*/ 1 w 160"/>
                        <a:gd name="T9" fmla="*/ 0 h 120"/>
                        <a:gd name="T10" fmla="*/ 1 w 160"/>
                        <a:gd name="T11" fmla="*/ 1 h 120"/>
                        <a:gd name="T12" fmla="*/ 1 w 160"/>
                        <a:gd name="T13" fmla="*/ 1 h 120"/>
                        <a:gd name="T14" fmla="*/ 1 w 160"/>
                        <a:gd name="T15" fmla="*/ 1 h 120"/>
                        <a:gd name="T16" fmla="*/ 1 w 160"/>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20"/>
                        <a:gd name="T29" fmla="*/ 160 w 160"/>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20">
                          <a:moveTo>
                            <a:pt x="80" y="120"/>
                          </a:moveTo>
                          <a:lnTo>
                            <a:pt x="0" y="80"/>
                          </a:lnTo>
                          <a:lnTo>
                            <a:pt x="0" y="40"/>
                          </a:lnTo>
                          <a:lnTo>
                            <a:pt x="40" y="60"/>
                          </a:lnTo>
                          <a:lnTo>
                            <a:pt x="80" y="0"/>
                          </a:lnTo>
                          <a:lnTo>
                            <a:pt x="100" y="60"/>
                          </a:lnTo>
                          <a:lnTo>
                            <a:pt x="160" y="40"/>
                          </a:lnTo>
                          <a:lnTo>
                            <a:pt x="140" y="80"/>
                          </a:lnTo>
                          <a:lnTo>
                            <a:pt x="80" y="120"/>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8356" name="Freeform 279"/>
                    <p:cNvSpPr>
                      <a:spLocks noChangeAspect="1"/>
                    </p:cNvSpPr>
                    <p:nvPr/>
                  </p:nvSpPr>
                  <p:spPr bwMode="auto">
                    <a:xfrm>
                      <a:off x="916" y="810"/>
                      <a:ext cx="87" cy="66"/>
                    </a:xfrm>
                    <a:custGeom>
                      <a:avLst/>
                      <a:gdLst>
                        <a:gd name="T0" fmla="*/ 1 w 159"/>
                        <a:gd name="T1" fmla="*/ 1 h 120"/>
                        <a:gd name="T2" fmla="*/ 1 w 159"/>
                        <a:gd name="T3" fmla="*/ 1 h 120"/>
                        <a:gd name="T4" fmla="*/ 0 w 159"/>
                        <a:gd name="T5" fmla="*/ 1 h 120"/>
                        <a:gd name="T6" fmla="*/ 1 w 159"/>
                        <a:gd name="T7" fmla="*/ 1 h 120"/>
                        <a:gd name="T8" fmla="*/ 1 w 159"/>
                        <a:gd name="T9" fmla="*/ 0 h 120"/>
                        <a:gd name="T10" fmla="*/ 1 w 159"/>
                        <a:gd name="T11" fmla="*/ 1 h 120"/>
                        <a:gd name="T12" fmla="*/ 1 w 159"/>
                        <a:gd name="T13" fmla="*/ 1 h 120"/>
                        <a:gd name="T14" fmla="*/ 1 w 159"/>
                        <a:gd name="T15" fmla="*/ 1 h 120"/>
                        <a:gd name="T16" fmla="*/ 1 w 159"/>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
                        <a:gd name="T28" fmla="*/ 0 h 120"/>
                        <a:gd name="T29" fmla="*/ 159 w 159"/>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 h="120">
                          <a:moveTo>
                            <a:pt x="80" y="120"/>
                          </a:moveTo>
                          <a:lnTo>
                            <a:pt x="20" y="80"/>
                          </a:lnTo>
                          <a:lnTo>
                            <a:pt x="0" y="40"/>
                          </a:lnTo>
                          <a:lnTo>
                            <a:pt x="60" y="60"/>
                          </a:lnTo>
                          <a:lnTo>
                            <a:pt x="80" y="0"/>
                          </a:lnTo>
                          <a:lnTo>
                            <a:pt x="120" y="60"/>
                          </a:lnTo>
                          <a:lnTo>
                            <a:pt x="159" y="40"/>
                          </a:lnTo>
                          <a:lnTo>
                            <a:pt x="159" y="80"/>
                          </a:lnTo>
                          <a:lnTo>
                            <a:pt x="80" y="120"/>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8357" name="Freeform 280"/>
                    <p:cNvSpPr>
                      <a:spLocks noChangeAspect="1"/>
                    </p:cNvSpPr>
                    <p:nvPr/>
                  </p:nvSpPr>
                  <p:spPr bwMode="auto">
                    <a:xfrm>
                      <a:off x="1101" y="930"/>
                      <a:ext cx="87" cy="55"/>
                    </a:xfrm>
                    <a:custGeom>
                      <a:avLst/>
                      <a:gdLst>
                        <a:gd name="T0" fmla="*/ 1 w 160"/>
                        <a:gd name="T1" fmla="*/ 1 h 100"/>
                        <a:gd name="T2" fmla="*/ 0 w 160"/>
                        <a:gd name="T3" fmla="*/ 1 h 100"/>
                        <a:gd name="T4" fmla="*/ 0 w 160"/>
                        <a:gd name="T5" fmla="*/ 1 h 100"/>
                        <a:gd name="T6" fmla="*/ 1 w 160"/>
                        <a:gd name="T7" fmla="*/ 1 h 100"/>
                        <a:gd name="T8" fmla="*/ 1 w 160"/>
                        <a:gd name="T9" fmla="*/ 0 h 100"/>
                        <a:gd name="T10" fmla="*/ 1 w 160"/>
                        <a:gd name="T11" fmla="*/ 1 h 100"/>
                        <a:gd name="T12" fmla="*/ 1 w 160"/>
                        <a:gd name="T13" fmla="*/ 1 h 100"/>
                        <a:gd name="T14" fmla="*/ 1 w 160"/>
                        <a:gd name="T15" fmla="*/ 1 h 100"/>
                        <a:gd name="T16" fmla="*/ 1 w 160"/>
                        <a:gd name="T17" fmla="*/ 1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00"/>
                        <a:gd name="T29" fmla="*/ 160 w 160"/>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00">
                          <a:moveTo>
                            <a:pt x="80" y="100"/>
                          </a:moveTo>
                          <a:lnTo>
                            <a:pt x="0" y="60"/>
                          </a:lnTo>
                          <a:lnTo>
                            <a:pt x="0" y="20"/>
                          </a:lnTo>
                          <a:lnTo>
                            <a:pt x="40" y="40"/>
                          </a:lnTo>
                          <a:lnTo>
                            <a:pt x="80" y="0"/>
                          </a:lnTo>
                          <a:lnTo>
                            <a:pt x="120" y="40"/>
                          </a:lnTo>
                          <a:lnTo>
                            <a:pt x="160" y="20"/>
                          </a:lnTo>
                          <a:lnTo>
                            <a:pt x="160" y="60"/>
                          </a:lnTo>
                          <a:lnTo>
                            <a:pt x="80" y="100"/>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8358" name="Freeform 281"/>
                    <p:cNvSpPr>
                      <a:spLocks noChangeAspect="1"/>
                    </p:cNvSpPr>
                    <p:nvPr/>
                  </p:nvSpPr>
                  <p:spPr bwMode="auto">
                    <a:xfrm>
                      <a:off x="1068" y="821"/>
                      <a:ext cx="88" cy="55"/>
                    </a:xfrm>
                    <a:custGeom>
                      <a:avLst/>
                      <a:gdLst>
                        <a:gd name="T0" fmla="*/ 1 w 160"/>
                        <a:gd name="T1" fmla="*/ 1 h 100"/>
                        <a:gd name="T2" fmla="*/ 0 w 160"/>
                        <a:gd name="T3" fmla="*/ 1 h 100"/>
                        <a:gd name="T4" fmla="*/ 0 w 160"/>
                        <a:gd name="T5" fmla="*/ 1 h 100"/>
                        <a:gd name="T6" fmla="*/ 1 w 160"/>
                        <a:gd name="T7" fmla="*/ 1 h 100"/>
                        <a:gd name="T8" fmla="*/ 1 w 160"/>
                        <a:gd name="T9" fmla="*/ 0 h 100"/>
                        <a:gd name="T10" fmla="*/ 1 w 160"/>
                        <a:gd name="T11" fmla="*/ 1 h 100"/>
                        <a:gd name="T12" fmla="*/ 1 w 160"/>
                        <a:gd name="T13" fmla="*/ 1 h 100"/>
                        <a:gd name="T14" fmla="*/ 1 w 160"/>
                        <a:gd name="T15" fmla="*/ 1 h 100"/>
                        <a:gd name="T16" fmla="*/ 1 w 160"/>
                        <a:gd name="T17" fmla="*/ 1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00"/>
                        <a:gd name="T29" fmla="*/ 160 w 160"/>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00">
                          <a:moveTo>
                            <a:pt x="80" y="100"/>
                          </a:moveTo>
                          <a:lnTo>
                            <a:pt x="0" y="60"/>
                          </a:lnTo>
                          <a:lnTo>
                            <a:pt x="0" y="20"/>
                          </a:lnTo>
                          <a:lnTo>
                            <a:pt x="40" y="40"/>
                          </a:lnTo>
                          <a:lnTo>
                            <a:pt x="80" y="0"/>
                          </a:lnTo>
                          <a:lnTo>
                            <a:pt x="120" y="40"/>
                          </a:lnTo>
                          <a:lnTo>
                            <a:pt x="160" y="20"/>
                          </a:lnTo>
                          <a:lnTo>
                            <a:pt x="160" y="60"/>
                          </a:lnTo>
                          <a:lnTo>
                            <a:pt x="80" y="100"/>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8359" name="Oval 282"/>
                    <p:cNvSpPr>
                      <a:spLocks noChangeAspect="1" noChangeArrowheads="1"/>
                    </p:cNvSpPr>
                    <p:nvPr/>
                  </p:nvSpPr>
                  <p:spPr bwMode="auto">
                    <a:xfrm>
                      <a:off x="1030" y="859"/>
                      <a:ext cx="22" cy="22"/>
                    </a:xfrm>
                    <a:prstGeom prst="ellipse">
                      <a:avLst/>
                    </a:prstGeom>
                    <a:solidFill>
                      <a:srgbClr val="000000"/>
                    </a:solidFill>
                    <a:ln w="12700">
                      <a:solidFill>
                        <a:srgbClr val="000000"/>
                      </a:solidFill>
                      <a:round/>
                      <a:headEnd/>
                      <a:tailEnd/>
                    </a:ln>
                  </p:spPr>
                  <p:txBody>
                    <a:bodyPr>
                      <a:prstTxWarp prst="textNoShape">
                        <a:avLst/>
                      </a:prstTxWarp>
                    </a:bodyPr>
                    <a:lstStyle/>
                    <a:p>
                      <a:endParaRPr lang="en-US"/>
                    </a:p>
                  </p:txBody>
                </p:sp>
                <p:sp>
                  <p:nvSpPr>
                    <p:cNvPr id="98360" name="Oval 283"/>
                    <p:cNvSpPr>
                      <a:spLocks noChangeAspect="1" noChangeArrowheads="1"/>
                    </p:cNvSpPr>
                    <p:nvPr/>
                  </p:nvSpPr>
                  <p:spPr bwMode="auto">
                    <a:xfrm>
                      <a:off x="1008" y="794"/>
                      <a:ext cx="22" cy="22"/>
                    </a:xfrm>
                    <a:prstGeom prst="ellipse">
                      <a:avLst/>
                    </a:prstGeom>
                    <a:solidFill>
                      <a:srgbClr val="000000"/>
                    </a:solidFill>
                    <a:ln w="12700">
                      <a:solidFill>
                        <a:srgbClr val="000000"/>
                      </a:solidFill>
                      <a:round/>
                      <a:headEnd/>
                      <a:tailEnd/>
                    </a:ln>
                  </p:spPr>
                  <p:txBody>
                    <a:bodyPr>
                      <a:prstTxWarp prst="textNoShape">
                        <a:avLst/>
                      </a:prstTxWarp>
                    </a:bodyPr>
                    <a:lstStyle/>
                    <a:p>
                      <a:endParaRPr lang="en-US"/>
                    </a:p>
                  </p:txBody>
                </p:sp>
                <p:sp>
                  <p:nvSpPr>
                    <p:cNvPr id="98361" name="Oval 284"/>
                    <p:cNvSpPr>
                      <a:spLocks noChangeAspect="1" noChangeArrowheads="1"/>
                    </p:cNvSpPr>
                    <p:nvPr/>
                  </p:nvSpPr>
                  <p:spPr bwMode="auto">
                    <a:xfrm>
                      <a:off x="1084" y="903"/>
                      <a:ext cx="22" cy="21"/>
                    </a:xfrm>
                    <a:prstGeom prst="ellipse">
                      <a:avLst/>
                    </a:prstGeom>
                    <a:solidFill>
                      <a:srgbClr val="FFFF00"/>
                    </a:solidFill>
                    <a:ln w="12700">
                      <a:solidFill>
                        <a:srgbClr val="000000"/>
                      </a:solidFill>
                      <a:round/>
                      <a:headEnd/>
                      <a:tailEnd/>
                    </a:ln>
                  </p:spPr>
                  <p:txBody>
                    <a:bodyPr>
                      <a:prstTxWarp prst="textNoShape">
                        <a:avLst/>
                      </a:prstTxWarp>
                    </a:bodyPr>
                    <a:lstStyle/>
                    <a:p>
                      <a:endParaRPr lang="en-US"/>
                    </a:p>
                  </p:txBody>
                </p:sp>
                <p:sp>
                  <p:nvSpPr>
                    <p:cNvPr id="98362" name="Oval 285"/>
                    <p:cNvSpPr>
                      <a:spLocks noChangeAspect="1" noChangeArrowheads="1"/>
                    </p:cNvSpPr>
                    <p:nvPr/>
                  </p:nvSpPr>
                  <p:spPr bwMode="auto">
                    <a:xfrm>
                      <a:off x="976" y="1045"/>
                      <a:ext cx="21" cy="22"/>
                    </a:xfrm>
                    <a:prstGeom prst="ellipse">
                      <a:avLst/>
                    </a:prstGeom>
                    <a:solidFill>
                      <a:srgbClr val="000000"/>
                    </a:solidFill>
                    <a:ln w="12700">
                      <a:solidFill>
                        <a:srgbClr val="000000"/>
                      </a:solidFill>
                      <a:round/>
                      <a:headEnd/>
                      <a:tailEnd/>
                    </a:ln>
                  </p:spPr>
                  <p:txBody>
                    <a:bodyPr>
                      <a:prstTxWarp prst="textNoShape">
                        <a:avLst/>
                      </a:prstTxWarp>
                    </a:bodyPr>
                    <a:lstStyle/>
                    <a:p>
                      <a:endParaRPr lang="en-US"/>
                    </a:p>
                  </p:txBody>
                </p:sp>
                <p:sp>
                  <p:nvSpPr>
                    <p:cNvPr id="98363" name="Oval 286"/>
                    <p:cNvSpPr>
                      <a:spLocks noChangeAspect="1" noChangeArrowheads="1"/>
                    </p:cNvSpPr>
                    <p:nvPr/>
                  </p:nvSpPr>
                  <p:spPr bwMode="auto">
                    <a:xfrm>
                      <a:off x="1117" y="1001"/>
                      <a:ext cx="22" cy="22"/>
                    </a:xfrm>
                    <a:prstGeom prst="ellipse">
                      <a:avLst/>
                    </a:prstGeom>
                    <a:solidFill>
                      <a:srgbClr val="FFFF00"/>
                    </a:solidFill>
                    <a:ln w="12700">
                      <a:solidFill>
                        <a:srgbClr val="000000"/>
                      </a:solidFill>
                      <a:round/>
                      <a:headEnd/>
                      <a:tailEnd/>
                    </a:ln>
                  </p:spPr>
                  <p:txBody>
                    <a:bodyPr>
                      <a:prstTxWarp prst="textNoShape">
                        <a:avLst/>
                      </a:prstTxWarp>
                    </a:bodyPr>
                    <a:lstStyle/>
                    <a:p>
                      <a:endParaRPr lang="en-US"/>
                    </a:p>
                  </p:txBody>
                </p:sp>
                <p:sp>
                  <p:nvSpPr>
                    <p:cNvPr id="98364" name="Freeform 287"/>
                    <p:cNvSpPr>
                      <a:spLocks noChangeAspect="1"/>
                    </p:cNvSpPr>
                    <p:nvPr/>
                  </p:nvSpPr>
                  <p:spPr bwMode="auto">
                    <a:xfrm>
                      <a:off x="959" y="898"/>
                      <a:ext cx="87" cy="54"/>
                    </a:xfrm>
                    <a:custGeom>
                      <a:avLst/>
                      <a:gdLst>
                        <a:gd name="T0" fmla="*/ 1 w 159"/>
                        <a:gd name="T1" fmla="*/ 1 h 99"/>
                        <a:gd name="T2" fmla="*/ 1 w 159"/>
                        <a:gd name="T3" fmla="*/ 1 h 99"/>
                        <a:gd name="T4" fmla="*/ 0 w 159"/>
                        <a:gd name="T5" fmla="*/ 1 h 99"/>
                        <a:gd name="T6" fmla="*/ 1 w 159"/>
                        <a:gd name="T7" fmla="*/ 1 h 99"/>
                        <a:gd name="T8" fmla="*/ 1 w 159"/>
                        <a:gd name="T9" fmla="*/ 0 h 99"/>
                        <a:gd name="T10" fmla="*/ 1 w 159"/>
                        <a:gd name="T11" fmla="*/ 1 h 99"/>
                        <a:gd name="T12" fmla="*/ 1 w 159"/>
                        <a:gd name="T13" fmla="*/ 1 h 99"/>
                        <a:gd name="T14" fmla="*/ 1 w 159"/>
                        <a:gd name="T15" fmla="*/ 1 h 99"/>
                        <a:gd name="T16" fmla="*/ 1 w 159"/>
                        <a:gd name="T17" fmla="*/ 1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9"/>
                        <a:gd name="T28" fmla="*/ 0 h 99"/>
                        <a:gd name="T29" fmla="*/ 159 w 159"/>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9" h="99">
                          <a:moveTo>
                            <a:pt x="79" y="99"/>
                          </a:moveTo>
                          <a:lnTo>
                            <a:pt x="20" y="59"/>
                          </a:lnTo>
                          <a:lnTo>
                            <a:pt x="0" y="19"/>
                          </a:lnTo>
                          <a:lnTo>
                            <a:pt x="59" y="39"/>
                          </a:lnTo>
                          <a:lnTo>
                            <a:pt x="79" y="0"/>
                          </a:lnTo>
                          <a:lnTo>
                            <a:pt x="119" y="39"/>
                          </a:lnTo>
                          <a:lnTo>
                            <a:pt x="159" y="19"/>
                          </a:lnTo>
                          <a:lnTo>
                            <a:pt x="159" y="59"/>
                          </a:lnTo>
                          <a:lnTo>
                            <a:pt x="79" y="99"/>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8365" name="Freeform 288"/>
                    <p:cNvSpPr>
                      <a:spLocks noChangeAspect="1"/>
                    </p:cNvSpPr>
                    <p:nvPr/>
                  </p:nvSpPr>
                  <p:spPr bwMode="auto">
                    <a:xfrm>
                      <a:off x="1003" y="985"/>
                      <a:ext cx="87" cy="65"/>
                    </a:xfrm>
                    <a:custGeom>
                      <a:avLst/>
                      <a:gdLst>
                        <a:gd name="T0" fmla="*/ 1 w 160"/>
                        <a:gd name="T1" fmla="*/ 1 h 120"/>
                        <a:gd name="T2" fmla="*/ 0 w 160"/>
                        <a:gd name="T3" fmla="*/ 1 h 120"/>
                        <a:gd name="T4" fmla="*/ 0 w 160"/>
                        <a:gd name="T5" fmla="*/ 1 h 120"/>
                        <a:gd name="T6" fmla="*/ 1 w 160"/>
                        <a:gd name="T7" fmla="*/ 1 h 120"/>
                        <a:gd name="T8" fmla="*/ 1 w 160"/>
                        <a:gd name="T9" fmla="*/ 0 h 120"/>
                        <a:gd name="T10" fmla="*/ 1 w 160"/>
                        <a:gd name="T11" fmla="*/ 1 h 120"/>
                        <a:gd name="T12" fmla="*/ 1 w 160"/>
                        <a:gd name="T13" fmla="*/ 1 h 120"/>
                        <a:gd name="T14" fmla="*/ 1 w 160"/>
                        <a:gd name="T15" fmla="*/ 1 h 120"/>
                        <a:gd name="T16" fmla="*/ 1 w 160"/>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20"/>
                        <a:gd name="T29" fmla="*/ 160 w 160"/>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20">
                          <a:moveTo>
                            <a:pt x="80" y="120"/>
                          </a:moveTo>
                          <a:lnTo>
                            <a:pt x="0" y="60"/>
                          </a:lnTo>
                          <a:lnTo>
                            <a:pt x="0" y="40"/>
                          </a:lnTo>
                          <a:lnTo>
                            <a:pt x="40" y="40"/>
                          </a:lnTo>
                          <a:lnTo>
                            <a:pt x="80" y="0"/>
                          </a:lnTo>
                          <a:lnTo>
                            <a:pt x="100" y="40"/>
                          </a:lnTo>
                          <a:lnTo>
                            <a:pt x="160" y="40"/>
                          </a:lnTo>
                          <a:lnTo>
                            <a:pt x="140" y="60"/>
                          </a:lnTo>
                          <a:lnTo>
                            <a:pt x="80" y="120"/>
                          </a:lnTo>
                          <a:close/>
                        </a:path>
                      </a:pathLst>
                    </a:custGeom>
                    <a:solidFill>
                      <a:srgbClr val="FFFF00"/>
                    </a:solidFill>
                    <a:ln w="12700">
                      <a:solidFill>
                        <a:srgbClr val="000000"/>
                      </a:solidFill>
                      <a:round/>
                      <a:headEnd/>
                      <a:tailEnd/>
                    </a:ln>
                  </p:spPr>
                  <p:txBody>
                    <a:bodyPr>
                      <a:prstTxWarp prst="textNoShape">
                        <a:avLst/>
                      </a:prstTxWarp>
                    </a:bodyPr>
                    <a:lstStyle/>
                    <a:p>
                      <a:endParaRPr lang="en-US"/>
                    </a:p>
                  </p:txBody>
                </p:sp>
                <p:sp>
                  <p:nvSpPr>
                    <p:cNvPr id="98366" name="Oval 289"/>
                    <p:cNvSpPr>
                      <a:spLocks noChangeAspect="1" noChangeArrowheads="1"/>
                    </p:cNvSpPr>
                    <p:nvPr/>
                  </p:nvSpPr>
                  <p:spPr bwMode="auto">
                    <a:xfrm>
                      <a:off x="1063" y="957"/>
                      <a:ext cx="21" cy="22"/>
                    </a:xfrm>
                    <a:prstGeom prst="ellipse">
                      <a:avLst/>
                    </a:prstGeom>
                    <a:solidFill>
                      <a:srgbClr val="FFFF00"/>
                    </a:solidFill>
                    <a:ln w="12700">
                      <a:solidFill>
                        <a:srgbClr val="000000"/>
                      </a:solidFill>
                      <a:round/>
                      <a:headEnd/>
                      <a:tailEnd/>
                    </a:ln>
                  </p:spPr>
                  <p:txBody>
                    <a:bodyPr>
                      <a:prstTxWarp prst="textNoShape">
                        <a:avLst/>
                      </a:prstTxWarp>
                    </a:bodyPr>
                    <a:lstStyle/>
                    <a:p>
                      <a:endParaRPr lang="en-US"/>
                    </a:p>
                  </p:txBody>
                </p:sp>
                <p:sp>
                  <p:nvSpPr>
                    <p:cNvPr id="98367" name="Oval 290"/>
                    <p:cNvSpPr>
                      <a:spLocks noChangeAspect="1" noChangeArrowheads="1"/>
                    </p:cNvSpPr>
                    <p:nvPr/>
                  </p:nvSpPr>
                  <p:spPr bwMode="auto">
                    <a:xfrm>
                      <a:off x="932" y="946"/>
                      <a:ext cx="22" cy="22"/>
                    </a:xfrm>
                    <a:prstGeom prst="ellipse">
                      <a:avLst/>
                    </a:prstGeom>
                    <a:solidFill>
                      <a:srgbClr val="FFFF00"/>
                    </a:solidFill>
                    <a:ln w="12700">
                      <a:solidFill>
                        <a:srgbClr val="000000"/>
                      </a:solidFill>
                      <a:round/>
                      <a:headEnd/>
                      <a:tailEnd/>
                    </a:ln>
                  </p:spPr>
                  <p:txBody>
                    <a:bodyPr>
                      <a:prstTxWarp prst="textNoShape">
                        <a:avLst/>
                      </a:prstTxWarp>
                    </a:bodyPr>
                    <a:lstStyle/>
                    <a:p>
                      <a:endParaRPr lang="en-US"/>
                    </a:p>
                  </p:txBody>
                </p:sp>
                <p:sp>
                  <p:nvSpPr>
                    <p:cNvPr id="98368" name="Oval 291"/>
                    <p:cNvSpPr>
                      <a:spLocks noChangeAspect="1" noChangeArrowheads="1"/>
                    </p:cNvSpPr>
                    <p:nvPr/>
                  </p:nvSpPr>
                  <p:spPr bwMode="auto">
                    <a:xfrm>
                      <a:off x="1161" y="892"/>
                      <a:ext cx="22" cy="22"/>
                    </a:xfrm>
                    <a:prstGeom prst="ellipse">
                      <a:avLst/>
                    </a:prstGeom>
                    <a:solidFill>
                      <a:srgbClr val="FFFF00"/>
                    </a:solidFill>
                    <a:ln w="12700">
                      <a:solidFill>
                        <a:srgbClr val="000000"/>
                      </a:solidFill>
                      <a:round/>
                      <a:headEnd/>
                      <a:tailEnd/>
                    </a:ln>
                  </p:spPr>
                  <p:txBody>
                    <a:bodyPr>
                      <a:prstTxWarp prst="textNoShape">
                        <a:avLst/>
                      </a:prstTxWarp>
                    </a:bodyPr>
                    <a:lstStyle/>
                    <a:p>
                      <a:endParaRPr lang="en-US"/>
                    </a:p>
                  </p:txBody>
                </p:sp>
                <p:sp>
                  <p:nvSpPr>
                    <p:cNvPr id="98369" name="Freeform 292"/>
                    <p:cNvSpPr>
                      <a:spLocks noChangeAspect="1"/>
                    </p:cNvSpPr>
                    <p:nvPr/>
                  </p:nvSpPr>
                  <p:spPr bwMode="auto">
                    <a:xfrm>
                      <a:off x="1035" y="1050"/>
                      <a:ext cx="88" cy="66"/>
                    </a:xfrm>
                    <a:custGeom>
                      <a:avLst/>
                      <a:gdLst>
                        <a:gd name="T0" fmla="*/ 1 w 160"/>
                        <a:gd name="T1" fmla="*/ 1 h 120"/>
                        <a:gd name="T2" fmla="*/ 0 w 160"/>
                        <a:gd name="T3" fmla="*/ 1 h 120"/>
                        <a:gd name="T4" fmla="*/ 0 w 160"/>
                        <a:gd name="T5" fmla="*/ 1 h 120"/>
                        <a:gd name="T6" fmla="*/ 1 w 160"/>
                        <a:gd name="T7" fmla="*/ 1 h 120"/>
                        <a:gd name="T8" fmla="*/ 1 w 160"/>
                        <a:gd name="T9" fmla="*/ 0 h 120"/>
                        <a:gd name="T10" fmla="*/ 1 w 160"/>
                        <a:gd name="T11" fmla="*/ 1 h 120"/>
                        <a:gd name="T12" fmla="*/ 1 w 160"/>
                        <a:gd name="T13" fmla="*/ 1 h 120"/>
                        <a:gd name="T14" fmla="*/ 1 w 160"/>
                        <a:gd name="T15" fmla="*/ 1 h 120"/>
                        <a:gd name="T16" fmla="*/ 1 w 160"/>
                        <a:gd name="T17" fmla="*/ 1 h 1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0"/>
                        <a:gd name="T28" fmla="*/ 0 h 120"/>
                        <a:gd name="T29" fmla="*/ 160 w 160"/>
                        <a:gd name="T30" fmla="*/ 120 h 1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0" h="120">
                          <a:moveTo>
                            <a:pt x="80" y="120"/>
                          </a:moveTo>
                          <a:lnTo>
                            <a:pt x="0" y="60"/>
                          </a:lnTo>
                          <a:lnTo>
                            <a:pt x="0" y="40"/>
                          </a:lnTo>
                          <a:lnTo>
                            <a:pt x="40" y="40"/>
                          </a:lnTo>
                          <a:lnTo>
                            <a:pt x="80" y="0"/>
                          </a:lnTo>
                          <a:lnTo>
                            <a:pt x="100" y="40"/>
                          </a:lnTo>
                          <a:lnTo>
                            <a:pt x="160" y="40"/>
                          </a:lnTo>
                          <a:lnTo>
                            <a:pt x="140" y="60"/>
                          </a:lnTo>
                          <a:lnTo>
                            <a:pt x="80" y="120"/>
                          </a:lnTo>
                          <a:close/>
                        </a:path>
                      </a:pathLst>
                    </a:custGeom>
                    <a:solidFill>
                      <a:srgbClr val="FFFF99"/>
                    </a:solidFill>
                    <a:ln w="12700">
                      <a:solidFill>
                        <a:srgbClr val="000000"/>
                      </a:solidFill>
                      <a:round/>
                      <a:headEnd/>
                      <a:tailEnd/>
                    </a:ln>
                  </p:spPr>
                  <p:txBody>
                    <a:bodyPr>
                      <a:prstTxWarp prst="textNoShape">
                        <a:avLst/>
                      </a:prstTxWarp>
                    </a:bodyPr>
                    <a:lstStyle/>
                    <a:p>
                      <a:endParaRPr lang="en-US"/>
                    </a:p>
                  </p:txBody>
                </p:sp>
                <p:sp>
                  <p:nvSpPr>
                    <p:cNvPr id="98370" name="Oval 293"/>
                    <p:cNvSpPr>
                      <a:spLocks noChangeAspect="1" noChangeArrowheads="1"/>
                    </p:cNvSpPr>
                    <p:nvPr/>
                  </p:nvSpPr>
                  <p:spPr bwMode="auto">
                    <a:xfrm>
                      <a:off x="997" y="1089"/>
                      <a:ext cx="22" cy="22"/>
                    </a:xfrm>
                    <a:prstGeom prst="ellipse">
                      <a:avLst/>
                    </a:prstGeom>
                    <a:solidFill>
                      <a:srgbClr val="000000"/>
                    </a:solidFill>
                    <a:ln w="12700">
                      <a:solidFill>
                        <a:srgbClr val="000000"/>
                      </a:solidFill>
                      <a:round/>
                      <a:headEnd/>
                      <a:tailEnd/>
                    </a:ln>
                  </p:spPr>
                  <p:txBody>
                    <a:bodyPr>
                      <a:prstTxWarp prst="textNoShape">
                        <a:avLst/>
                      </a:prstTxWarp>
                    </a:bodyPr>
                    <a:lstStyle/>
                    <a:p>
                      <a:endParaRPr lang="en-US"/>
                    </a:p>
                  </p:txBody>
                </p:sp>
              </p:grpSp>
              <p:grpSp>
                <p:nvGrpSpPr>
                  <p:cNvPr id="98312" name="Group 294"/>
                  <p:cNvGrpSpPr>
                    <a:grpSpLocks/>
                  </p:cNvGrpSpPr>
                  <p:nvPr/>
                </p:nvGrpSpPr>
                <p:grpSpPr bwMode="auto">
                  <a:xfrm>
                    <a:off x="899" y="672"/>
                    <a:ext cx="393" cy="449"/>
                    <a:chOff x="899" y="672"/>
                    <a:chExt cx="393" cy="449"/>
                  </a:xfrm>
                </p:grpSpPr>
                <p:sp>
                  <p:nvSpPr>
                    <p:cNvPr id="98332" name="Oval 295"/>
                    <p:cNvSpPr>
                      <a:spLocks noChangeAspect="1" noChangeArrowheads="1"/>
                    </p:cNvSpPr>
                    <p:nvPr/>
                  </p:nvSpPr>
                  <p:spPr bwMode="auto">
                    <a:xfrm>
                      <a:off x="1084" y="706"/>
                      <a:ext cx="55"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333" name="Oval 296"/>
                    <p:cNvSpPr>
                      <a:spLocks noChangeAspect="1" noChangeArrowheads="1"/>
                    </p:cNvSpPr>
                    <p:nvPr/>
                  </p:nvSpPr>
                  <p:spPr bwMode="auto">
                    <a:xfrm>
                      <a:off x="1139" y="728"/>
                      <a:ext cx="55"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334" name="Oval 297"/>
                    <p:cNvSpPr>
                      <a:spLocks noChangeAspect="1" noChangeArrowheads="1"/>
                    </p:cNvSpPr>
                    <p:nvPr/>
                  </p:nvSpPr>
                  <p:spPr bwMode="auto">
                    <a:xfrm>
                      <a:off x="1183" y="772"/>
                      <a:ext cx="55"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335" name="Oval 298"/>
                    <p:cNvSpPr>
                      <a:spLocks noChangeAspect="1" noChangeArrowheads="1"/>
                    </p:cNvSpPr>
                    <p:nvPr/>
                  </p:nvSpPr>
                  <p:spPr bwMode="auto">
                    <a:xfrm>
                      <a:off x="1227" y="826"/>
                      <a:ext cx="43"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336" name="Oval 299"/>
                    <p:cNvSpPr>
                      <a:spLocks noChangeAspect="1" noChangeArrowheads="1"/>
                    </p:cNvSpPr>
                    <p:nvPr/>
                  </p:nvSpPr>
                  <p:spPr bwMode="auto">
                    <a:xfrm>
                      <a:off x="1248" y="881"/>
                      <a:ext cx="44"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337" name="Line 300"/>
                    <p:cNvSpPr>
                      <a:spLocks noChangeAspect="1" noChangeShapeType="1"/>
                    </p:cNvSpPr>
                    <p:nvPr/>
                  </p:nvSpPr>
                  <p:spPr bwMode="auto">
                    <a:xfrm flipH="1">
                      <a:off x="1035" y="744"/>
                      <a:ext cx="11"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338" name="Line 301"/>
                    <p:cNvSpPr>
                      <a:spLocks noChangeAspect="1" noChangeShapeType="1"/>
                    </p:cNvSpPr>
                    <p:nvPr/>
                  </p:nvSpPr>
                  <p:spPr bwMode="auto">
                    <a:xfrm flipH="1">
                      <a:off x="1079" y="755"/>
                      <a:ext cx="22"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339" name="Line 302"/>
                    <p:cNvSpPr>
                      <a:spLocks noChangeAspect="1" noChangeShapeType="1"/>
                    </p:cNvSpPr>
                    <p:nvPr/>
                  </p:nvSpPr>
                  <p:spPr bwMode="auto">
                    <a:xfrm flipH="1">
                      <a:off x="1134" y="777"/>
                      <a:ext cx="22"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340" name="Oval 303"/>
                    <p:cNvSpPr>
                      <a:spLocks noChangeAspect="1" noChangeArrowheads="1"/>
                    </p:cNvSpPr>
                    <p:nvPr/>
                  </p:nvSpPr>
                  <p:spPr bwMode="auto">
                    <a:xfrm>
                      <a:off x="1248" y="946"/>
                      <a:ext cx="4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341" name="Oval 304"/>
                    <p:cNvSpPr>
                      <a:spLocks noChangeAspect="1" noChangeArrowheads="1"/>
                    </p:cNvSpPr>
                    <p:nvPr/>
                  </p:nvSpPr>
                  <p:spPr bwMode="auto">
                    <a:xfrm>
                      <a:off x="1227" y="1012"/>
                      <a:ext cx="54"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342" name="Oval 305"/>
                    <p:cNvSpPr>
                      <a:spLocks noChangeAspect="1" noChangeArrowheads="1"/>
                    </p:cNvSpPr>
                    <p:nvPr/>
                  </p:nvSpPr>
                  <p:spPr bwMode="auto">
                    <a:xfrm>
                      <a:off x="1205" y="1067"/>
                      <a:ext cx="43" cy="5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343" name="Oval 306"/>
                    <p:cNvSpPr>
                      <a:spLocks noChangeAspect="1" noChangeArrowheads="1"/>
                    </p:cNvSpPr>
                    <p:nvPr/>
                  </p:nvSpPr>
                  <p:spPr bwMode="auto">
                    <a:xfrm>
                      <a:off x="899" y="717"/>
                      <a:ext cx="55" cy="44"/>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344" name="Oval 307"/>
                    <p:cNvSpPr>
                      <a:spLocks noChangeAspect="1" noChangeArrowheads="1"/>
                    </p:cNvSpPr>
                    <p:nvPr/>
                  </p:nvSpPr>
                  <p:spPr bwMode="auto">
                    <a:xfrm>
                      <a:off x="965" y="684"/>
                      <a:ext cx="43"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98345" name="Line 308"/>
                    <p:cNvSpPr>
                      <a:spLocks noChangeAspect="1" noChangeShapeType="1"/>
                    </p:cNvSpPr>
                    <p:nvPr/>
                  </p:nvSpPr>
                  <p:spPr bwMode="auto">
                    <a:xfrm>
                      <a:off x="948" y="766"/>
                      <a:ext cx="11" cy="22"/>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346" name="Line 309"/>
                    <p:cNvSpPr>
                      <a:spLocks noChangeAspect="1" noChangeShapeType="1"/>
                    </p:cNvSpPr>
                    <p:nvPr/>
                  </p:nvSpPr>
                  <p:spPr bwMode="auto">
                    <a:xfrm>
                      <a:off x="992" y="744"/>
                      <a:ext cx="0" cy="3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98347" name="Oval 310"/>
                    <p:cNvSpPr>
                      <a:spLocks noChangeAspect="1" noChangeArrowheads="1"/>
                    </p:cNvSpPr>
                    <p:nvPr/>
                  </p:nvSpPr>
                  <p:spPr bwMode="auto">
                    <a:xfrm>
                      <a:off x="1013" y="672"/>
                      <a:ext cx="43" cy="5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grpSp>
            </p:grpSp>
          </p:grpSp>
        </p:grpSp>
        <p:sp>
          <p:nvSpPr>
            <p:cNvPr id="98321" name="Text Box 311"/>
            <p:cNvSpPr txBox="1">
              <a:spLocks noChangeArrowheads="1"/>
            </p:cNvSpPr>
            <p:nvPr/>
          </p:nvSpPr>
          <p:spPr bwMode="auto">
            <a:xfrm>
              <a:off x="4272" y="1536"/>
              <a:ext cx="1200" cy="624"/>
            </a:xfrm>
            <a:prstGeom prst="rect">
              <a:avLst/>
            </a:prstGeom>
            <a:noFill/>
            <a:ln w="9525">
              <a:noFill/>
              <a:miter lim="800000"/>
              <a:headEnd/>
              <a:tailEnd/>
            </a:ln>
          </p:spPr>
          <p:txBody>
            <a:bodyPr lIns="0" tIns="0" rIns="0" bIns="0">
              <a:prstTxWarp prst="textNoShape">
                <a:avLst/>
              </a:prstTxWarp>
            </a:bodyPr>
            <a:lstStyle/>
            <a:p>
              <a:pPr algn="ctr" eaLnBrk="1" hangingPunct="1"/>
              <a:r>
                <a:rPr lang="en-US" sz="1800" b="1">
                  <a:latin typeface="Helvetica" charset="0"/>
                </a:rPr>
                <a:t>(2) </a:t>
              </a:r>
              <a:r>
                <a:rPr lang="en-US" sz="1800" b="1">
                  <a:solidFill>
                    <a:srgbClr val="FF0000"/>
                  </a:solidFill>
                  <a:latin typeface="Helvetica" charset="0"/>
                </a:rPr>
                <a:t>mature VLDLs</a:t>
              </a:r>
              <a:endParaRPr lang="en-US" sz="1600" b="1">
                <a:latin typeface="Helvetica" charset="0"/>
              </a:endParaRPr>
            </a:p>
            <a:p>
              <a:pPr algn="ctr" eaLnBrk="1" hangingPunct="1"/>
              <a:r>
                <a:rPr lang="en-US" sz="1600" b="1">
                  <a:latin typeface="Helvetica" charset="0"/>
                </a:rPr>
                <a:t>apoE and CII are acquired from HDL</a:t>
              </a:r>
            </a:p>
            <a:p>
              <a:pPr algn="ctr" eaLnBrk="1" hangingPunct="1"/>
              <a:r>
                <a:rPr lang="en-US" sz="1600" b="1">
                  <a:latin typeface="Helvetica" charset="0"/>
                </a:rPr>
                <a:t>apoCII activates lipoprotein lipase</a:t>
              </a:r>
            </a:p>
          </p:txBody>
        </p:sp>
      </p:grpSp>
      <p:sp>
        <p:nvSpPr>
          <p:cNvPr id="313" name="Slide Number Placeholder 312"/>
          <p:cNvSpPr>
            <a:spLocks noGrp="1"/>
          </p:cNvSpPr>
          <p:nvPr>
            <p:ph type="sldNum" sz="quarter" idx="12"/>
          </p:nvPr>
        </p:nvSpPr>
        <p:spPr/>
        <p:txBody>
          <a:bodyPr/>
          <a:lstStyle/>
          <a:p>
            <a:fld id="{F8128ADE-1789-334C-8D53-6A8066880BAB}" type="slidenum">
              <a:rPr/>
              <a:pPr/>
              <a:t>17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10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right)">
                                      <p:cBhvr>
                                        <p:cTn id="12" dur="1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right)">
                                      <p:cBhvr>
                                        <p:cTn id="17" dur="10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8" name="Group 207"/>
          <p:cNvGrpSpPr/>
          <p:nvPr/>
        </p:nvGrpSpPr>
        <p:grpSpPr>
          <a:xfrm>
            <a:off x="92139" y="3090978"/>
            <a:ext cx="8382699" cy="3876443"/>
            <a:chOff x="92139" y="3090978"/>
            <a:chExt cx="8382699" cy="3876443"/>
          </a:xfrm>
        </p:grpSpPr>
        <p:grpSp>
          <p:nvGrpSpPr>
            <p:cNvPr id="207" name="Group 206"/>
            <p:cNvGrpSpPr/>
            <p:nvPr/>
          </p:nvGrpSpPr>
          <p:grpSpPr>
            <a:xfrm>
              <a:off x="92139" y="3090978"/>
              <a:ext cx="8382699" cy="3876443"/>
              <a:chOff x="92139" y="3090978"/>
              <a:chExt cx="8382699" cy="3876443"/>
            </a:xfrm>
          </p:grpSpPr>
          <p:grpSp>
            <p:nvGrpSpPr>
              <p:cNvPr id="206" name="Group 205"/>
              <p:cNvGrpSpPr/>
              <p:nvPr/>
            </p:nvGrpSpPr>
            <p:grpSpPr>
              <a:xfrm>
                <a:off x="92139" y="3090978"/>
                <a:ext cx="8382699" cy="3876443"/>
                <a:chOff x="92139" y="3090978"/>
                <a:chExt cx="8382699" cy="3876443"/>
              </a:xfrm>
            </p:grpSpPr>
            <p:sp>
              <p:nvSpPr>
                <p:cNvPr id="100383" name="Freeform 2"/>
                <p:cNvSpPr>
                  <a:spLocks noChangeAspect="1"/>
                </p:cNvSpPr>
                <p:nvPr/>
              </p:nvSpPr>
              <p:spPr bwMode="auto">
                <a:xfrm rot="248534">
                  <a:off x="92139" y="3090978"/>
                  <a:ext cx="8382699" cy="3876443"/>
                </a:xfrm>
                <a:custGeom>
                  <a:avLst/>
                  <a:gdLst>
                    <a:gd name="T0" fmla="*/ 94132 w 5877"/>
                    <a:gd name="T1" fmla="*/ 2147483647 h 1410"/>
                    <a:gd name="T2" fmla="*/ 203952 w 5877"/>
                    <a:gd name="T3" fmla="*/ 2147483647 h 1410"/>
                    <a:gd name="T4" fmla="*/ 1313565 w 5877"/>
                    <a:gd name="T5" fmla="*/ 1505368611 h 1410"/>
                    <a:gd name="T6" fmla="*/ 1383451 w 5877"/>
                    <a:gd name="T7" fmla="*/ 2147483647 h 1410"/>
                    <a:gd name="T8" fmla="*/ 1014055 w 5877"/>
                    <a:gd name="T9" fmla="*/ 2147483647 h 1410"/>
                    <a:gd name="T10" fmla="*/ 919923 w 5877"/>
                    <a:gd name="T11" fmla="*/ 2147483647 h 1410"/>
                    <a:gd name="T12" fmla="*/ 457822 w 5877"/>
                    <a:gd name="T13" fmla="*/ 2147483647 h 1410"/>
                    <a:gd name="T14" fmla="*/ 158312 w 5877"/>
                    <a:gd name="T15" fmla="*/ 2147483647 h 1410"/>
                    <a:gd name="T16" fmla="*/ 87001 w 5877"/>
                    <a:gd name="T17" fmla="*/ 2147483647 h 14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877"/>
                    <a:gd name="T28" fmla="*/ 0 h 1410"/>
                    <a:gd name="T29" fmla="*/ 5877 w 5877"/>
                    <a:gd name="T30" fmla="*/ 1410 h 14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877" h="1410">
                      <a:moveTo>
                        <a:pt x="362" y="560"/>
                      </a:moveTo>
                      <a:cubicBezTo>
                        <a:pt x="434" y="520"/>
                        <a:pt x="0" y="373"/>
                        <a:pt x="792" y="300"/>
                      </a:cubicBezTo>
                      <a:cubicBezTo>
                        <a:pt x="1584" y="227"/>
                        <a:pt x="4347" y="0"/>
                        <a:pt x="5112" y="120"/>
                      </a:cubicBezTo>
                      <a:cubicBezTo>
                        <a:pt x="5877" y="240"/>
                        <a:pt x="5577" y="870"/>
                        <a:pt x="5382" y="1020"/>
                      </a:cubicBezTo>
                      <a:cubicBezTo>
                        <a:pt x="5187" y="1170"/>
                        <a:pt x="4242" y="990"/>
                        <a:pt x="3942" y="1020"/>
                      </a:cubicBezTo>
                      <a:cubicBezTo>
                        <a:pt x="3642" y="1050"/>
                        <a:pt x="3942" y="1140"/>
                        <a:pt x="3582" y="1200"/>
                      </a:cubicBezTo>
                      <a:cubicBezTo>
                        <a:pt x="3222" y="1260"/>
                        <a:pt x="2277" y="1410"/>
                        <a:pt x="1782" y="1380"/>
                      </a:cubicBezTo>
                      <a:cubicBezTo>
                        <a:pt x="1287" y="1350"/>
                        <a:pt x="852" y="1170"/>
                        <a:pt x="612" y="1020"/>
                      </a:cubicBezTo>
                      <a:cubicBezTo>
                        <a:pt x="372" y="870"/>
                        <a:pt x="387" y="570"/>
                        <a:pt x="342" y="480"/>
                      </a:cubicBezTo>
                    </a:path>
                  </a:pathLst>
                </a:custGeom>
                <a:solidFill>
                  <a:srgbClr val="D2CE91"/>
                </a:solidFill>
                <a:ln w="38100">
                  <a:solidFill>
                    <a:srgbClr val="996633"/>
                  </a:solidFill>
                  <a:round/>
                  <a:headEnd/>
                  <a:tailEnd/>
                </a:ln>
              </p:spPr>
              <p:txBody>
                <a:bodyPr>
                  <a:prstTxWarp prst="textNoShape">
                    <a:avLst/>
                  </a:prstTxWarp>
                </a:bodyPr>
                <a:lstStyle/>
                <a:p>
                  <a:endParaRPr lang="en-US"/>
                </a:p>
              </p:txBody>
            </p:sp>
            <p:grpSp>
              <p:nvGrpSpPr>
                <p:cNvPr id="205" name="Group 204"/>
                <p:cNvGrpSpPr/>
                <p:nvPr/>
              </p:nvGrpSpPr>
              <p:grpSpPr>
                <a:xfrm>
                  <a:off x="3757426" y="3200400"/>
                  <a:ext cx="987799" cy="1019175"/>
                  <a:chOff x="3757426" y="3200400"/>
                  <a:chExt cx="987799" cy="1019175"/>
                </a:xfrm>
              </p:grpSpPr>
              <p:sp>
                <p:nvSpPr>
                  <p:cNvPr id="100393" name="Freeform 105"/>
                  <p:cNvSpPr>
                    <a:spLocks noChangeAspect="1"/>
                  </p:cNvSpPr>
                  <p:nvPr/>
                </p:nvSpPr>
                <p:spPr bwMode="auto">
                  <a:xfrm>
                    <a:off x="3814337" y="3200400"/>
                    <a:ext cx="838270" cy="1019175"/>
                  </a:xfrm>
                  <a:custGeom>
                    <a:avLst/>
                    <a:gdLst>
                      <a:gd name="T0" fmla="*/ 0 w 780"/>
                      <a:gd name="T1" fmla="*/ 0 h 659"/>
                      <a:gd name="T2" fmla="*/ 1075 w 780"/>
                      <a:gd name="T3" fmla="*/ 0 h 659"/>
                      <a:gd name="T4" fmla="*/ 1075 w 780"/>
                      <a:gd name="T5" fmla="*/ 66502 h 659"/>
                      <a:gd name="T6" fmla="*/ 1075 w 780"/>
                      <a:gd name="T7" fmla="*/ 162388 h 659"/>
                      <a:gd name="T8" fmla="*/ 1075 w 780"/>
                      <a:gd name="T9" fmla="*/ 244355 h 659"/>
                      <a:gd name="T10" fmla="*/ 1075 w 780"/>
                      <a:gd name="T11" fmla="*/ 142282 h 659"/>
                      <a:gd name="T12" fmla="*/ 1075 w 780"/>
                      <a:gd name="T13" fmla="*/ 262913 h 659"/>
                      <a:gd name="T14" fmla="*/ 1075 w 780"/>
                      <a:gd name="T15" fmla="*/ 184039 h 659"/>
                      <a:gd name="T16" fmla="*/ 1075 w 780"/>
                      <a:gd name="T17" fmla="*/ 66502 h 659"/>
                      <a:gd name="T18" fmla="*/ 1075 w 780"/>
                      <a:gd name="T19" fmla="*/ 0 h 659"/>
                      <a:gd name="T20" fmla="*/ 1075 w 780"/>
                      <a:gd name="T21" fmla="*/ 0 h 659"/>
                      <a:gd name="T22" fmla="*/ 1075 w 780"/>
                      <a:gd name="T23" fmla="*/ 671202 h 659"/>
                      <a:gd name="T24" fmla="*/ 0 w 780"/>
                      <a:gd name="T25" fmla="*/ 671202 h 659"/>
                      <a:gd name="T26" fmla="*/ 0 w 780"/>
                      <a:gd name="T27" fmla="*/ 0 h 6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80"/>
                      <a:gd name="T43" fmla="*/ 0 h 659"/>
                      <a:gd name="T44" fmla="*/ 780 w 780"/>
                      <a:gd name="T45" fmla="*/ 659 h 6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80" h="659">
                        <a:moveTo>
                          <a:pt x="0" y="0"/>
                        </a:moveTo>
                        <a:lnTo>
                          <a:pt x="220" y="0"/>
                        </a:lnTo>
                        <a:lnTo>
                          <a:pt x="220" y="60"/>
                        </a:lnTo>
                        <a:lnTo>
                          <a:pt x="220" y="160"/>
                        </a:lnTo>
                        <a:lnTo>
                          <a:pt x="280" y="239"/>
                        </a:lnTo>
                        <a:lnTo>
                          <a:pt x="380" y="140"/>
                        </a:lnTo>
                        <a:lnTo>
                          <a:pt x="500" y="259"/>
                        </a:lnTo>
                        <a:lnTo>
                          <a:pt x="540" y="180"/>
                        </a:lnTo>
                        <a:lnTo>
                          <a:pt x="560" y="60"/>
                        </a:lnTo>
                        <a:lnTo>
                          <a:pt x="560" y="0"/>
                        </a:lnTo>
                        <a:lnTo>
                          <a:pt x="780" y="0"/>
                        </a:lnTo>
                        <a:lnTo>
                          <a:pt x="780" y="659"/>
                        </a:lnTo>
                        <a:lnTo>
                          <a:pt x="0" y="659"/>
                        </a:lnTo>
                        <a:lnTo>
                          <a:pt x="0" y="0"/>
                        </a:lnTo>
                        <a:close/>
                      </a:path>
                    </a:pathLst>
                  </a:custGeom>
                  <a:solidFill>
                    <a:srgbClr val="CC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FFCC"/>
                    </a:extrusionClr>
                  </a:sp3d>
                </p:spPr>
                <p:txBody>
                  <a:bodyPr>
                    <a:prstTxWarp prst="textNoShape">
                      <a:avLst/>
                    </a:prstTxWarp>
                    <a:flatTx/>
                  </a:bodyPr>
                  <a:lstStyle/>
                  <a:p>
                    <a:endParaRPr lang="en-US"/>
                  </a:p>
                </p:txBody>
              </p:sp>
              <p:sp>
                <p:nvSpPr>
                  <p:cNvPr id="100394" name="Rectangle 106"/>
                  <p:cNvSpPr>
                    <a:spLocks noChangeAspect="1" noChangeArrowheads="1"/>
                  </p:cNvSpPr>
                  <p:nvPr/>
                </p:nvSpPr>
                <p:spPr bwMode="auto">
                  <a:xfrm>
                    <a:off x="3757426" y="3498849"/>
                    <a:ext cx="987799" cy="553998"/>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800" b="1">
                        <a:latin typeface="Arial"/>
                        <a:cs typeface="Arial"/>
                      </a:rPr>
                      <a:t> apo E</a:t>
                    </a:r>
                  </a:p>
                  <a:p>
                    <a:pPr algn="ctr" eaLnBrk="1" hangingPunct="1"/>
                    <a:r>
                      <a:rPr lang="en-US" sz="1800" b="1">
                        <a:latin typeface="Arial"/>
                        <a:cs typeface="Arial"/>
                      </a:rPr>
                      <a:t> receptor</a:t>
                    </a:r>
                  </a:p>
                </p:txBody>
              </p:sp>
            </p:grpSp>
            <p:sp>
              <p:nvSpPr>
                <p:cNvPr id="100391" name="Freeform 196"/>
                <p:cNvSpPr>
                  <a:spLocks noChangeAspect="1"/>
                </p:cNvSpPr>
                <p:nvPr/>
              </p:nvSpPr>
              <p:spPr bwMode="auto">
                <a:xfrm>
                  <a:off x="6106878" y="3200400"/>
                  <a:ext cx="941467" cy="973138"/>
                </a:xfrm>
                <a:custGeom>
                  <a:avLst/>
                  <a:gdLst>
                    <a:gd name="T0" fmla="*/ 0 w 779"/>
                    <a:gd name="T1" fmla="*/ 0 h 659"/>
                    <a:gd name="T2" fmla="*/ 3625 w 779"/>
                    <a:gd name="T3" fmla="*/ 0 h 659"/>
                    <a:gd name="T4" fmla="*/ 3625 w 779"/>
                    <a:gd name="T5" fmla="*/ 10337 h 659"/>
                    <a:gd name="T6" fmla="*/ 2417 w 779"/>
                    <a:gd name="T7" fmla="*/ 110752 h 659"/>
                    <a:gd name="T8" fmla="*/ 9668 w 779"/>
                    <a:gd name="T9" fmla="*/ 110752 h 659"/>
                    <a:gd name="T10" fmla="*/ 8459 w 779"/>
                    <a:gd name="T11" fmla="*/ 10337 h 659"/>
                    <a:gd name="T12" fmla="*/ 8459 w 779"/>
                    <a:gd name="T13" fmla="*/ 0 h 659"/>
                    <a:gd name="T14" fmla="*/ 13293 w 779"/>
                    <a:gd name="T15" fmla="*/ 0 h 659"/>
                    <a:gd name="T16" fmla="*/ 13293 w 779"/>
                    <a:gd name="T17" fmla="*/ 305675 h 659"/>
                    <a:gd name="T18" fmla="*/ 0 w 779"/>
                    <a:gd name="T19" fmla="*/ 305675 h 659"/>
                    <a:gd name="T20" fmla="*/ 0 w 779"/>
                    <a:gd name="T21" fmla="*/ 0 h 6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79"/>
                    <a:gd name="T34" fmla="*/ 0 h 659"/>
                    <a:gd name="T35" fmla="*/ 779 w 779"/>
                    <a:gd name="T36" fmla="*/ 659 h 6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79" h="659">
                      <a:moveTo>
                        <a:pt x="0" y="0"/>
                      </a:moveTo>
                      <a:lnTo>
                        <a:pt x="220" y="0"/>
                      </a:lnTo>
                      <a:lnTo>
                        <a:pt x="220" y="20"/>
                      </a:lnTo>
                      <a:lnTo>
                        <a:pt x="100" y="239"/>
                      </a:lnTo>
                      <a:lnTo>
                        <a:pt x="679" y="239"/>
                      </a:lnTo>
                      <a:lnTo>
                        <a:pt x="539" y="20"/>
                      </a:lnTo>
                      <a:lnTo>
                        <a:pt x="559" y="0"/>
                      </a:lnTo>
                      <a:lnTo>
                        <a:pt x="779" y="0"/>
                      </a:lnTo>
                      <a:lnTo>
                        <a:pt x="779" y="659"/>
                      </a:lnTo>
                      <a:lnTo>
                        <a:pt x="0" y="659"/>
                      </a:lnTo>
                      <a:lnTo>
                        <a:pt x="0" y="0"/>
                      </a:lnTo>
                      <a:close/>
                    </a:path>
                  </a:pathLst>
                </a:custGeom>
                <a:solidFill>
                  <a:srgbClr val="FFCC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CC"/>
                  </a:extrusionClr>
                </a:sp3d>
              </p:spPr>
              <p:txBody>
                <a:bodyPr>
                  <a:prstTxWarp prst="textNoShape">
                    <a:avLst/>
                  </a:prstTxWarp>
                  <a:flatTx/>
                </a:bodyPr>
                <a:lstStyle/>
                <a:p>
                  <a:endParaRPr lang="en-US"/>
                </a:p>
              </p:txBody>
            </p:sp>
            <p:grpSp>
              <p:nvGrpSpPr>
                <p:cNvPr id="204" name="Group 203"/>
                <p:cNvGrpSpPr/>
                <p:nvPr/>
              </p:nvGrpSpPr>
              <p:grpSpPr>
                <a:xfrm>
                  <a:off x="1488435" y="3200400"/>
                  <a:ext cx="987799" cy="965200"/>
                  <a:chOff x="1488435" y="3200400"/>
                  <a:chExt cx="987799" cy="965200"/>
                </a:xfrm>
              </p:grpSpPr>
              <p:sp>
                <p:nvSpPr>
                  <p:cNvPr id="100389" name="Freeform 6"/>
                  <p:cNvSpPr>
                    <a:spLocks noChangeAspect="1"/>
                  </p:cNvSpPr>
                  <p:nvPr/>
                </p:nvSpPr>
                <p:spPr bwMode="auto">
                  <a:xfrm>
                    <a:off x="1511456" y="3200400"/>
                    <a:ext cx="931940" cy="965200"/>
                  </a:xfrm>
                  <a:custGeom>
                    <a:avLst/>
                    <a:gdLst>
                      <a:gd name="T0" fmla="*/ 0 w 799"/>
                      <a:gd name="T1" fmla="*/ 0 h 659"/>
                      <a:gd name="T2" fmla="*/ 1166 w 799"/>
                      <a:gd name="T3" fmla="*/ 0 h 659"/>
                      <a:gd name="T4" fmla="*/ 1166 w 799"/>
                      <a:gd name="T5" fmla="*/ 24899 h 659"/>
                      <a:gd name="T6" fmla="*/ 1166 w 799"/>
                      <a:gd name="T7" fmla="*/ 64444 h 659"/>
                      <a:gd name="T8" fmla="*/ 2333 w 799"/>
                      <a:gd name="T9" fmla="*/ 96666 h 659"/>
                      <a:gd name="T10" fmla="*/ 3499 w 799"/>
                      <a:gd name="T11" fmla="*/ 57121 h 659"/>
                      <a:gd name="T12" fmla="*/ 4665 w 799"/>
                      <a:gd name="T13" fmla="*/ 103990 h 659"/>
                      <a:gd name="T14" fmla="*/ 4665 w 799"/>
                      <a:gd name="T15" fmla="*/ 73232 h 659"/>
                      <a:gd name="T16" fmla="*/ 4665 w 799"/>
                      <a:gd name="T17" fmla="*/ 24899 h 659"/>
                      <a:gd name="T18" fmla="*/ 4665 w 799"/>
                      <a:gd name="T19" fmla="*/ 0 h 659"/>
                      <a:gd name="T20" fmla="*/ 6998 w 799"/>
                      <a:gd name="T21" fmla="*/ 0 h 659"/>
                      <a:gd name="T22" fmla="*/ 6998 w 799"/>
                      <a:gd name="T23" fmla="*/ 266565 h 659"/>
                      <a:gd name="T24" fmla="*/ 0 w 799"/>
                      <a:gd name="T25" fmla="*/ 266565 h 659"/>
                      <a:gd name="T26" fmla="*/ 0 w 799"/>
                      <a:gd name="T27" fmla="*/ 0 h 6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9"/>
                      <a:gd name="T43" fmla="*/ 0 h 659"/>
                      <a:gd name="T44" fmla="*/ 799 w 799"/>
                      <a:gd name="T45" fmla="*/ 659 h 6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9" h="659">
                        <a:moveTo>
                          <a:pt x="0" y="0"/>
                        </a:moveTo>
                        <a:lnTo>
                          <a:pt x="220" y="0"/>
                        </a:lnTo>
                        <a:lnTo>
                          <a:pt x="220" y="60"/>
                        </a:lnTo>
                        <a:lnTo>
                          <a:pt x="240" y="160"/>
                        </a:lnTo>
                        <a:lnTo>
                          <a:pt x="280" y="239"/>
                        </a:lnTo>
                        <a:lnTo>
                          <a:pt x="400" y="140"/>
                        </a:lnTo>
                        <a:lnTo>
                          <a:pt x="500" y="259"/>
                        </a:lnTo>
                        <a:lnTo>
                          <a:pt x="560" y="180"/>
                        </a:lnTo>
                        <a:lnTo>
                          <a:pt x="560" y="60"/>
                        </a:lnTo>
                        <a:lnTo>
                          <a:pt x="560" y="0"/>
                        </a:lnTo>
                        <a:lnTo>
                          <a:pt x="799" y="0"/>
                        </a:lnTo>
                        <a:lnTo>
                          <a:pt x="799" y="659"/>
                        </a:lnTo>
                        <a:lnTo>
                          <a:pt x="0" y="659"/>
                        </a:lnTo>
                        <a:lnTo>
                          <a:pt x="0" y="0"/>
                        </a:lnTo>
                        <a:close/>
                      </a:path>
                    </a:pathLst>
                  </a:custGeom>
                  <a:solidFill>
                    <a:srgbClr val="CCFFCC"/>
                  </a:solidFill>
                  <a:ln w="9525">
                    <a:miter lim="800000"/>
                    <a:headEnd/>
                    <a:tailEnd/>
                  </a:ln>
                  <a:scene3d>
                    <a:camera prst="legacyObliqueTopLeft"/>
                    <a:lightRig rig="legacyFlat3" dir="t"/>
                  </a:scene3d>
                  <a:sp3d extrusionH="430200" prstMaterial="legacyMatte">
                    <a:bevelT w="13500" h="13500" prst="angle"/>
                    <a:bevelB w="13500" h="13500" prst="angle"/>
                    <a:extrusionClr>
                      <a:srgbClr val="CCFFCC"/>
                    </a:extrusionClr>
                  </a:sp3d>
                </p:spPr>
                <p:txBody>
                  <a:bodyPr>
                    <a:prstTxWarp prst="textNoShape">
                      <a:avLst/>
                    </a:prstTxWarp>
                    <a:flatTx/>
                  </a:bodyPr>
                  <a:lstStyle/>
                  <a:p>
                    <a:endParaRPr lang="en-US"/>
                  </a:p>
                </p:txBody>
              </p:sp>
              <p:sp>
                <p:nvSpPr>
                  <p:cNvPr id="100390" name="Rectangle 7"/>
                  <p:cNvSpPr>
                    <a:spLocks noChangeAspect="1" noChangeArrowheads="1"/>
                  </p:cNvSpPr>
                  <p:nvPr/>
                </p:nvSpPr>
                <p:spPr bwMode="auto">
                  <a:xfrm>
                    <a:off x="1488435" y="3498849"/>
                    <a:ext cx="987799" cy="553998"/>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800" b="1">
                        <a:latin typeface="Arial"/>
                        <a:cs typeface="Arial"/>
                      </a:rPr>
                      <a:t>apo E</a:t>
                    </a:r>
                  </a:p>
                  <a:p>
                    <a:pPr algn="ctr" eaLnBrk="1" hangingPunct="1"/>
                    <a:r>
                      <a:rPr lang="en-US" sz="1800" b="1">
                        <a:latin typeface="Arial"/>
                        <a:cs typeface="Arial"/>
                      </a:rPr>
                      <a:t> receptor</a:t>
                    </a:r>
                  </a:p>
                </p:txBody>
              </p:sp>
            </p:grpSp>
          </p:grpSp>
          <p:sp>
            <p:nvSpPr>
              <p:cNvPr id="100384" name="Text Box 317"/>
              <p:cNvSpPr txBox="1">
                <a:spLocks noChangeArrowheads="1"/>
              </p:cNvSpPr>
              <p:nvPr/>
            </p:nvSpPr>
            <p:spPr bwMode="auto">
              <a:xfrm>
                <a:off x="1066145" y="5116513"/>
                <a:ext cx="864427" cy="369332"/>
              </a:xfrm>
              <a:prstGeom prst="rect">
                <a:avLst/>
              </a:prstGeom>
              <a:noFill/>
              <a:ln w="9525">
                <a:noFill/>
                <a:miter lim="800000"/>
                <a:headEnd/>
                <a:tailEnd/>
              </a:ln>
            </p:spPr>
            <p:txBody>
              <a:bodyPr wrap="none">
                <a:prstTxWarp prst="textNoShape">
                  <a:avLst/>
                </a:prstTxWarp>
                <a:spAutoFit/>
              </a:bodyPr>
              <a:lstStyle/>
              <a:p>
                <a:r>
                  <a:rPr lang="en-US" b="1">
                    <a:latin typeface="Arial"/>
                    <a:cs typeface="Arial"/>
                  </a:rPr>
                  <a:t>LIVER</a:t>
                </a:r>
              </a:p>
            </p:txBody>
          </p:sp>
        </p:grpSp>
        <p:sp>
          <p:nvSpPr>
            <p:cNvPr id="100392" name="Rectangle 197"/>
            <p:cNvSpPr>
              <a:spLocks noChangeAspect="1" noChangeArrowheads="1"/>
            </p:cNvSpPr>
            <p:nvPr/>
          </p:nvSpPr>
          <p:spPr bwMode="auto">
            <a:xfrm>
              <a:off x="5878908" y="3637349"/>
              <a:ext cx="1436291" cy="276999"/>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800" b="1">
                  <a:latin typeface="Arial"/>
                  <a:cs typeface="Arial"/>
                </a:rPr>
                <a:t>LDL receptor</a:t>
              </a:r>
            </a:p>
            <a:p>
              <a:pPr algn="ctr" eaLnBrk="1" hangingPunct="1"/>
              <a:endParaRPr lang="en-US" sz="1800" b="1">
                <a:latin typeface="Arial"/>
                <a:cs typeface="Arial"/>
              </a:endParaRPr>
            </a:p>
          </p:txBody>
        </p:sp>
      </p:grpSp>
      <p:grpSp>
        <p:nvGrpSpPr>
          <p:cNvPr id="211" name="Group 210"/>
          <p:cNvGrpSpPr/>
          <p:nvPr/>
        </p:nvGrpSpPr>
        <p:grpSpPr>
          <a:xfrm>
            <a:off x="1000125" y="685800"/>
            <a:ext cx="1743075" cy="2182813"/>
            <a:chOff x="1000125" y="685800"/>
            <a:chExt cx="1743075" cy="2182813"/>
          </a:xfrm>
        </p:grpSpPr>
        <p:sp>
          <p:nvSpPr>
            <p:cNvPr id="100492" name="Text Box 247"/>
            <p:cNvSpPr txBox="1">
              <a:spLocks noChangeAspect="1" noChangeArrowheads="1"/>
            </p:cNvSpPr>
            <p:nvPr/>
          </p:nvSpPr>
          <p:spPr bwMode="auto">
            <a:xfrm>
              <a:off x="1000125" y="685800"/>
              <a:ext cx="1743075" cy="652700"/>
            </a:xfrm>
            <a:prstGeom prst="rect">
              <a:avLst/>
            </a:prstGeom>
            <a:noFill/>
            <a:ln w="9525">
              <a:noFill/>
              <a:miter lim="800000"/>
              <a:headEnd/>
              <a:tailEnd/>
            </a:ln>
          </p:spPr>
          <p:txBody>
            <a:bodyPr lIns="0" tIns="0" rIns="0" bIns="0">
              <a:prstTxWarp prst="textNoShape">
                <a:avLst/>
              </a:prstTxWarp>
            </a:bodyPr>
            <a:lstStyle/>
            <a:p>
              <a:pPr algn="ctr" eaLnBrk="1" hangingPunct="1"/>
              <a:r>
                <a:rPr lang="en-US" sz="2200" b="1">
                  <a:solidFill>
                    <a:srgbClr val="FF0000"/>
                  </a:solidFill>
                  <a:latin typeface="Arial" charset="0"/>
                  <a:ea typeface="Arial" charset="0"/>
                  <a:cs typeface="Arial" charset="0"/>
                </a:rPr>
                <a:t>chylomicronremnants</a:t>
              </a:r>
            </a:p>
          </p:txBody>
        </p:sp>
        <p:grpSp>
          <p:nvGrpSpPr>
            <p:cNvPr id="209" name="Group 208"/>
            <p:cNvGrpSpPr/>
            <p:nvPr/>
          </p:nvGrpSpPr>
          <p:grpSpPr>
            <a:xfrm>
              <a:off x="1206500" y="1631500"/>
              <a:ext cx="1330325" cy="1237113"/>
              <a:chOff x="1246188" y="1631500"/>
              <a:chExt cx="1330325" cy="1237113"/>
            </a:xfrm>
          </p:grpSpPr>
          <p:grpSp>
            <p:nvGrpSpPr>
              <p:cNvPr id="4" name="Group 54"/>
              <p:cNvGrpSpPr>
                <a:grpSpLocks/>
              </p:cNvGrpSpPr>
              <p:nvPr/>
            </p:nvGrpSpPr>
            <p:grpSpPr bwMode="auto">
              <a:xfrm>
                <a:off x="2068513" y="1631500"/>
                <a:ext cx="508000" cy="484364"/>
                <a:chOff x="1792" y="1104"/>
                <a:chExt cx="320" cy="305"/>
              </a:xfrm>
            </p:grpSpPr>
            <p:sp>
              <p:nvSpPr>
                <p:cNvPr id="100546" name="Freeform 55"/>
                <p:cNvSpPr>
                  <a:spLocks noChangeAspect="1"/>
                </p:cNvSpPr>
                <p:nvPr/>
              </p:nvSpPr>
              <p:spPr bwMode="auto">
                <a:xfrm rot="-2250800">
                  <a:off x="1792" y="1104"/>
                  <a:ext cx="320" cy="305"/>
                </a:xfrm>
                <a:custGeom>
                  <a:avLst/>
                  <a:gdLst>
                    <a:gd name="T0" fmla="*/ 1 w 480"/>
                    <a:gd name="T1" fmla="*/ 1 h 459"/>
                    <a:gd name="T2" fmla="*/ 1 w 480"/>
                    <a:gd name="T3" fmla="*/ 1 h 459"/>
                    <a:gd name="T4" fmla="*/ 1 w 480"/>
                    <a:gd name="T5" fmla="*/ 0 h 459"/>
                    <a:gd name="T6" fmla="*/ 1 w 480"/>
                    <a:gd name="T7" fmla="*/ 0 h 459"/>
                    <a:gd name="T8" fmla="*/ 1 w 480"/>
                    <a:gd name="T9" fmla="*/ 1 h 459"/>
                    <a:gd name="T10" fmla="*/ 1 w 480"/>
                    <a:gd name="T11" fmla="*/ 1 h 459"/>
                    <a:gd name="T12" fmla="*/ 1 w 480"/>
                    <a:gd name="T13" fmla="*/ 1 h 459"/>
                    <a:gd name="T14" fmla="*/ 1 w 480"/>
                    <a:gd name="T15" fmla="*/ 1 h 459"/>
                    <a:gd name="T16" fmla="*/ 1 w 480"/>
                    <a:gd name="T17" fmla="*/ 1 h 459"/>
                    <a:gd name="T18" fmla="*/ 1 w 480"/>
                    <a:gd name="T19" fmla="*/ 1 h 459"/>
                    <a:gd name="T20" fmla="*/ 1 w 480"/>
                    <a:gd name="T21" fmla="*/ 1 h 459"/>
                    <a:gd name="T22" fmla="*/ 1 w 480"/>
                    <a:gd name="T23" fmla="*/ 1 h 459"/>
                    <a:gd name="T24" fmla="*/ 0 w 480"/>
                    <a:gd name="T25" fmla="*/ 1 h 459"/>
                    <a:gd name="T26" fmla="*/ 0 w 480"/>
                    <a:gd name="T27" fmla="*/ 1 h 459"/>
                    <a:gd name="T28" fmla="*/ 1 w 480"/>
                    <a:gd name="T29" fmla="*/ 1 h 4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0"/>
                    <a:gd name="T46" fmla="*/ 0 h 459"/>
                    <a:gd name="T47" fmla="*/ 480 w 480"/>
                    <a:gd name="T48" fmla="*/ 459 h 4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0" h="459">
                      <a:moveTo>
                        <a:pt x="80" y="179"/>
                      </a:moveTo>
                      <a:lnTo>
                        <a:pt x="200" y="60"/>
                      </a:lnTo>
                      <a:lnTo>
                        <a:pt x="340" y="0"/>
                      </a:lnTo>
                      <a:lnTo>
                        <a:pt x="400" y="0"/>
                      </a:lnTo>
                      <a:lnTo>
                        <a:pt x="460" y="40"/>
                      </a:lnTo>
                      <a:lnTo>
                        <a:pt x="480" y="80"/>
                      </a:lnTo>
                      <a:lnTo>
                        <a:pt x="480" y="159"/>
                      </a:lnTo>
                      <a:lnTo>
                        <a:pt x="400" y="279"/>
                      </a:lnTo>
                      <a:lnTo>
                        <a:pt x="280" y="399"/>
                      </a:lnTo>
                      <a:lnTo>
                        <a:pt x="140" y="459"/>
                      </a:lnTo>
                      <a:lnTo>
                        <a:pt x="80" y="459"/>
                      </a:lnTo>
                      <a:lnTo>
                        <a:pt x="20" y="439"/>
                      </a:lnTo>
                      <a:lnTo>
                        <a:pt x="0" y="379"/>
                      </a:lnTo>
                      <a:lnTo>
                        <a:pt x="0" y="319"/>
                      </a:lnTo>
                      <a:lnTo>
                        <a:pt x="80" y="179"/>
                      </a:lnTo>
                      <a:close/>
                    </a:path>
                  </a:pathLst>
                </a:custGeom>
                <a:solidFill>
                  <a:srgbClr val="CCFFCC"/>
                </a:solidFill>
                <a:ln w="9525">
                  <a:miter lim="800000"/>
                  <a:headEnd/>
                  <a:tailEnd/>
                </a:ln>
                <a:scene3d>
                  <a:camera prst="legacyObliqueTopLeft"/>
                  <a:lightRig rig="legacyFlat3" dir="t"/>
                </a:scene3d>
                <a:sp3d extrusionH="430200" prstMaterial="legacyMatte">
                  <a:bevelT w="13500" h="13500" prst="angle"/>
                  <a:bevelB w="13500" h="13500" prst="angle"/>
                  <a:extrusionClr>
                    <a:srgbClr val="CCFFCC"/>
                  </a:extrusionClr>
                </a:sp3d>
              </p:spPr>
              <p:txBody>
                <a:bodyPr>
                  <a:prstTxWarp prst="textNoShape">
                    <a:avLst/>
                  </a:prstTxWarp>
                  <a:flatTx/>
                </a:bodyPr>
                <a:lstStyle/>
                <a:p>
                  <a:endParaRPr lang="en-US"/>
                </a:p>
              </p:txBody>
            </p:sp>
            <p:sp>
              <p:nvSpPr>
                <p:cNvPr id="100547" name="Rectangle 56"/>
                <p:cNvSpPr>
                  <a:spLocks noChangeAspect="1" noChangeArrowheads="1"/>
                </p:cNvSpPr>
                <p:nvPr/>
              </p:nvSpPr>
              <p:spPr bwMode="auto">
                <a:xfrm rot="-2250800">
                  <a:off x="1844" y="1152"/>
                  <a:ext cx="220" cy="144"/>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500" b="1">
                      <a:latin typeface="Helvetica" charset="0"/>
                    </a:rPr>
                    <a:t>B48</a:t>
                  </a:r>
                </a:p>
              </p:txBody>
            </p:sp>
          </p:grpSp>
          <p:sp>
            <p:nvSpPr>
              <p:cNvPr id="100495" name="Oval 57"/>
              <p:cNvSpPr>
                <a:spLocks noChangeAspect="1" noChangeArrowheads="1"/>
              </p:cNvSpPr>
              <p:nvPr/>
            </p:nvSpPr>
            <p:spPr bwMode="auto">
              <a:xfrm rot="13949200">
                <a:off x="1679563" y="2304858"/>
                <a:ext cx="69875" cy="68263"/>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496" name="Oval 58"/>
              <p:cNvSpPr>
                <a:spLocks noChangeAspect="1" noChangeArrowheads="1"/>
              </p:cNvSpPr>
              <p:nvPr/>
            </p:nvSpPr>
            <p:spPr bwMode="auto">
              <a:xfrm rot="13949200">
                <a:off x="1636701" y="2196872"/>
                <a:ext cx="68287" cy="87313"/>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497" name="Oval 59"/>
              <p:cNvSpPr>
                <a:spLocks noChangeAspect="1" noChangeArrowheads="1"/>
              </p:cNvSpPr>
              <p:nvPr/>
            </p:nvSpPr>
            <p:spPr bwMode="auto">
              <a:xfrm rot="13949200">
                <a:off x="1617650" y="2112700"/>
                <a:ext cx="69875" cy="69850"/>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498" name="Oval 60"/>
              <p:cNvSpPr>
                <a:spLocks noChangeAspect="1" noChangeArrowheads="1"/>
              </p:cNvSpPr>
              <p:nvPr/>
            </p:nvSpPr>
            <p:spPr bwMode="auto">
              <a:xfrm rot="13949200">
                <a:off x="1630350" y="2017415"/>
                <a:ext cx="69875" cy="66675"/>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499" name="Oval 61"/>
              <p:cNvSpPr>
                <a:spLocks noChangeAspect="1" noChangeArrowheads="1"/>
              </p:cNvSpPr>
              <p:nvPr/>
            </p:nvSpPr>
            <p:spPr bwMode="auto">
              <a:xfrm rot="13949200">
                <a:off x="1652572" y="1915779"/>
                <a:ext cx="85756" cy="69850"/>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00" name="Line 63"/>
              <p:cNvSpPr>
                <a:spLocks noChangeAspect="1" noChangeShapeType="1"/>
              </p:cNvSpPr>
              <p:nvPr/>
            </p:nvSpPr>
            <p:spPr bwMode="auto">
              <a:xfrm rot="13949200" flipH="1">
                <a:off x="1779585" y="2271508"/>
                <a:ext cx="15881" cy="6826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501" name="Line 64"/>
              <p:cNvSpPr>
                <a:spLocks noChangeAspect="1" noChangeShapeType="1"/>
              </p:cNvSpPr>
              <p:nvPr/>
            </p:nvSpPr>
            <p:spPr bwMode="auto">
              <a:xfrm rot="13949200" flipH="1">
                <a:off x="1731957" y="2190513"/>
                <a:ext cx="34938" cy="4921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502" name="Line 65"/>
              <p:cNvSpPr>
                <a:spLocks noChangeAspect="1" noChangeShapeType="1"/>
              </p:cNvSpPr>
              <p:nvPr/>
            </p:nvSpPr>
            <p:spPr bwMode="auto">
              <a:xfrm rot="13949200" flipH="1">
                <a:off x="1716082" y="2114285"/>
                <a:ext cx="34938" cy="5080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503" name="Line 66"/>
              <p:cNvSpPr>
                <a:spLocks noChangeAspect="1" noChangeShapeType="1"/>
              </p:cNvSpPr>
              <p:nvPr/>
            </p:nvSpPr>
            <p:spPr bwMode="auto">
              <a:xfrm rot="13949200" flipH="1">
                <a:off x="1714494" y="2025353"/>
                <a:ext cx="33350" cy="523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504" name="Line 67"/>
              <p:cNvSpPr>
                <a:spLocks noChangeAspect="1" noChangeShapeType="1"/>
              </p:cNvSpPr>
              <p:nvPr/>
            </p:nvSpPr>
            <p:spPr bwMode="auto">
              <a:xfrm rot="13949200" flipH="1">
                <a:off x="1751007" y="1972940"/>
                <a:ext cx="34938" cy="1746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505" name="Oval 68"/>
              <p:cNvSpPr>
                <a:spLocks noChangeAspect="1" noChangeArrowheads="1"/>
              </p:cNvSpPr>
              <p:nvPr/>
            </p:nvSpPr>
            <p:spPr bwMode="auto">
              <a:xfrm rot="13949200">
                <a:off x="2166926" y="2344560"/>
                <a:ext cx="68287" cy="69850"/>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06" name="Oval 69"/>
              <p:cNvSpPr>
                <a:spLocks noChangeAspect="1" noChangeArrowheads="1"/>
              </p:cNvSpPr>
              <p:nvPr/>
            </p:nvSpPr>
            <p:spPr bwMode="auto">
              <a:xfrm rot="13949200">
                <a:off x="2111360" y="2428731"/>
                <a:ext cx="85756" cy="87313"/>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07" name="Oval 70"/>
              <p:cNvSpPr>
                <a:spLocks noChangeAspect="1" noChangeArrowheads="1"/>
              </p:cNvSpPr>
              <p:nvPr/>
            </p:nvSpPr>
            <p:spPr bwMode="auto">
              <a:xfrm rot="13949200">
                <a:off x="2014522" y="2468430"/>
                <a:ext cx="85756" cy="68263"/>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08" name="Oval 71"/>
              <p:cNvSpPr>
                <a:spLocks noChangeAspect="1" noChangeArrowheads="1"/>
              </p:cNvSpPr>
              <p:nvPr/>
            </p:nvSpPr>
            <p:spPr bwMode="auto">
              <a:xfrm rot="13949200">
                <a:off x="1916097" y="2454137"/>
                <a:ext cx="87344" cy="68263"/>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09" name="Oval 72"/>
              <p:cNvSpPr>
                <a:spLocks noChangeAspect="1" noChangeArrowheads="1"/>
              </p:cNvSpPr>
              <p:nvPr/>
            </p:nvSpPr>
            <p:spPr bwMode="auto">
              <a:xfrm rot="13949200">
                <a:off x="1830375" y="2420791"/>
                <a:ext cx="69875" cy="87313"/>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10" name="Oval 73"/>
              <p:cNvSpPr>
                <a:spLocks noChangeAspect="1" noChangeArrowheads="1"/>
              </p:cNvSpPr>
              <p:nvPr/>
            </p:nvSpPr>
            <p:spPr bwMode="auto">
              <a:xfrm rot="13949200">
                <a:off x="1736710" y="2368384"/>
                <a:ext cx="85756" cy="85725"/>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11" name="Line 74"/>
              <p:cNvSpPr>
                <a:spLocks noChangeAspect="1" noChangeShapeType="1"/>
              </p:cNvSpPr>
              <p:nvPr/>
            </p:nvSpPr>
            <p:spPr bwMode="auto">
              <a:xfrm rot="13949200">
                <a:off x="2066913" y="2401718"/>
                <a:ext cx="69875" cy="15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512" name="Line 75"/>
              <p:cNvSpPr>
                <a:spLocks noChangeAspect="1" noChangeShapeType="1"/>
              </p:cNvSpPr>
              <p:nvPr/>
            </p:nvSpPr>
            <p:spPr bwMode="auto">
              <a:xfrm rot="13949200">
                <a:off x="2025641" y="2411253"/>
                <a:ext cx="52407" cy="349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513" name="Line 76"/>
              <p:cNvSpPr>
                <a:spLocks noChangeAspect="1" noChangeShapeType="1"/>
              </p:cNvSpPr>
              <p:nvPr/>
            </p:nvSpPr>
            <p:spPr bwMode="auto">
              <a:xfrm rot="13949200">
                <a:off x="1958969" y="2396960"/>
                <a:ext cx="34938" cy="349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514" name="Line 77"/>
              <p:cNvSpPr>
                <a:spLocks noChangeAspect="1" noChangeShapeType="1"/>
              </p:cNvSpPr>
              <p:nvPr/>
            </p:nvSpPr>
            <p:spPr bwMode="auto">
              <a:xfrm rot="13949200">
                <a:off x="1889122" y="2379491"/>
                <a:ext cx="17469" cy="3175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515" name="Line 78"/>
              <p:cNvSpPr>
                <a:spLocks noChangeAspect="1" noChangeShapeType="1"/>
              </p:cNvSpPr>
              <p:nvPr/>
            </p:nvSpPr>
            <p:spPr bwMode="auto">
              <a:xfrm rot="13949200">
                <a:off x="1825622" y="2330264"/>
                <a:ext cx="17469" cy="50800"/>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516" name="Oval 79"/>
              <p:cNvSpPr>
                <a:spLocks noChangeAspect="1" noChangeArrowheads="1"/>
              </p:cNvSpPr>
              <p:nvPr/>
            </p:nvSpPr>
            <p:spPr bwMode="auto">
              <a:xfrm rot="13949200">
                <a:off x="1912932" y="2179393"/>
                <a:ext cx="34938" cy="34925"/>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17" name="Oval 80"/>
              <p:cNvSpPr>
                <a:spLocks noChangeAspect="1" noChangeArrowheads="1"/>
              </p:cNvSpPr>
              <p:nvPr/>
            </p:nvSpPr>
            <p:spPr bwMode="auto">
              <a:xfrm rot="13949200">
                <a:off x="1841494" y="2255621"/>
                <a:ext cx="34938" cy="33338"/>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18" name="Oval 81"/>
              <p:cNvSpPr>
                <a:spLocks noChangeAspect="1" noChangeArrowheads="1"/>
              </p:cNvSpPr>
              <p:nvPr/>
            </p:nvSpPr>
            <p:spPr bwMode="auto">
              <a:xfrm rot="13949200">
                <a:off x="1914519" y="2068228"/>
                <a:ext cx="34938" cy="34925"/>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19" name="Oval 82"/>
              <p:cNvSpPr>
                <a:spLocks noChangeAspect="1" noChangeArrowheads="1"/>
              </p:cNvSpPr>
              <p:nvPr/>
            </p:nvSpPr>
            <p:spPr bwMode="auto">
              <a:xfrm rot="13949200">
                <a:off x="2108194" y="2292147"/>
                <a:ext cx="34938" cy="34925"/>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20" name="Oval 83"/>
              <p:cNvSpPr>
                <a:spLocks noChangeAspect="1" noChangeArrowheads="1"/>
              </p:cNvSpPr>
              <p:nvPr/>
            </p:nvSpPr>
            <p:spPr bwMode="auto">
              <a:xfrm rot="13949200">
                <a:off x="2103432" y="2228624"/>
                <a:ext cx="34938" cy="34925"/>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21" name="Oval 84"/>
              <p:cNvSpPr>
                <a:spLocks noChangeAspect="1" noChangeArrowheads="1"/>
              </p:cNvSpPr>
              <p:nvPr/>
            </p:nvSpPr>
            <p:spPr bwMode="auto">
              <a:xfrm rot="13949200">
                <a:off x="1827207" y="1982472"/>
                <a:ext cx="34938" cy="34925"/>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22" name="Oval 85"/>
              <p:cNvSpPr>
                <a:spLocks noChangeAspect="1" noChangeArrowheads="1"/>
              </p:cNvSpPr>
              <p:nvPr/>
            </p:nvSpPr>
            <p:spPr bwMode="auto">
              <a:xfrm rot="13949200">
                <a:off x="1857363" y="1884017"/>
                <a:ext cx="69875" cy="68263"/>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23" name="Oval 86"/>
              <p:cNvSpPr>
                <a:spLocks noChangeAspect="1" noChangeArrowheads="1"/>
              </p:cNvSpPr>
              <p:nvPr/>
            </p:nvSpPr>
            <p:spPr bwMode="auto">
              <a:xfrm rot="13949200">
                <a:off x="1958963" y="1907842"/>
                <a:ext cx="69875" cy="87313"/>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24" name="Oval 87"/>
              <p:cNvSpPr>
                <a:spLocks noChangeAspect="1" noChangeArrowheads="1"/>
              </p:cNvSpPr>
              <p:nvPr/>
            </p:nvSpPr>
            <p:spPr bwMode="auto">
              <a:xfrm rot="13949200">
                <a:off x="2038338" y="1953896"/>
                <a:ext cx="69875" cy="87313"/>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25" name="Line 88"/>
              <p:cNvSpPr>
                <a:spLocks noChangeAspect="1" noChangeShapeType="1"/>
              </p:cNvSpPr>
              <p:nvPr/>
            </p:nvSpPr>
            <p:spPr bwMode="auto">
              <a:xfrm rot="13949200" flipH="1" flipV="1">
                <a:off x="1862128" y="1969767"/>
                <a:ext cx="52407" cy="349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526" name="Line 89"/>
              <p:cNvSpPr>
                <a:spLocks noChangeAspect="1" noChangeShapeType="1"/>
              </p:cNvSpPr>
              <p:nvPr/>
            </p:nvSpPr>
            <p:spPr bwMode="auto">
              <a:xfrm rot="13949200" flipH="1" flipV="1">
                <a:off x="1949447" y="2003117"/>
                <a:ext cx="17469" cy="349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527" name="Line 90"/>
              <p:cNvSpPr>
                <a:spLocks noChangeAspect="1" noChangeShapeType="1"/>
              </p:cNvSpPr>
              <p:nvPr/>
            </p:nvSpPr>
            <p:spPr bwMode="auto">
              <a:xfrm rot="13949200" flipV="1">
                <a:off x="2017713" y="2026941"/>
                <a:ext cx="0" cy="523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528" name="Oval 91"/>
              <p:cNvSpPr>
                <a:spLocks noChangeAspect="1" noChangeArrowheads="1"/>
              </p:cNvSpPr>
              <p:nvPr/>
            </p:nvSpPr>
            <p:spPr bwMode="auto">
              <a:xfrm rot="13949200">
                <a:off x="2087547" y="2030124"/>
                <a:ext cx="87344" cy="87313"/>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29" name="Oval 92"/>
              <p:cNvSpPr>
                <a:spLocks noChangeAspect="1" noChangeArrowheads="1"/>
              </p:cNvSpPr>
              <p:nvPr/>
            </p:nvSpPr>
            <p:spPr bwMode="auto">
              <a:xfrm rot="13949200">
                <a:off x="2133588" y="2131757"/>
                <a:ext cx="68287" cy="69850"/>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30" name="Oval 93"/>
              <p:cNvSpPr>
                <a:spLocks noChangeAspect="1" noChangeArrowheads="1"/>
              </p:cNvSpPr>
              <p:nvPr/>
            </p:nvSpPr>
            <p:spPr bwMode="auto">
              <a:xfrm rot="13949200">
                <a:off x="2147872" y="2225457"/>
                <a:ext cx="87344" cy="85725"/>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31" name="Line 94"/>
              <p:cNvSpPr>
                <a:spLocks noChangeAspect="1" noChangeShapeType="1"/>
              </p:cNvSpPr>
              <p:nvPr/>
            </p:nvSpPr>
            <p:spPr bwMode="auto">
              <a:xfrm rot="13949200" flipV="1">
                <a:off x="2046285" y="2074583"/>
                <a:ext cx="15881" cy="523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532" name="Line 95"/>
              <p:cNvSpPr>
                <a:spLocks noChangeAspect="1" noChangeShapeType="1"/>
              </p:cNvSpPr>
              <p:nvPr/>
            </p:nvSpPr>
            <p:spPr bwMode="auto">
              <a:xfrm rot="13949200" flipV="1">
                <a:off x="2081207" y="2160340"/>
                <a:ext cx="34938" cy="523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533" name="Line 96"/>
              <p:cNvSpPr>
                <a:spLocks noChangeAspect="1" noChangeShapeType="1"/>
              </p:cNvSpPr>
              <p:nvPr/>
            </p:nvSpPr>
            <p:spPr bwMode="auto">
              <a:xfrm rot="13949200" flipV="1">
                <a:off x="2095494" y="2236567"/>
                <a:ext cx="34938" cy="523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534" name="Oval 97"/>
              <p:cNvSpPr>
                <a:spLocks noChangeAspect="1" noChangeArrowheads="1"/>
              </p:cNvSpPr>
              <p:nvPr/>
            </p:nvSpPr>
            <p:spPr bwMode="auto">
              <a:xfrm rot="13949200">
                <a:off x="1947857" y="2282618"/>
                <a:ext cx="33350" cy="34925"/>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35" name="Oval 98"/>
              <p:cNvSpPr>
                <a:spLocks noChangeAspect="1" noChangeArrowheads="1"/>
              </p:cNvSpPr>
              <p:nvPr/>
            </p:nvSpPr>
            <p:spPr bwMode="auto">
              <a:xfrm rot="13949200">
                <a:off x="1814507" y="2166689"/>
                <a:ext cx="34938" cy="34925"/>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36" name="Oval 99"/>
              <p:cNvSpPr>
                <a:spLocks noChangeAspect="1" noChangeArrowheads="1"/>
              </p:cNvSpPr>
              <p:nvPr/>
            </p:nvSpPr>
            <p:spPr bwMode="auto">
              <a:xfrm rot="13949200">
                <a:off x="2016119" y="2230212"/>
                <a:ext cx="33350" cy="34925"/>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37" name="Oval 100"/>
              <p:cNvSpPr>
                <a:spLocks noChangeAspect="1" noChangeArrowheads="1"/>
              </p:cNvSpPr>
              <p:nvPr/>
            </p:nvSpPr>
            <p:spPr bwMode="auto">
              <a:xfrm rot="13949200">
                <a:off x="1992307" y="2139691"/>
                <a:ext cx="34938" cy="34925"/>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38" name="Oval 101"/>
              <p:cNvSpPr>
                <a:spLocks noChangeAspect="1" noChangeArrowheads="1"/>
              </p:cNvSpPr>
              <p:nvPr/>
            </p:nvSpPr>
            <p:spPr bwMode="auto">
              <a:xfrm rot="13949200">
                <a:off x="1800219" y="2090461"/>
                <a:ext cx="34938" cy="34925"/>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sp>
            <p:nvSpPr>
              <p:cNvPr id="100539" name="Oval 102"/>
              <p:cNvSpPr>
                <a:spLocks noChangeAspect="1" noChangeArrowheads="1"/>
              </p:cNvSpPr>
              <p:nvPr/>
            </p:nvSpPr>
            <p:spPr bwMode="auto">
              <a:xfrm rot="13949200">
                <a:off x="2017707" y="2317556"/>
                <a:ext cx="34938" cy="34925"/>
              </a:xfrm>
              <a:prstGeom prst="ellipse">
                <a:avLst/>
              </a:prstGeom>
              <a:solidFill>
                <a:srgbClr val="33CCFF"/>
              </a:solidFill>
              <a:ln w="12700">
                <a:solidFill>
                  <a:srgbClr val="000000"/>
                </a:solidFill>
                <a:round/>
                <a:headEnd/>
                <a:tailEnd/>
              </a:ln>
            </p:spPr>
            <p:txBody>
              <a:bodyPr vert="eaVert">
                <a:prstTxWarp prst="textNoShape">
                  <a:avLst/>
                </a:prstTxWarp>
              </a:bodyPr>
              <a:lstStyle/>
              <a:p>
                <a:endParaRPr lang="en-US"/>
              </a:p>
            </p:txBody>
          </p:sp>
          <p:grpSp>
            <p:nvGrpSpPr>
              <p:cNvPr id="5" name="Group 257"/>
              <p:cNvGrpSpPr>
                <a:grpSpLocks/>
              </p:cNvGrpSpPr>
              <p:nvPr/>
            </p:nvGrpSpPr>
            <p:grpSpPr bwMode="auto">
              <a:xfrm>
                <a:off x="1779588" y="2470005"/>
                <a:ext cx="381000" cy="398608"/>
                <a:chOff x="3521" y="618"/>
                <a:chExt cx="240" cy="251"/>
              </a:xfrm>
            </p:grpSpPr>
            <p:sp>
              <p:nvSpPr>
                <p:cNvPr id="100544" name="Freeform 258"/>
                <p:cNvSpPr>
                  <a:spLocks noChangeAspect="1"/>
                </p:cNvSpPr>
                <p:nvPr/>
              </p:nvSpPr>
              <p:spPr bwMode="auto">
                <a:xfrm rot="18665413" flipH="1">
                  <a:off x="3515" y="624"/>
                  <a:ext cx="251" cy="240"/>
                </a:xfrm>
                <a:custGeom>
                  <a:avLst/>
                  <a:gdLst>
                    <a:gd name="T0" fmla="*/ 1 w 460"/>
                    <a:gd name="T1" fmla="*/ 0 h 439"/>
                    <a:gd name="T2" fmla="*/ 1 w 460"/>
                    <a:gd name="T3" fmla="*/ 1 h 439"/>
                    <a:gd name="T4" fmla="*/ 1 w 460"/>
                    <a:gd name="T5" fmla="*/ 1 h 439"/>
                    <a:gd name="T6" fmla="*/ 1 w 460"/>
                    <a:gd name="T7" fmla="*/ 1 h 439"/>
                    <a:gd name="T8" fmla="*/ 1 w 460"/>
                    <a:gd name="T9" fmla="*/ 1 h 439"/>
                    <a:gd name="T10" fmla="*/ 1 w 460"/>
                    <a:gd name="T11" fmla="*/ 1 h 439"/>
                    <a:gd name="T12" fmla="*/ 1 w 460"/>
                    <a:gd name="T13" fmla="*/ 1 h 439"/>
                    <a:gd name="T14" fmla="*/ 1 w 460"/>
                    <a:gd name="T15" fmla="*/ 1 h 439"/>
                    <a:gd name="T16" fmla="*/ 1 w 460"/>
                    <a:gd name="T17" fmla="*/ 1 h 439"/>
                    <a:gd name="T18" fmla="*/ 1 w 460"/>
                    <a:gd name="T19" fmla="*/ 1 h 439"/>
                    <a:gd name="T20" fmla="*/ 0 w 460"/>
                    <a:gd name="T21" fmla="*/ 1 h 439"/>
                    <a:gd name="T22" fmla="*/ 1 w 460"/>
                    <a:gd name="T23" fmla="*/ 1 h 439"/>
                    <a:gd name="T24" fmla="*/ 1 w 460"/>
                    <a:gd name="T25" fmla="*/ 0 h 4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0"/>
                    <a:gd name="T40" fmla="*/ 0 h 439"/>
                    <a:gd name="T41" fmla="*/ 460 w 460"/>
                    <a:gd name="T42" fmla="*/ 439 h 4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0" h="439">
                      <a:moveTo>
                        <a:pt x="120" y="0"/>
                      </a:moveTo>
                      <a:lnTo>
                        <a:pt x="220" y="20"/>
                      </a:lnTo>
                      <a:lnTo>
                        <a:pt x="320" y="60"/>
                      </a:lnTo>
                      <a:lnTo>
                        <a:pt x="400" y="140"/>
                      </a:lnTo>
                      <a:lnTo>
                        <a:pt x="460" y="240"/>
                      </a:lnTo>
                      <a:lnTo>
                        <a:pt x="460" y="379"/>
                      </a:lnTo>
                      <a:lnTo>
                        <a:pt x="400" y="419"/>
                      </a:lnTo>
                      <a:lnTo>
                        <a:pt x="320" y="439"/>
                      </a:lnTo>
                      <a:lnTo>
                        <a:pt x="120" y="360"/>
                      </a:lnTo>
                      <a:lnTo>
                        <a:pt x="40" y="280"/>
                      </a:lnTo>
                      <a:lnTo>
                        <a:pt x="0" y="200"/>
                      </a:lnTo>
                      <a:lnTo>
                        <a:pt x="140" y="160"/>
                      </a:lnTo>
                      <a:lnTo>
                        <a:pt x="120" y="0"/>
                      </a:lnTo>
                      <a:close/>
                    </a:path>
                  </a:pathLst>
                </a:custGeom>
                <a:solidFill>
                  <a:srgbClr val="FF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FF"/>
                  </a:extrusionClr>
                </a:sp3d>
              </p:spPr>
              <p:txBody>
                <a:bodyPr vert="eaVert">
                  <a:prstTxWarp prst="textNoShape">
                    <a:avLst/>
                  </a:prstTxWarp>
                  <a:flatTx/>
                </a:bodyPr>
                <a:lstStyle/>
                <a:p>
                  <a:endParaRPr lang="en-US"/>
                </a:p>
              </p:txBody>
            </p:sp>
            <p:sp>
              <p:nvSpPr>
                <p:cNvPr id="100545" name="Rectangle 259"/>
                <p:cNvSpPr>
                  <a:spLocks noChangeAspect="1" noChangeArrowheads="1"/>
                </p:cNvSpPr>
                <p:nvPr/>
              </p:nvSpPr>
              <p:spPr bwMode="auto">
                <a:xfrm rot="18665413" flipH="1">
                  <a:off x="3591" y="681"/>
                  <a:ext cx="96" cy="173"/>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800" b="1">
                      <a:latin typeface="Helvetica" charset="0"/>
                    </a:rPr>
                    <a:t>E</a:t>
                  </a:r>
                </a:p>
              </p:txBody>
            </p:sp>
          </p:grpSp>
          <p:grpSp>
            <p:nvGrpSpPr>
              <p:cNvPr id="6" name="Group 260"/>
              <p:cNvGrpSpPr>
                <a:grpSpLocks/>
              </p:cNvGrpSpPr>
              <p:nvPr/>
            </p:nvGrpSpPr>
            <p:grpSpPr bwMode="auto">
              <a:xfrm>
                <a:off x="1246188" y="1995170"/>
                <a:ext cx="381000" cy="398608"/>
                <a:chOff x="641" y="1914"/>
                <a:chExt cx="240" cy="251"/>
              </a:xfrm>
            </p:grpSpPr>
            <p:sp>
              <p:nvSpPr>
                <p:cNvPr id="100542" name="Freeform 261"/>
                <p:cNvSpPr>
                  <a:spLocks noChangeAspect="1"/>
                </p:cNvSpPr>
                <p:nvPr/>
              </p:nvSpPr>
              <p:spPr bwMode="auto">
                <a:xfrm rot="18665413" flipH="1">
                  <a:off x="635" y="1920"/>
                  <a:ext cx="251" cy="240"/>
                </a:xfrm>
                <a:custGeom>
                  <a:avLst/>
                  <a:gdLst>
                    <a:gd name="T0" fmla="*/ 1 w 460"/>
                    <a:gd name="T1" fmla="*/ 0 h 439"/>
                    <a:gd name="T2" fmla="*/ 1 w 460"/>
                    <a:gd name="T3" fmla="*/ 1 h 439"/>
                    <a:gd name="T4" fmla="*/ 1 w 460"/>
                    <a:gd name="T5" fmla="*/ 1 h 439"/>
                    <a:gd name="T6" fmla="*/ 1 w 460"/>
                    <a:gd name="T7" fmla="*/ 1 h 439"/>
                    <a:gd name="T8" fmla="*/ 1 w 460"/>
                    <a:gd name="T9" fmla="*/ 1 h 439"/>
                    <a:gd name="T10" fmla="*/ 1 w 460"/>
                    <a:gd name="T11" fmla="*/ 1 h 439"/>
                    <a:gd name="T12" fmla="*/ 1 w 460"/>
                    <a:gd name="T13" fmla="*/ 1 h 439"/>
                    <a:gd name="T14" fmla="*/ 1 w 460"/>
                    <a:gd name="T15" fmla="*/ 1 h 439"/>
                    <a:gd name="T16" fmla="*/ 1 w 460"/>
                    <a:gd name="T17" fmla="*/ 1 h 439"/>
                    <a:gd name="T18" fmla="*/ 1 w 460"/>
                    <a:gd name="T19" fmla="*/ 1 h 439"/>
                    <a:gd name="T20" fmla="*/ 0 w 460"/>
                    <a:gd name="T21" fmla="*/ 1 h 439"/>
                    <a:gd name="T22" fmla="*/ 1 w 460"/>
                    <a:gd name="T23" fmla="*/ 1 h 439"/>
                    <a:gd name="T24" fmla="*/ 1 w 460"/>
                    <a:gd name="T25" fmla="*/ 0 h 4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0"/>
                    <a:gd name="T40" fmla="*/ 0 h 439"/>
                    <a:gd name="T41" fmla="*/ 460 w 460"/>
                    <a:gd name="T42" fmla="*/ 439 h 4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0" h="439">
                      <a:moveTo>
                        <a:pt x="120" y="0"/>
                      </a:moveTo>
                      <a:lnTo>
                        <a:pt x="220" y="20"/>
                      </a:lnTo>
                      <a:lnTo>
                        <a:pt x="320" y="60"/>
                      </a:lnTo>
                      <a:lnTo>
                        <a:pt x="400" y="140"/>
                      </a:lnTo>
                      <a:lnTo>
                        <a:pt x="460" y="240"/>
                      </a:lnTo>
                      <a:lnTo>
                        <a:pt x="460" y="379"/>
                      </a:lnTo>
                      <a:lnTo>
                        <a:pt x="400" y="419"/>
                      </a:lnTo>
                      <a:lnTo>
                        <a:pt x="320" y="439"/>
                      </a:lnTo>
                      <a:lnTo>
                        <a:pt x="120" y="360"/>
                      </a:lnTo>
                      <a:lnTo>
                        <a:pt x="40" y="280"/>
                      </a:lnTo>
                      <a:lnTo>
                        <a:pt x="0" y="200"/>
                      </a:lnTo>
                      <a:lnTo>
                        <a:pt x="140" y="160"/>
                      </a:lnTo>
                      <a:lnTo>
                        <a:pt x="120" y="0"/>
                      </a:lnTo>
                      <a:close/>
                    </a:path>
                  </a:pathLst>
                </a:custGeom>
                <a:solidFill>
                  <a:srgbClr val="FF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FF"/>
                  </a:extrusionClr>
                </a:sp3d>
              </p:spPr>
              <p:txBody>
                <a:bodyPr vert="eaVert">
                  <a:prstTxWarp prst="textNoShape">
                    <a:avLst/>
                  </a:prstTxWarp>
                  <a:flatTx/>
                </a:bodyPr>
                <a:lstStyle/>
                <a:p>
                  <a:endParaRPr lang="en-US"/>
                </a:p>
              </p:txBody>
            </p:sp>
            <p:sp>
              <p:nvSpPr>
                <p:cNvPr id="100543" name="Rectangle 262"/>
                <p:cNvSpPr>
                  <a:spLocks noChangeAspect="1" noChangeArrowheads="1"/>
                </p:cNvSpPr>
                <p:nvPr/>
              </p:nvSpPr>
              <p:spPr bwMode="auto">
                <a:xfrm rot="18665413" flipH="1">
                  <a:off x="713" y="1977"/>
                  <a:ext cx="96" cy="173"/>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800" b="1">
                      <a:latin typeface="Helvetica" charset="0"/>
                    </a:rPr>
                    <a:t>E</a:t>
                  </a:r>
                </a:p>
              </p:txBody>
            </p:sp>
          </p:grpSp>
        </p:grpSp>
      </p:grpSp>
      <p:grpSp>
        <p:nvGrpSpPr>
          <p:cNvPr id="213" name="Group 212"/>
          <p:cNvGrpSpPr/>
          <p:nvPr/>
        </p:nvGrpSpPr>
        <p:grpSpPr>
          <a:xfrm>
            <a:off x="6392863" y="874262"/>
            <a:ext cx="769937" cy="1892751"/>
            <a:chOff x="6392863" y="874262"/>
            <a:chExt cx="769937" cy="1892751"/>
          </a:xfrm>
        </p:grpSpPr>
        <p:grpSp>
          <p:nvGrpSpPr>
            <p:cNvPr id="8" name="Group 191"/>
            <p:cNvGrpSpPr>
              <a:grpSpLocks/>
            </p:cNvGrpSpPr>
            <p:nvPr/>
          </p:nvGrpSpPr>
          <p:grpSpPr bwMode="auto">
            <a:xfrm>
              <a:off x="6392863" y="1731963"/>
              <a:ext cx="681037" cy="1035050"/>
              <a:chOff x="6392863" y="1676401"/>
              <a:chExt cx="681038" cy="1035050"/>
            </a:xfrm>
          </p:grpSpPr>
          <p:sp>
            <p:nvSpPr>
              <p:cNvPr id="100450" name="Freeform 201"/>
              <p:cNvSpPr>
                <a:spLocks noChangeAspect="1"/>
              </p:cNvSpPr>
              <p:nvPr/>
            </p:nvSpPr>
            <p:spPr bwMode="auto">
              <a:xfrm>
                <a:off x="6392863" y="2057401"/>
                <a:ext cx="608013" cy="654050"/>
              </a:xfrm>
              <a:custGeom>
                <a:avLst/>
                <a:gdLst>
                  <a:gd name="T0" fmla="*/ 1050 w 579"/>
                  <a:gd name="T1" fmla="*/ 3640 h 539"/>
                  <a:gd name="T2" fmla="*/ 1050 w 579"/>
                  <a:gd name="T3" fmla="*/ 4854 h 539"/>
                  <a:gd name="T4" fmla="*/ 1050 w 579"/>
                  <a:gd name="T5" fmla="*/ 8494 h 539"/>
                  <a:gd name="T6" fmla="*/ 0 w 579"/>
                  <a:gd name="T7" fmla="*/ 8494 h 539"/>
                  <a:gd name="T8" fmla="*/ 1050 w 579"/>
                  <a:gd name="T9" fmla="*/ 4854 h 539"/>
                  <a:gd name="T10" fmla="*/ 1050 w 579"/>
                  <a:gd name="T11" fmla="*/ 3640 h 539"/>
                  <a:gd name="T12" fmla="*/ 1050 w 579"/>
                  <a:gd name="T13" fmla="*/ 2427 h 539"/>
                  <a:gd name="T14" fmla="*/ 1050 w 579"/>
                  <a:gd name="T15" fmla="*/ 2427 h 539"/>
                  <a:gd name="T16" fmla="*/ 1050 w 579"/>
                  <a:gd name="T17" fmla="*/ 0 h 539"/>
                  <a:gd name="T18" fmla="*/ 1050 w 579"/>
                  <a:gd name="T19" fmla="*/ 2427 h 539"/>
                  <a:gd name="T20" fmla="*/ 1050 w 579"/>
                  <a:gd name="T21" fmla="*/ 2427 h 539"/>
                  <a:gd name="T22" fmla="*/ 1050 w 579"/>
                  <a:gd name="T23" fmla="*/ 3640 h 5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79"/>
                  <a:gd name="T37" fmla="*/ 0 h 539"/>
                  <a:gd name="T38" fmla="*/ 579 w 579"/>
                  <a:gd name="T39" fmla="*/ 539 h 5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79" h="539">
                    <a:moveTo>
                      <a:pt x="479" y="200"/>
                    </a:moveTo>
                    <a:lnTo>
                      <a:pt x="439" y="300"/>
                    </a:lnTo>
                    <a:lnTo>
                      <a:pt x="579" y="539"/>
                    </a:lnTo>
                    <a:lnTo>
                      <a:pt x="0" y="539"/>
                    </a:lnTo>
                    <a:lnTo>
                      <a:pt x="120" y="300"/>
                    </a:lnTo>
                    <a:lnTo>
                      <a:pt x="80" y="200"/>
                    </a:lnTo>
                    <a:lnTo>
                      <a:pt x="100" y="120"/>
                    </a:lnTo>
                    <a:lnTo>
                      <a:pt x="140" y="60"/>
                    </a:lnTo>
                    <a:lnTo>
                      <a:pt x="279" y="0"/>
                    </a:lnTo>
                    <a:lnTo>
                      <a:pt x="419" y="60"/>
                    </a:lnTo>
                    <a:lnTo>
                      <a:pt x="459" y="120"/>
                    </a:lnTo>
                    <a:lnTo>
                      <a:pt x="479" y="200"/>
                    </a:lnTo>
                    <a:close/>
                  </a:path>
                </a:pathLst>
              </a:custGeom>
              <a:solidFill>
                <a:srgbClr val="CCFFCC"/>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CCFFCC"/>
                </a:extrusionClr>
              </a:sp3d>
            </p:spPr>
            <p:txBody>
              <a:bodyPr>
                <a:prstTxWarp prst="textNoShape">
                  <a:avLst/>
                </a:prstTxWarp>
                <a:flatTx/>
              </a:bodyPr>
              <a:lstStyle/>
              <a:p>
                <a:endParaRPr lang="en-US"/>
              </a:p>
            </p:txBody>
          </p:sp>
          <p:sp>
            <p:nvSpPr>
              <p:cNvPr id="100451" name="Rectangle 202"/>
              <p:cNvSpPr>
                <a:spLocks noChangeAspect="1" noChangeArrowheads="1"/>
              </p:cNvSpPr>
              <p:nvPr/>
            </p:nvSpPr>
            <p:spPr bwMode="auto">
              <a:xfrm>
                <a:off x="6477001" y="2438401"/>
                <a:ext cx="425450" cy="212725"/>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400" b="1">
                    <a:latin typeface="Helvetica" charset="0"/>
                  </a:rPr>
                  <a:t>B100</a:t>
                </a:r>
                <a:endParaRPr lang="en-US" sz="1200" b="1">
                  <a:latin typeface="Helvetica" charset="0"/>
                </a:endParaRPr>
              </a:p>
            </p:txBody>
          </p:sp>
          <p:sp>
            <p:nvSpPr>
              <p:cNvPr id="100452" name="Oval 203"/>
              <p:cNvSpPr>
                <a:spLocks noChangeAspect="1" noChangeArrowheads="1"/>
              </p:cNvSpPr>
              <p:nvPr/>
            </p:nvSpPr>
            <p:spPr bwMode="auto">
              <a:xfrm>
                <a:off x="6727826" y="1676401"/>
                <a:ext cx="87313" cy="8572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53" name="Oval 204"/>
              <p:cNvSpPr>
                <a:spLocks noChangeAspect="1" noChangeArrowheads="1"/>
              </p:cNvSpPr>
              <p:nvPr/>
            </p:nvSpPr>
            <p:spPr bwMode="auto">
              <a:xfrm>
                <a:off x="6780213" y="1830388"/>
                <a:ext cx="34925" cy="3492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54" name="Oval 205"/>
              <p:cNvSpPr>
                <a:spLocks noChangeAspect="1" noChangeArrowheads="1"/>
              </p:cNvSpPr>
              <p:nvPr/>
            </p:nvSpPr>
            <p:spPr bwMode="auto">
              <a:xfrm>
                <a:off x="6642101" y="1952626"/>
                <a:ext cx="33338" cy="3492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55" name="Oval 206"/>
              <p:cNvSpPr>
                <a:spLocks noChangeAspect="1" noChangeArrowheads="1"/>
              </p:cNvSpPr>
              <p:nvPr/>
            </p:nvSpPr>
            <p:spPr bwMode="auto">
              <a:xfrm>
                <a:off x="6675438" y="2073276"/>
                <a:ext cx="34925" cy="3492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56" name="Oval 207"/>
              <p:cNvSpPr>
                <a:spLocks noChangeAspect="1" noChangeArrowheads="1"/>
              </p:cNvSpPr>
              <p:nvPr/>
            </p:nvSpPr>
            <p:spPr bwMode="auto">
              <a:xfrm>
                <a:off x="6710363" y="2003426"/>
                <a:ext cx="34925" cy="3492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57" name="Oval 208"/>
              <p:cNvSpPr>
                <a:spLocks noChangeAspect="1" noChangeArrowheads="1"/>
              </p:cNvSpPr>
              <p:nvPr/>
            </p:nvSpPr>
            <p:spPr bwMode="auto">
              <a:xfrm>
                <a:off x="6762751" y="2090738"/>
                <a:ext cx="34925" cy="3492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58" name="Oval 209"/>
              <p:cNvSpPr>
                <a:spLocks noChangeAspect="1" noChangeArrowheads="1"/>
              </p:cNvSpPr>
              <p:nvPr/>
            </p:nvSpPr>
            <p:spPr bwMode="auto">
              <a:xfrm>
                <a:off x="6710363" y="1830388"/>
                <a:ext cx="34925" cy="3492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59" name="Oval 210"/>
              <p:cNvSpPr>
                <a:spLocks noChangeAspect="1" noChangeArrowheads="1"/>
              </p:cNvSpPr>
              <p:nvPr/>
            </p:nvSpPr>
            <p:spPr bwMode="auto">
              <a:xfrm>
                <a:off x="6848476" y="1882776"/>
                <a:ext cx="34925" cy="3492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60" name="Oval 211"/>
              <p:cNvSpPr>
                <a:spLocks noChangeAspect="1" noChangeArrowheads="1"/>
              </p:cNvSpPr>
              <p:nvPr/>
            </p:nvSpPr>
            <p:spPr bwMode="auto">
              <a:xfrm>
                <a:off x="6883401" y="1952626"/>
                <a:ext cx="34925" cy="3492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61" name="Oval 212"/>
              <p:cNvSpPr>
                <a:spLocks noChangeAspect="1" noChangeArrowheads="1"/>
              </p:cNvSpPr>
              <p:nvPr/>
            </p:nvSpPr>
            <p:spPr bwMode="auto">
              <a:xfrm>
                <a:off x="6745288" y="1917701"/>
                <a:ext cx="34925" cy="3492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62" name="Oval 213"/>
              <p:cNvSpPr>
                <a:spLocks noChangeAspect="1" noChangeArrowheads="1"/>
              </p:cNvSpPr>
              <p:nvPr/>
            </p:nvSpPr>
            <p:spPr bwMode="auto">
              <a:xfrm>
                <a:off x="6831013" y="2003426"/>
                <a:ext cx="34925" cy="3492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63" name="Oval 214"/>
              <p:cNvSpPr>
                <a:spLocks noChangeAspect="1" noChangeArrowheads="1"/>
              </p:cNvSpPr>
              <p:nvPr/>
            </p:nvSpPr>
            <p:spPr bwMode="auto">
              <a:xfrm>
                <a:off x="6848476" y="1709738"/>
                <a:ext cx="69850" cy="69850"/>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64" name="Oval 215"/>
              <p:cNvSpPr>
                <a:spLocks noChangeAspect="1" noChangeArrowheads="1"/>
              </p:cNvSpPr>
              <p:nvPr/>
            </p:nvSpPr>
            <p:spPr bwMode="auto">
              <a:xfrm>
                <a:off x="6935788" y="1762126"/>
                <a:ext cx="68263" cy="8572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65" name="Oval 216"/>
              <p:cNvSpPr>
                <a:spLocks noChangeAspect="1" noChangeArrowheads="1"/>
              </p:cNvSpPr>
              <p:nvPr/>
            </p:nvSpPr>
            <p:spPr bwMode="auto">
              <a:xfrm>
                <a:off x="6986588" y="1865313"/>
                <a:ext cx="69850" cy="8731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66" name="Oval 217"/>
              <p:cNvSpPr>
                <a:spLocks noChangeAspect="1" noChangeArrowheads="1"/>
              </p:cNvSpPr>
              <p:nvPr/>
            </p:nvSpPr>
            <p:spPr bwMode="auto">
              <a:xfrm>
                <a:off x="6986588" y="1987551"/>
                <a:ext cx="87313" cy="6826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67" name="Oval 218"/>
              <p:cNvSpPr>
                <a:spLocks noChangeAspect="1" noChangeArrowheads="1"/>
              </p:cNvSpPr>
              <p:nvPr/>
            </p:nvSpPr>
            <p:spPr bwMode="auto">
              <a:xfrm>
                <a:off x="6951663" y="2090738"/>
                <a:ext cx="87313" cy="69850"/>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68" name="Oval 219"/>
              <p:cNvSpPr>
                <a:spLocks noChangeAspect="1" noChangeArrowheads="1"/>
              </p:cNvSpPr>
              <p:nvPr/>
            </p:nvSpPr>
            <p:spPr bwMode="auto">
              <a:xfrm>
                <a:off x="6883401" y="2160588"/>
                <a:ext cx="68263" cy="8572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69" name="Oval 220"/>
              <p:cNvSpPr>
                <a:spLocks noChangeAspect="1" noChangeArrowheads="1"/>
              </p:cNvSpPr>
              <p:nvPr/>
            </p:nvSpPr>
            <p:spPr bwMode="auto">
              <a:xfrm>
                <a:off x="6780213" y="2195513"/>
                <a:ext cx="68263" cy="8572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70" name="Oval 221"/>
              <p:cNvSpPr>
                <a:spLocks noChangeAspect="1" noChangeArrowheads="1"/>
              </p:cNvSpPr>
              <p:nvPr/>
            </p:nvSpPr>
            <p:spPr bwMode="auto">
              <a:xfrm>
                <a:off x="6659563" y="2195513"/>
                <a:ext cx="85725" cy="8572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71" name="Oval 222"/>
              <p:cNvSpPr>
                <a:spLocks noChangeAspect="1" noChangeArrowheads="1"/>
              </p:cNvSpPr>
              <p:nvPr/>
            </p:nvSpPr>
            <p:spPr bwMode="auto">
              <a:xfrm>
                <a:off x="6572251" y="2143126"/>
                <a:ext cx="69850" cy="8572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72" name="Oval 223"/>
              <p:cNvSpPr>
                <a:spLocks noChangeAspect="1" noChangeArrowheads="1"/>
              </p:cNvSpPr>
              <p:nvPr/>
            </p:nvSpPr>
            <p:spPr bwMode="auto">
              <a:xfrm>
                <a:off x="6502401" y="2055813"/>
                <a:ext cx="69850" cy="87313"/>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73" name="Oval 224"/>
              <p:cNvSpPr>
                <a:spLocks noChangeAspect="1" noChangeArrowheads="1"/>
              </p:cNvSpPr>
              <p:nvPr/>
            </p:nvSpPr>
            <p:spPr bwMode="auto">
              <a:xfrm>
                <a:off x="6469063" y="1952626"/>
                <a:ext cx="85725" cy="8572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74" name="Oval 225"/>
              <p:cNvSpPr>
                <a:spLocks noChangeAspect="1" noChangeArrowheads="1"/>
              </p:cNvSpPr>
              <p:nvPr/>
            </p:nvSpPr>
            <p:spPr bwMode="auto">
              <a:xfrm>
                <a:off x="6486526" y="1847851"/>
                <a:ext cx="85725" cy="69850"/>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75" name="Oval 226"/>
              <p:cNvSpPr>
                <a:spLocks noChangeAspect="1" noChangeArrowheads="1"/>
              </p:cNvSpPr>
              <p:nvPr/>
            </p:nvSpPr>
            <p:spPr bwMode="auto">
              <a:xfrm>
                <a:off x="6554788" y="1744663"/>
                <a:ext cx="69850" cy="85725"/>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76" name="Oval 227"/>
              <p:cNvSpPr>
                <a:spLocks noChangeAspect="1" noChangeArrowheads="1"/>
              </p:cNvSpPr>
              <p:nvPr/>
            </p:nvSpPr>
            <p:spPr bwMode="auto">
              <a:xfrm>
                <a:off x="6642101" y="1692276"/>
                <a:ext cx="68263" cy="69850"/>
              </a:xfrm>
              <a:prstGeom prst="ellipse">
                <a:avLst/>
              </a:prstGeom>
              <a:solidFill>
                <a:srgbClr val="33CCFF"/>
              </a:solidFill>
              <a:ln w="12700">
                <a:solidFill>
                  <a:srgbClr val="000000"/>
                </a:solidFill>
                <a:round/>
                <a:headEnd/>
                <a:tailEnd/>
              </a:ln>
            </p:spPr>
            <p:txBody>
              <a:bodyPr>
                <a:prstTxWarp prst="textNoShape">
                  <a:avLst/>
                </a:prstTxWarp>
              </a:bodyPr>
              <a:lstStyle/>
              <a:p>
                <a:endParaRPr lang="en-US"/>
              </a:p>
            </p:txBody>
          </p:sp>
          <p:sp>
            <p:nvSpPr>
              <p:cNvPr id="100477" name="Line 228"/>
              <p:cNvSpPr>
                <a:spLocks noChangeAspect="1" noChangeShapeType="1"/>
              </p:cNvSpPr>
              <p:nvPr/>
            </p:nvSpPr>
            <p:spPr bwMode="auto">
              <a:xfrm>
                <a:off x="6772276" y="1770063"/>
                <a:ext cx="0" cy="349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78" name="Line 229"/>
              <p:cNvSpPr>
                <a:spLocks noChangeAspect="1" noChangeShapeType="1"/>
              </p:cNvSpPr>
              <p:nvPr/>
            </p:nvSpPr>
            <p:spPr bwMode="auto">
              <a:xfrm flipH="1">
                <a:off x="6838951" y="1787526"/>
                <a:ext cx="17463" cy="349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79" name="Line 230"/>
              <p:cNvSpPr>
                <a:spLocks noChangeAspect="1" noChangeShapeType="1"/>
              </p:cNvSpPr>
              <p:nvPr/>
            </p:nvSpPr>
            <p:spPr bwMode="auto">
              <a:xfrm flipH="1">
                <a:off x="6908801" y="1839913"/>
                <a:ext cx="17463" cy="1746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80" name="Line 231"/>
              <p:cNvSpPr>
                <a:spLocks noChangeAspect="1" noChangeShapeType="1"/>
              </p:cNvSpPr>
              <p:nvPr/>
            </p:nvSpPr>
            <p:spPr bwMode="auto">
              <a:xfrm flipH="1">
                <a:off x="6943726" y="1908176"/>
                <a:ext cx="34925" cy="15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81" name="Line 232"/>
              <p:cNvSpPr>
                <a:spLocks noChangeAspect="1" noChangeShapeType="1"/>
              </p:cNvSpPr>
              <p:nvPr/>
            </p:nvSpPr>
            <p:spPr bwMode="auto">
              <a:xfrm flipH="1">
                <a:off x="6943726" y="1995488"/>
                <a:ext cx="34925" cy="15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82" name="Line 233"/>
              <p:cNvSpPr>
                <a:spLocks noChangeAspect="1" noChangeShapeType="1"/>
              </p:cNvSpPr>
              <p:nvPr/>
            </p:nvSpPr>
            <p:spPr bwMode="auto">
              <a:xfrm flipH="1" flipV="1">
                <a:off x="6926263" y="2065338"/>
                <a:ext cx="17463" cy="1746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83" name="Line 234"/>
              <p:cNvSpPr>
                <a:spLocks noChangeAspect="1" noChangeShapeType="1"/>
              </p:cNvSpPr>
              <p:nvPr/>
            </p:nvSpPr>
            <p:spPr bwMode="auto">
              <a:xfrm flipH="1" flipV="1">
                <a:off x="6873876" y="2116138"/>
                <a:ext cx="17463" cy="349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84" name="Line 235"/>
              <p:cNvSpPr>
                <a:spLocks noChangeAspect="1" noChangeShapeType="1"/>
              </p:cNvSpPr>
              <p:nvPr/>
            </p:nvSpPr>
            <p:spPr bwMode="auto">
              <a:xfrm flipH="1" flipV="1">
                <a:off x="6805613" y="2151063"/>
                <a:ext cx="15875" cy="349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85" name="Line 236"/>
              <p:cNvSpPr>
                <a:spLocks noChangeAspect="1" noChangeShapeType="1"/>
              </p:cNvSpPr>
              <p:nvPr/>
            </p:nvSpPr>
            <p:spPr bwMode="auto">
              <a:xfrm flipV="1">
                <a:off x="6702426" y="2133601"/>
                <a:ext cx="17463" cy="523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86" name="Line 237"/>
              <p:cNvSpPr>
                <a:spLocks noChangeAspect="1" noChangeShapeType="1"/>
              </p:cNvSpPr>
              <p:nvPr/>
            </p:nvSpPr>
            <p:spPr bwMode="auto">
              <a:xfrm flipV="1">
                <a:off x="6634163" y="2116138"/>
                <a:ext cx="33338" cy="1746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87" name="Line 238"/>
              <p:cNvSpPr>
                <a:spLocks noChangeAspect="1" noChangeShapeType="1"/>
              </p:cNvSpPr>
              <p:nvPr/>
            </p:nvSpPr>
            <p:spPr bwMode="auto">
              <a:xfrm flipV="1">
                <a:off x="6581776" y="2047876"/>
                <a:ext cx="34925" cy="349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88" name="Line 239"/>
              <p:cNvSpPr>
                <a:spLocks noChangeAspect="1" noChangeShapeType="1"/>
              </p:cNvSpPr>
              <p:nvPr/>
            </p:nvSpPr>
            <p:spPr bwMode="auto">
              <a:xfrm>
                <a:off x="6546851" y="1995488"/>
                <a:ext cx="52388" cy="15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89" name="Line 240"/>
              <p:cNvSpPr>
                <a:spLocks noChangeAspect="1" noChangeShapeType="1"/>
              </p:cNvSpPr>
              <p:nvPr/>
            </p:nvSpPr>
            <p:spPr bwMode="auto">
              <a:xfrm>
                <a:off x="6581776" y="1908176"/>
                <a:ext cx="17463" cy="1746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90" name="Line 241"/>
              <p:cNvSpPr>
                <a:spLocks noChangeAspect="1" noChangeShapeType="1"/>
              </p:cNvSpPr>
              <p:nvPr/>
            </p:nvSpPr>
            <p:spPr bwMode="auto">
              <a:xfrm>
                <a:off x="6616701" y="1822451"/>
                <a:ext cx="33338" cy="349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91" name="Line 242"/>
              <p:cNvSpPr>
                <a:spLocks noChangeAspect="1" noChangeShapeType="1"/>
              </p:cNvSpPr>
              <p:nvPr/>
            </p:nvSpPr>
            <p:spPr bwMode="auto">
              <a:xfrm>
                <a:off x="6684963" y="1770063"/>
                <a:ext cx="17463" cy="34925"/>
              </a:xfrm>
              <a:prstGeom prst="line">
                <a:avLst/>
              </a:prstGeom>
              <a:noFill/>
              <a:ln w="12700">
                <a:solidFill>
                  <a:srgbClr val="000000"/>
                </a:solidFill>
                <a:round/>
                <a:headEnd/>
                <a:tailEnd/>
              </a:ln>
            </p:spPr>
            <p:txBody>
              <a:bodyPr>
                <a:prstTxWarp prst="textNoShape">
                  <a:avLst/>
                </a:prstTxWarp>
              </a:bodyPr>
              <a:lstStyle/>
              <a:p>
                <a:endParaRPr lang="en-US"/>
              </a:p>
            </p:txBody>
          </p:sp>
        </p:grpSp>
        <p:sp>
          <p:nvSpPr>
            <p:cNvPr id="100449" name="Text Box 249"/>
            <p:cNvSpPr txBox="1">
              <a:spLocks noChangeAspect="1" noChangeArrowheads="1"/>
            </p:cNvSpPr>
            <p:nvPr/>
          </p:nvSpPr>
          <p:spPr bwMode="auto">
            <a:xfrm>
              <a:off x="6402388" y="874262"/>
              <a:ext cx="760412" cy="434975"/>
            </a:xfrm>
            <a:prstGeom prst="rect">
              <a:avLst/>
            </a:prstGeom>
            <a:noFill/>
            <a:ln w="9525">
              <a:noFill/>
              <a:miter lim="800000"/>
              <a:headEnd/>
              <a:tailEnd/>
            </a:ln>
          </p:spPr>
          <p:txBody>
            <a:bodyPr lIns="0" tIns="0" rIns="0" bIns="0">
              <a:prstTxWarp prst="textNoShape">
                <a:avLst/>
              </a:prstTxWarp>
            </a:bodyPr>
            <a:lstStyle/>
            <a:p>
              <a:pPr algn="ctr" eaLnBrk="1" hangingPunct="1"/>
              <a:r>
                <a:rPr lang="en-US" sz="2200" b="1">
                  <a:solidFill>
                    <a:srgbClr val="FF0000"/>
                  </a:solidFill>
                  <a:latin typeface="Arial" charset="0"/>
                  <a:ea typeface="Arial" charset="0"/>
                  <a:cs typeface="Arial" charset="0"/>
                </a:rPr>
                <a:t>LDL</a:t>
              </a:r>
            </a:p>
          </p:txBody>
        </p:sp>
      </p:grpSp>
      <p:sp>
        <p:nvSpPr>
          <p:cNvPr id="100358" name="Line 248"/>
          <p:cNvSpPr>
            <a:spLocks noChangeAspect="1" noChangeShapeType="1"/>
          </p:cNvSpPr>
          <p:nvPr/>
        </p:nvSpPr>
        <p:spPr bwMode="auto">
          <a:xfrm rot="-873671">
            <a:off x="2130425" y="4291013"/>
            <a:ext cx="266700" cy="609600"/>
          </a:xfrm>
          <a:prstGeom prst="line">
            <a:avLst/>
          </a:prstGeom>
          <a:noFill/>
          <a:ln w="57150">
            <a:solidFill>
              <a:srgbClr val="006600"/>
            </a:solidFill>
            <a:round/>
            <a:headEnd/>
            <a:tailEnd type="triangle" w="med" len="med"/>
          </a:ln>
        </p:spPr>
        <p:txBody>
          <a:bodyPr>
            <a:prstTxWarp prst="textNoShape">
              <a:avLst/>
            </a:prstTxWarp>
          </a:bodyPr>
          <a:lstStyle/>
          <a:p>
            <a:endParaRPr lang="en-US"/>
          </a:p>
        </p:txBody>
      </p:sp>
      <p:sp>
        <p:nvSpPr>
          <p:cNvPr id="100359" name="Line 250"/>
          <p:cNvSpPr>
            <a:spLocks noChangeAspect="1" noChangeShapeType="1"/>
          </p:cNvSpPr>
          <p:nvPr/>
        </p:nvSpPr>
        <p:spPr bwMode="auto">
          <a:xfrm rot="873671" flipH="1">
            <a:off x="5570538" y="4287838"/>
            <a:ext cx="233362" cy="533400"/>
          </a:xfrm>
          <a:prstGeom prst="line">
            <a:avLst/>
          </a:prstGeom>
          <a:noFill/>
          <a:ln w="57150">
            <a:solidFill>
              <a:srgbClr val="006600"/>
            </a:solidFill>
            <a:round/>
            <a:headEnd/>
            <a:tailEnd type="triangle" w="med" len="med"/>
          </a:ln>
        </p:spPr>
        <p:txBody>
          <a:bodyPr>
            <a:prstTxWarp prst="textNoShape">
              <a:avLst/>
            </a:prstTxWarp>
          </a:bodyPr>
          <a:lstStyle/>
          <a:p>
            <a:endParaRPr lang="en-US"/>
          </a:p>
        </p:txBody>
      </p:sp>
      <p:sp>
        <p:nvSpPr>
          <p:cNvPr id="100360" name="Line 251"/>
          <p:cNvSpPr>
            <a:spLocks noChangeAspect="1" noChangeShapeType="1"/>
          </p:cNvSpPr>
          <p:nvPr/>
        </p:nvSpPr>
        <p:spPr bwMode="auto">
          <a:xfrm rot="20184131" flipH="1">
            <a:off x="4152900" y="4287838"/>
            <a:ext cx="196850" cy="454025"/>
          </a:xfrm>
          <a:prstGeom prst="line">
            <a:avLst/>
          </a:prstGeom>
          <a:noFill/>
          <a:ln w="57150">
            <a:solidFill>
              <a:srgbClr val="006600"/>
            </a:solidFill>
            <a:round/>
            <a:headEnd/>
            <a:tailEnd type="triangle" w="med" len="med"/>
          </a:ln>
        </p:spPr>
        <p:txBody>
          <a:bodyPr>
            <a:prstTxWarp prst="textNoShape">
              <a:avLst/>
            </a:prstTxWarp>
          </a:bodyPr>
          <a:lstStyle/>
          <a:p>
            <a:endParaRPr lang="en-US"/>
          </a:p>
        </p:txBody>
      </p:sp>
      <p:sp>
        <p:nvSpPr>
          <p:cNvPr id="100361" name="Rectangle 314"/>
          <p:cNvSpPr>
            <a:spLocks noChangeArrowheads="1"/>
          </p:cNvSpPr>
          <p:nvPr/>
        </p:nvSpPr>
        <p:spPr bwMode="auto">
          <a:xfrm>
            <a:off x="3168650" y="4724400"/>
            <a:ext cx="2165350" cy="366713"/>
          </a:xfrm>
          <a:prstGeom prst="rect">
            <a:avLst/>
          </a:prstGeom>
          <a:noFill/>
          <a:ln w="9525">
            <a:noFill/>
            <a:miter lim="800000"/>
            <a:headEnd/>
            <a:tailEnd/>
          </a:ln>
        </p:spPr>
        <p:txBody>
          <a:bodyPr wrap="none">
            <a:prstTxWarp prst="textNoShape">
              <a:avLst/>
            </a:prstTxWarp>
            <a:spAutoFit/>
          </a:bodyPr>
          <a:lstStyle/>
          <a:p>
            <a:r>
              <a:rPr lang="en-US" sz="1800" b="1">
                <a:latin typeface="Helvetica" charset="0"/>
              </a:rPr>
              <a:t>lipoprotein uptake</a:t>
            </a:r>
          </a:p>
        </p:txBody>
      </p:sp>
      <p:sp>
        <p:nvSpPr>
          <p:cNvPr id="100362" name="Line 315"/>
          <p:cNvSpPr>
            <a:spLocks noChangeShapeType="1"/>
          </p:cNvSpPr>
          <p:nvPr/>
        </p:nvSpPr>
        <p:spPr bwMode="auto">
          <a:xfrm>
            <a:off x="4251325" y="5029200"/>
            <a:ext cx="0" cy="304800"/>
          </a:xfrm>
          <a:prstGeom prst="line">
            <a:avLst/>
          </a:prstGeom>
          <a:noFill/>
          <a:ln w="38100">
            <a:solidFill>
              <a:srgbClr val="008000"/>
            </a:solidFill>
            <a:round/>
            <a:headEnd/>
            <a:tailEnd type="arrow" w="med" len="med"/>
          </a:ln>
        </p:spPr>
        <p:txBody>
          <a:bodyPr wrap="none" anchor="ctr">
            <a:prstTxWarp prst="textNoShape">
              <a:avLst/>
            </a:prstTxWarp>
          </a:bodyPr>
          <a:lstStyle/>
          <a:p>
            <a:endParaRPr lang="en-US"/>
          </a:p>
        </p:txBody>
      </p:sp>
      <p:sp>
        <p:nvSpPr>
          <p:cNvPr id="100378" name="Line 251"/>
          <p:cNvSpPr>
            <a:spLocks noChangeAspect="1" noChangeShapeType="1"/>
          </p:cNvSpPr>
          <p:nvPr/>
        </p:nvSpPr>
        <p:spPr bwMode="auto">
          <a:xfrm rot="20184131" flipH="1">
            <a:off x="4152900" y="4287838"/>
            <a:ext cx="196850" cy="454025"/>
          </a:xfrm>
          <a:prstGeom prst="line">
            <a:avLst/>
          </a:prstGeom>
          <a:noFill/>
          <a:ln w="57150">
            <a:solidFill>
              <a:srgbClr val="0066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latin typeface="Arial"/>
              <a:cs typeface="Arial"/>
            </a:endParaRPr>
          </a:p>
        </p:txBody>
      </p:sp>
      <p:sp>
        <p:nvSpPr>
          <p:cNvPr id="100380" name="Line 248"/>
          <p:cNvSpPr>
            <a:spLocks noChangeAspect="1" noChangeShapeType="1"/>
          </p:cNvSpPr>
          <p:nvPr/>
        </p:nvSpPr>
        <p:spPr bwMode="auto">
          <a:xfrm rot="20726329">
            <a:off x="2130425" y="4291013"/>
            <a:ext cx="266700" cy="609600"/>
          </a:xfrm>
          <a:prstGeom prst="line">
            <a:avLst/>
          </a:prstGeom>
          <a:noFill/>
          <a:ln w="57150">
            <a:solidFill>
              <a:srgbClr val="0066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latin typeface="Arial"/>
              <a:cs typeface="Arial"/>
            </a:endParaRPr>
          </a:p>
        </p:txBody>
      </p:sp>
      <p:sp>
        <p:nvSpPr>
          <p:cNvPr id="100381" name="Line 250"/>
          <p:cNvSpPr>
            <a:spLocks noChangeAspect="1" noChangeShapeType="1"/>
          </p:cNvSpPr>
          <p:nvPr/>
        </p:nvSpPr>
        <p:spPr bwMode="auto">
          <a:xfrm rot="873671" flipH="1">
            <a:off x="5570538" y="4287838"/>
            <a:ext cx="233362" cy="533400"/>
          </a:xfrm>
          <a:prstGeom prst="line">
            <a:avLst/>
          </a:prstGeom>
          <a:noFill/>
          <a:ln w="57150">
            <a:solidFill>
              <a:srgbClr val="0066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latin typeface="Arial"/>
              <a:cs typeface="Arial"/>
            </a:endParaRPr>
          </a:p>
        </p:txBody>
      </p:sp>
      <p:sp>
        <p:nvSpPr>
          <p:cNvPr id="100376" name="Text Box 244"/>
          <p:cNvSpPr txBox="1">
            <a:spLocks noChangeAspect="1" noChangeArrowheads="1"/>
          </p:cNvSpPr>
          <p:nvPr/>
        </p:nvSpPr>
        <p:spPr bwMode="auto">
          <a:xfrm>
            <a:off x="3182938" y="5334000"/>
            <a:ext cx="2136775" cy="533400"/>
          </a:xfrm>
          <a:prstGeom prst="rect">
            <a:avLst/>
          </a:prstGeom>
          <a:noFill/>
          <a:ln w="9525">
            <a:noFill/>
            <a:miter lim="800000"/>
            <a:headEnd/>
            <a:tailEnd/>
          </a:ln>
        </p:spPr>
        <p:txBody>
          <a:bodyPr lIns="0" tIns="0" rIns="0" bIns="0">
            <a:prstTxWarp prst="textNoShape">
              <a:avLst/>
            </a:prstTxWarp>
          </a:bodyPr>
          <a:lstStyle/>
          <a:p>
            <a:pPr algn="ctr" eaLnBrk="1" hangingPunct="1"/>
            <a:r>
              <a:rPr lang="en-US" sz="1800" b="1">
                <a:latin typeface="Arial"/>
                <a:cs typeface="Arial"/>
              </a:rPr>
              <a:t>cholesterol ester metabolism</a:t>
            </a:r>
          </a:p>
        </p:txBody>
      </p:sp>
      <p:sp>
        <p:nvSpPr>
          <p:cNvPr id="100374" name="Text Box 246"/>
          <p:cNvSpPr txBox="1">
            <a:spLocks noChangeAspect="1" noChangeArrowheads="1"/>
          </p:cNvSpPr>
          <p:nvPr/>
        </p:nvSpPr>
        <p:spPr bwMode="auto">
          <a:xfrm>
            <a:off x="3633788" y="6267451"/>
            <a:ext cx="1235075" cy="361949"/>
          </a:xfrm>
          <a:prstGeom prst="rect">
            <a:avLst/>
          </a:prstGeom>
          <a:noFill/>
          <a:ln w="9525">
            <a:noFill/>
            <a:miter lim="800000"/>
            <a:headEnd/>
            <a:tailEnd/>
          </a:ln>
        </p:spPr>
        <p:txBody>
          <a:bodyPr lIns="0" tIns="0" rIns="0" bIns="0">
            <a:prstTxWarp prst="textNoShape">
              <a:avLst/>
            </a:prstTxWarp>
          </a:bodyPr>
          <a:lstStyle/>
          <a:p>
            <a:pPr algn="ctr" eaLnBrk="1" hangingPunct="1"/>
            <a:r>
              <a:rPr lang="en-US" sz="1800" b="1">
                <a:latin typeface="Arial"/>
                <a:cs typeface="Arial"/>
              </a:rPr>
              <a:t>bile </a:t>
            </a:r>
          </a:p>
        </p:txBody>
      </p:sp>
      <p:sp>
        <p:nvSpPr>
          <p:cNvPr id="100370" name="TextBox 186"/>
          <p:cNvSpPr txBox="1">
            <a:spLocks noChangeArrowheads="1"/>
          </p:cNvSpPr>
          <p:nvPr/>
        </p:nvSpPr>
        <p:spPr bwMode="auto">
          <a:xfrm>
            <a:off x="5943600" y="5417344"/>
            <a:ext cx="1009650" cy="366713"/>
          </a:xfrm>
          <a:prstGeom prst="rect">
            <a:avLst/>
          </a:prstGeom>
          <a:noFill/>
          <a:ln w="9525">
            <a:noFill/>
            <a:miter lim="800000"/>
            <a:headEnd/>
            <a:tailEnd/>
          </a:ln>
        </p:spPr>
        <p:txBody>
          <a:bodyPr wrap="none">
            <a:prstTxWarp prst="textNoShape">
              <a:avLst/>
            </a:prstTxWarp>
            <a:spAutoFit/>
          </a:bodyPr>
          <a:lstStyle/>
          <a:p>
            <a:r>
              <a:rPr lang="en-US" sz="1800" b="1">
                <a:latin typeface="Arial"/>
                <a:cs typeface="Arial"/>
              </a:rPr>
              <a:t>storage</a:t>
            </a:r>
            <a:endParaRPr lang="en-US" sz="1800">
              <a:latin typeface="Arial"/>
              <a:cs typeface="Arial"/>
            </a:endParaRPr>
          </a:p>
        </p:txBody>
      </p:sp>
      <p:sp>
        <p:nvSpPr>
          <p:cNvPr id="196" name="TextBox 195"/>
          <p:cNvSpPr txBox="1"/>
          <p:nvPr/>
        </p:nvSpPr>
        <p:spPr>
          <a:xfrm>
            <a:off x="1161852" y="76200"/>
            <a:ext cx="6534348" cy="430887"/>
          </a:xfrm>
          <a:prstGeom prst="rect">
            <a:avLst/>
          </a:prstGeom>
          <a:noFill/>
        </p:spPr>
        <p:txBody>
          <a:bodyPr wrap="none" rtlCol="0">
            <a:spAutoFit/>
          </a:bodyPr>
          <a:lstStyle/>
          <a:p>
            <a:r>
              <a:rPr lang="en-US" sz="2200" b="1">
                <a:solidFill>
                  <a:srgbClr val="0000FF"/>
                </a:solidFill>
                <a:latin typeface="Arial"/>
                <a:cs typeface="Arial"/>
              </a:rPr>
              <a:t>Summary- lipoprotein particle receptors in liver</a:t>
            </a:r>
          </a:p>
          <a:p>
            <a:endParaRPr lang="en-US" sz="2200">
              <a:latin typeface="Arial"/>
              <a:cs typeface="Arial"/>
            </a:endParaRPr>
          </a:p>
        </p:txBody>
      </p:sp>
      <p:sp>
        <p:nvSpPr>
          <p:cNvPr id="197" name="Trapezoid 196"/>
          <p:cNvSpPr/>
          <p:nvPr/>
        </p:nvSpPr>
        <p:spPr>
          <a:xfrm>
            <a:off x="7924935" y="2754588"/>
            <a:ext cx="582422" cy="381863"/>
          </a:xfrm>
          <a:prstGeom prst="trapezoid">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8" name="TextBox 197"/>
          <p:cNvSpPr txBox="1"/>
          <p:nvPr/>
        </p:nvSpPr>
        <p:spPr>
          <a:xfrm>
            <a:off x="7696200" y="2317977"/>
            <a:ext cx="1039893" cy="400110"/>
          </a:xfrm>
          <a:prstGeom prst="rect">
            <a:avLst/>
          </a:prstGeom>
          <a:noFill/>
        </p:spPr>
        <p:txBody>
          <a:bodyPr wrap="none" rtlCol="0">
            <a:spAutoFit/>
          </a:bodyPr>
          <a:lstStyle/>
          <a:p>
            <a:r>
              <a:rPr lang="en-US" sz="2000" b="1">
                <a:solidFill>
                  <a:srgbClr val="008000"/>
                </a:solidFill>
                <a:latin typeface="Arial"/>
                <a:cs typeface="Arial"/>
              </a:rPr>
              <a:t>PCSK9</a:t>
            </a:r>
          </a:p>
        </p:txBody>
      </p:sp>
      <p:sp>
        <p:nvSpPr>
          <p:cNvPr id="200" name="Line 251"/>
          <p:cNvSpPr>
            <a:spLocks noChangeAspect="1" noChangeShapeType="1"/>
          </p:cNvSpPr>
          <p:nvPr/>
        </p:nvSpPr>
        <p:spPr bwMode="auto">
          <a:xfrm rot="20184131" flipH="1">
            <a:off x="4192609" y="5955781"/>
            <a:ext cx="117433" cy="270854"/>
          </a:xfrm>
          <a:prstGeom prst="line">
            <a:avLst/>
          </a:prstGeom>
          <a:noFill/>
          <a:ln w="57150">
            <a:solidFill>
              <a:srgbClr val="0066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latin typeface="Arial"/>
              <a:cs typeface="Arial"/>
            </a:endParaRPr>
          </a:p>
        </p:txBody>
      </p:sp>
      <p:sp>
        <p:nvSpPr>
          <p:cNvPr id="202" name="Line 251"/>
          <p:cNvSpPr>
            <a:spLocks noChangeAspect="1" noChangeShapeType="1"/>
          </p:cNvSpPr>
          <p:nvPr/>
        </p:nvSpPr>
        <p:spPr bwMode="auto">
          <a:xfrm rot="20184131" flipH="1">
            <a:off x="4192609" y="5041381"/>
            <a:ext cx="117433" cy="270854"/>
          </a:xfrm>
          <a:prstGeom prst="line">
            <a:avLst/>
          </a:prstGeom>
          <a:noFill/>
          <a:ln w="57150">
            <a:solidFill>
              <a:srgbClr val="0066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latin typeface="Arial"/>
              <a:cs typeface="Arial"/>
            </a:endParaRPr>
          </a:p>
        </p:txBody>
      </p:sp>
      <p:sp>
        <p:nvSpPr>
          <p:cNvPr id="203" name="Line 251"/>
          <p:cNvSpPr>
            <a:spLocks noChangeAspect="1" noChangeShapeType="1"/>
          </p:cNvSpPr>
          <p:nvPr/>
        </p:nvSpPr>
        <p:spPr bwMode="auto">
          <a:xfrm rot="14784131" flipH="1">
            <a:off x="5432476" y="5465273"/>
            <a:ext cx="117433" cy="270854"/>
          </a:xfrm>
          <a:prstGeom prst="line">
            <a:avLst/>
          </a:prstGeom>
          <a:noFill/>
          <a:ln w="57150">
            <a:solidFill>
              <a:srgbClr val="006600"/>
            </a:solidFill>
            <a:round/>
            <a:headEnd/>
            <a:tailEnd type="triangle" w="med" len="med"/>
          </a:ln>
          <a:effectLst>
            <a:outerShdw blurRad="50800" dist="38100" dir="2700000">
              <a:srgbClr val="000000">
                <a:alpha val="43000"/>
              </a:srgbClr>
            </a:outerShdw>
          </a:effectLst>
        </p:spPr>
        <p:txBody>
          <a:bodyPr>
            <a:prstTxWarp prst="textNoShape">
              <a:avLst/>
            </a:prstTxWarp>
          </a:bodyPr>
          <a:lstStyle/>
          <a:p>
            <a:endParaRPr lang="en-US">
              <a:latin typeface="Arial"/>
              <a:cs typeface="Arial"/>
            </a:endParaRPr>
          </a:p>
        </p:txBody>
      </p:sp>
      <p:grpSp>
        <p:nvGrpSpPr>
          <p:cNvPr id="212" name="Group 211"/>
          <p:cNvGrpSpPr/>
          <p:nvPr/>
        </p:nvGrpSpPr>
        <p:grpSpPr>
          <a:xfrm>
            <a:off x="3679825" y="685800"/>
            <a:ext cx="1273175" cy="2212975"/>
            <a:chOff x="3679825" y="685800"/>
            <a:chExt cx="1273175" cy="2212975"/>
          </a:xfrm>
        </p:grpSpPr>
        <p:sp>
          <p:nvSpPr>
            <p:cNvPr id="100395" name="Text Box 243"/>
            <p:cNvSpPr txBox="1">
              <a:spLocks noChangeAspect="1" noChangeArrowheads="1"/>
            </p:cNvSpPr>
            <p:nvPr/>
          </p:nvSpPr>
          <p:spPr bwMode="auto">
            <a:xfrm>
              <a:off x="3826669" y="685800"/>
              <a:ext cx="979487" cy="652462"/>
            </a:xfrm>
            <a:prstGeom prst="rect">
              <a:avLst/>
            </a:prstGeom>
            <a:noFill/>
            <a:ln w="9525">
              <a:noFill/>
              <a:miter lim="800000"/>
              <a:headEnd/>
              <a:tailEnd/>
            </a:ln>
          </p:spPr>
          <p:txBody>
            <a:bodyPr lIns="0" tIns="0" rIns="0" bIns="0">
              <a:prstTxWarp prst="textNoShape">
                <a:avLst/>
              </a:prstTxWarp>
            </a:bodyPr>
            <a:lstStyle/>
            <a:p>
              <a:pPr algn="ctr" eaLnBrk="1" hangingPunct="1"/>
              <a:r>
                <a:rPr lang="en-US" sz="2200" b="1">
                  <a:solidFill>
                    <a:srgbClr val="FF0000"/>
                  </a:solidFill>
                  <a:latin typeface="Arial" charset="0"/>
                  <a:ea typeface="Arial" charset="0"/>
                  <a:cs typeface="Arial" charset="0"/>
                </a:rPr>
                <a:t>mature </a:t>
              </a:r>
            </a:p>
            <a:p>
              <a:pPr algn="ctr" eaLnBrk="1" hangingPunct="1"/>
              <a:r>
                <a:rPr lang="en-US" sz="2200" b="1">
                  <a:solidFill>
                    <a:srgbClr val="FF0000"/>
                  </a:solidFill>
                  <a:latin typeface="Arial" charset="0"/>
                  <a:ea typeface="Arial" charset="0"/>
                  <a:cs typeface="Arial" charset="0"/>
                </a:rPr>
                <a:t>HDL</a:t>
              </a:r>
            </a:p>
          </p:txBody>
        </p:sp>
        <p:grpSp>
          <p:nvGrpSpPr>
            <p:cNvPr id="210" name="Group 209"/>
            <p:cNvGrpSpPr/>
            <p:nvPr/>
          </p:nvGrpSpPr>
          <p:grpSpPr>
            <a:xfrm>
              <a:off x="3679825" y="1600200"/>
              <a:ext cx="1273175" cy="1298575"/>
              <a:chOff x="3598862" y="1600200"/>
              <a:chExt cx="1273175" cy="1298575"/>
            </a:xfrm>
          </p:grpSpPr>
          <p:sp>
            <p:nvSpPr>
              <p:cNvPr id="100397" name="Freeform 148"/>
              <p:cNvSpPr>
                <a:spLocks noChangeAspect="1"/>
              </p:cNvSpPr>
              <p:nvPr/>
            </p:nvSpPr>
            <p:spPr bwMode="auto">
              <a:xfrm rot="18665413" flipH="1">
                <a:off x="4124325" y="1608931"/>
                <a:ext cx="398462" cy="381000"/>
              </a:xfrm>
              <a:custGeom>
                <a:avLst/>
                <a:gdLst>
                  <a:gd name="T0" fmla="*/ 866 w 460"/>
                  <a:gd name="T1" fmla="*/ 0 h 439"/>
                  <a:gd name="T2" fmla="*/ 866 w 460"/>
                  <a:gd name="T3" fmla="*/ 868 h 439"/>
                  <a:gd name="T4" fmla="*/ 866 w 460"/>
                  <a:gd name="T5" fmla="*/ 868 h 439"/>
                  <a:gd name="T6" fmla="*/ 866 w 460"/>
                  <a:gd name="T7" fmla="*/ 868 h 439"/>
                  <a:gd name="T8" fmla="*/ 866 w 460"/>
                  <a:gd name="T9" fmla="*/ 868 h 439"/>
                  <a:gd name="T10" fmla="*/ 866 w 460"/>
                  <a:gd name="T11" fmla="*/ 868 h 439"/>
                  <a:gd name="T12" fmla="*/ 866 w 460"/>
                  <a:gd name="T13" fmla="*/ 868 h 439"/>
                  <a:gd name="T14" fmla="*/ 866 w 460"/>
                  <a:gd name="T15" fmla="*/ 868 h 439"/>
                  <a:gd name="T16" fmla="*/ 866 w 460"/>
                  <a:gd name="T17" fmla="*/ 868 h 439"/>
                  <a:gd name="T18" fmla="*/ 866 w 460"/>
                  <a:gd name="T19" fmla="*/ 868 h 439"/>
                  <a:gd name="T20" fmla="*/ 0 w 460"/>
                  <a:gd name="T21" fmla="*/ 868 h 439"/>
                  <a:gd name="T22" fmla="*/ 866 w 460"/>
                  <a:gd name="T23" fmla="*/ 868 h 439"/>
                  <a:gd name="T24" fmla="*/ 866 w 460"/>
                  <a:gd name="T25" fmla="*/ 0 h 4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0"/>
                  <a:gd name="T40" fmla="*/ 0 h 439"/>
                  <a:gd name="T41" fmla="*/ 460 w 460"/>
                  <a:gd name="T42" fmla="*/ 439 h 4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0" h="439">
                    <a:moveTo>
                      <a:pt x="120" y="0"/>
                    </a:moveTo>
                    <a:lnTo>
                      <a:pt x="220" y="20"/>
                    </a:lnTo>
                    <a:lnTo>
                      <a:pt x="320" y="60"/>
                    </a:lnTo>
                    <a:lnTo>
                      <a:pt x="400" y="140"/>
                    </a:lnTo>
                    <a:lnTo>
                      <a:pt x="460" y="240"/>
                    </a:lnTo>
                    <a:lnTo>
                      <a:pt x="460" y="379"/>
                    </a:lnTo>
                    <a:lnTo>
                      <a:pt x="400" y="419"/>
                    </a:lnTo>
                    <a:lnTo>
                      <a:pt x="320" y="439"/>
                    </a:lnTo>
                    <a:lnTo>
                      <a:pt x="120" y="360"/>
                    </a:lnTo>
                    <a:lnTo>
                      <a:pt x="40" y="280"/>
                    </a:lnTo>
                    <a:lnTo>
                      <a:pt x="0" y="200"/>
                    </a:lnTo>
                    <a:lnTo>
                      <a:pt x="140" y="160"/>
                    </a:lnTo>
                    <a:lnTo>
                      <a:pt x="120" y="0"/>
                    </a:lnTo>
                    <a:close/>
                  </a:path>
                </a:pathLst>
              </a:custGeom>
              <a:solidFill>
                <a:srgbClr val="FF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FF"/>
                </a:extrusionClr>
              </a:sp3d>
            </p:spPr>
            <p:txBody>
              <a:bodyPr vert="eaVert">
                <a:prstTxWarp prst="textNoShape">
                  <a:avLst/>
                </a:prstTxWarp>
                <a:flatTx/>
              </a:bodyPr>
              <a:lstStyle/>
              <a:p>
                <a:endParaRPr lang="en-US"/>
              </a:p>
            </p:txBody>
          </p:sp>
          <p:sp>
            <p:nvSpPr>
              <p:cNvPr id="100398" name="Rectangle 149"/>
              <p:cNvSpPr>
                <a:spLocks noChangeAspect="1" noChangeArrowheads="1"/>
              </p:cNvSpPr>
              <p:nvPr/>
            </p:nvSpPr>
            <p:spPr bwMode="auto">
              <a:xfrm rot="18665413" flipH="1">
                <a:off x="4293394" y="1683544"/>
                <a:ext cx="152400" cy="274638"/>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800" b="1">
                    <a:latin typeface="Helvetica" charset="0"/>
                  </a:rPr>
                  <a:t>E</a:t>
                </a:r>
              </a:p>
            </p:txBody>
          </p:sp>
          <p:sp>
            <p:nvSpPr>
              <p:cNvPr id="100399" name="Oval 150"/>
              <p:cNvSpPr>
                <a:spLocks noChangeAspect="1" noChangeArrowheads="1"/>
              </p:cNvSpPr>
              <p:nvPr/>
            </p:nvSpPr>
            <p:spPr bwMode="auto">
              <a:xfrm rot="7865413">
                <a:off x="4422775" y="2334419"/>
                <a:ext cx="87312" cy="85725"/>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00" name="Oval 151"/>
              <p:cNvSpPr>
                <a:spLocks noChangeAspect="1" noChangeArrowheads="1"/>
              </p:cNvSpPr>
              <p:nvPr/>
            </p:nvSpPr>
            <p:spPr bwMode="auto">
              <a:xfrm rot="7865413">
                <a:off x="4337050" y="2294731"/>
                <a:ext cx="34925" cy="34925"/>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01" name="Oval 152"/>
              <p:cNvSpPr>
                <a:spLocks noChangeAspect="1" noChangeArrowheads="1"/>
              </p:cNvSpPr>
              <p:nvPr/>
            </p:nvSpPr>
            <p:spPr bwMode="auto">
              <a:xfrm rot="7865413">
                <a:off x="4335462" y="2110581"/>
                <a:ext cx="33337" cy="34925"/>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02" name="Oval 153"/>
              <p:cNvSpPr>
                <a:spLocks noChangeAspect="1" noChangeArrowheads="1"/>
              </p:cNvSpPr>
              <p:nvPr/>
            </p:nvSpPr>
            <p:spPr bwMode="auto">
              <a:xfrm rot="7865413">
                <a:off x="4222751" y="2056606"/>
                <a:ext cx="34925" cy="34925"/>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03" name="Oval 154"/>
              <p:cNvSpPr>
                <a:spLocks noChangeAspect="1" noChangeArrowheads="1"/>
              </p:cNvSpPr>
              <p:nvPr/>
            </p:nvSpPr>
            <p:spPr bwMode="auto">
              <a:xfrm rot="7865413">
                <a:off x="4251325" y="2128044"/>
                <a:ext cx="34925" cy="34925"/>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04" name="Oval 155"/>
              <p:cNvSpPr>
                <a:spLocks noChangeAspect="1" noChangeArrowheads="1"/>
              </p:cNvSpPr>
              <p:nvPr/>
            </p:nvSpPr>
            <p:spPr bwMode="auto">
              <a:xfrm rot="7865413">
                <a:off x="4151313" y="2110581"/>
                <a:ext cx="34925" cy="34925"/>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05" name="Oval 156"/>
              <p:cNvSpPr>
                <a:spLocks noChangeAspect="1" noChangeArrowheads="1"/>
              </p:cNvSpPr>
              <p:nvPr/>
            </p:nvSpPr>
            <p:spPr bwMode="auto">
              <a:xfrm rot="7865413">
                <a:off x="4381500" y="2242344"/>
                <a:ext cx="34925" cy="34925"/>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06" name="Oval 157"/>
              <p:cNvSpPr>
                <a:spLocks noChangeAspect="1" noChangeArrowheads="1"/>
              </p:cNvSpPr>
              <p:nvPr/>
            </p:nvSpPr>
            <p:spPr bwMode="auto">
              <a:xfrm rot="7865413">
                <a:off x="4251325" y="2313781"/>
                <a:ext cx="34925" cy="34925"/>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07" name="Oval 158"/>
              <p:cNvSpPr>
                <a:spLocks noChangeAspect="1" noChangeArrowheads="1"/>
              </p:cNvSpPr>
              <p:nvPr/>
            </p:nvSpPr>
            <p:spPr bwMode="auto">
              <a:xfrm rot="7865413">
                <a:off x="4175126" y="2293144"/>
                <a:ext cx="34925" cy="34925"/>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08" name="Oval 159"/>
              <p:cNvSpPr>
                <a:spLocks noChangeAspect="1" noChangeArrowheads="1"/>
              </p:cNvSpPr>
              <p:nvPr/>
            </p:nvSpPr>
            <p:spPr bwMode="auto">
              <a:xfrm rot="7865413">
                <a:off x="4294187" y="2210594"/>
                <a:ext cx="34925" cy="34925"/>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09" name="Oval 160"/>
              <p:cNvSpPr>
                <a:spLocks noChangeAspect="1" noChangeArrowheads="1"/>
              </p:cNvSpPr>
              <p:nvPr/>
            </p:nvSpPr>
            <p:spPr bwMode="auto">
              <a:xfrm rot="7865413">
                <a:off x="4171951" y="2220119"/>
                <a:ext cx="34925" cy="34925"/>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10" name="Oval 161"/>
              <p:cNvSpPr>
                <a:spLocks noChangeAspect="1" noChangeArrowheads="1"/>
              </p:cNvSpPr>
              <p:nvPr/>
            </p:nvSpPr>
            <p:spPr bwMode="auto">
              <a:xfrm rot="7865413">
                <a:off x="4338637" y="2410619"/>
                <a:ext cx="69850" cy="69850"/>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11" name="Oval 162"/>
              <p:cNvSpPr>
                <a:spLocks noChangeAspect="1" noChangeArrowheads="1"/>
              </p:cNvSpPr>
              <p:nvPr/>
            </p:nvSpPr>
            <p:spPr bwMode="auto">
              <a:xfrm rot="7865413">
                <a:off x="4237037" y="2429669"/>
                <a:ext cx="68262" cy="85725"/>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12" name="Oval 163"/>
              <p:cNvSpPr>
                <a:spLocks noChangeAspect="1" noChangeArrowheads="1"/>
              </p:cNvSpPr>
              <p:nvPr/>
            </p:nvSpPr>
            <p:spPr bwMode="auto">
              <a:xfrm rot="7865413">
                <a:off x="4124326" y="2396331"/>
                <a:ext cx="69850" cy="87313"/>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13" name="Oval 164"/>
              <p:cNvSpPr>
                <a:spLocks noChangeAspect="1" noChangeArrowheads="1"/>
              </p:cNvSpPr>
              <p:nvPr/>
            </p:nvSpPr>
            <p:spPr bwMode="auto">
              <a:xfrm rot="7865413">
                <a:off x="4022726" y="2339181"/>
                <a:ext cx="87312" cy="68263"/>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14" name="Oval 165"/>
              <p:cNvSpPr>
                <a:spLocks noChangeAspect="1" noChangeArrowheads="1"/>
              </p:cNvSpPr>
              <p:nvPr/>
            </p:nvSpPr>
            <p:spPr bwMode="auto">
              <a:xfrm rot="7865413">
                <a:off x="3968751" y="2245519"/>
                <a:ext cx="87312" cy="69850"/>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15" name="Oval 166"/>
              <p:cNvSpPr>
                <a:spLocks noChangeAspect="1" noChangeArrowheads="1"/>
              </p:cNvSpPr>
              <p:nvPr/>
            </p:nvSpPr>
            <p:spPr bwMode="auto">
              <a:xfrm rot="7865413">
                <a:off x="3970338" y="2128044"/>
                <a:ext cx="68262" cy="85725"/>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16" name="Oval 167"/>
              <p:cNvSpPr>
                <a:spLocks noChangeAspect="1" noChangeArrowheads="1"/>
              </p:cNvSpPr>
              <p:nvPr/>
            </p:nvSpPr>
            <p:spPr bwMode="auto">
              <a:xfrm rot="7865413">
                <a:off x="4013201" y="2026444"/>
                <a:ext cx="69850" cy="85725"/>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17" name="Oval 168"/>
              <p:cNvSpPr>
                <a:spLocks noChangeAspect="1" noChangeArrowheads="1"/>
              </p:cNvSpPr>
              <p:nvPr/>
            </p:nvSpPr>
            <p:spPr bwMode="auto">
              <a:xfrm rot="7865413">
                <a:off x="4079876" y="1940719"/>
                <a:ext cx="85725" cy="85725"/>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18" name="Oval 169"/>
              <p:cNvSpPr>
                <a:spLocks noChangeAspect="1" noChangeArrowheads="1"/>
              </p:cNvSpPr>
              <p:nvPr/>
            </p:nvSpPr>
            <p:spPr bwMode="auto">
              <a:xfrm rot="7865413">
                <a:off x="4189413" y="1904206"/>
                <a:ext cx="69850" cy="85725"/>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19" name="Oval 170"/>
              <p:cNvSpPr>
                <a:spLocks noChangeAspect="1" noChangeArrowheads="1"/>
              </p:cNvSpPr>
              <p:nvPr/>
            </p:nvSpPr>
            <p:spPr bwMode="auto">
              <a:xfrm rot="7865413">
                <a:off x="4298950" y="1905794"/>
                <a:ext cx="69850" cy="87313"/>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20" name="Oval 171"/>
              <p:cNvSpPr>
                <a:spLocks noChangeAspect="1" noChangeArrowheads="1"/>
              </p:cNvSpPr>
              <p:nvPr/>
            </p:nvSpPr>
            <p:spPr bwMode="auto">
              <a:xfrm rot="7865413">
                <a:off x="4387850" y="1956594"/>
                <a:ext cx="85725" cy="85725"/>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21" name="Oval 172"/>
              <p:cNvSpPr>
                <a:spLocks noChangeAspect="1" noChangeArrowheads="1"/>
              </p:cNvSpPr>
              <p:nvPr/>
            </p:nvSpPr>
            <p:spPr bwMode="auto">
              <a:xfrm rot="7865413">
                <a:off x="4460875" y="2051844"/>
                <a:ext cx="85725" cy="69850"/>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22" name="Oval 173"/>
              <p:cNvSpPr>
                <a:spLocks noChangeAspect="1" noChangeArrowheads="1"/>
              </p:cNvSpPr>
              <p:nvPr/>
            </p:nvSpPr>
            <p:spPr bwMode="auto">
              <a:xfrm rot="7865413">
                <a:off x="4500562" y="2151856"/>
                <a:ext cx="69850" cy="85725"/>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23" name="Oval 174"/>
              <p:cNvSpPr>
                <a:spLocks noChangeAspect="1" noChangeArrowheads="1"/>
              </p:cNvSpPr>
              <p:nvPr/>
            </p:nvSpPr>
            <p:spPr bwMode="auto">
              <a:xfrm rot="7865413">
                <a:off x="4489450" y="2266156"/>
                <a:ext cx="68262" cy="69850"/>
              </a:xfrm>
              <a:prstGeom prst="ellipse">
                <a:avLst/>
              </a:prstGeom>
              <a:solidFill>
                <a:srgbClr val="33CCFF"/>
              </a:solidFill>
              <a:ln w="12700">
                <a:solidFill>
                  <a:srgbClr val="000000"/>
                </a:solidFill>
                <a:round/>
                <a:headEnd/>
                <a:tailEnd/>
              </a:ln>
            </p:spPr>
            <p:txBody>
              <a:bodyPr rot="10800000" vert="eaVert">
                <a:prstTxWarp prst="textNoShape">
                  <a:avLst/>
                </a:prstTxWarp>
              </a:bodyPr>
              <a:lstStyle/>
              <a:p>
                <a:endParaRPr lang="en-US"/>
              </a:p>
            </p:txBody>
          </p:sp>
          <p:sp>
            <p:nvSpPr>
              <p:cNvPr id="100424" name="Line 175"/>
              <p:cNvSpPr>
                <a:spLocks noChangeAspect="1" noChangeShapeType="1"/>
              </p:cNvSpPr>
              <p:nvPr/>
            </p:nvSpPr>
            <p:spPr bwMode="auto">
              <a:xfrm rot="7865413">
                <a:off x="4416425" y="2315369"/>
                <a:ext cx="0" cy="349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25" name="Line 176"/>
              <p:cNvSpPr>
                <a:spLocks noChangeAspect="1" noChangeShapeType="1"/>
              </p:cNvSpPr>
              <p:nvPr/>
            </p:nvSpPr>
            <p:spPr bwMode="auto">
              <a:xfrm rot="7865413" flipH="1">
                <a:off x="4341812" y="2362994"/>
                <a:ext cx="17462" cy="349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26" name="Line 177"/>
              <p:cNvSpPr>
                <a:spLocks noChangeAspect="1" noChangeShapeType="1"/>
              </p:cNvSpPr>
              <p:nvPr/>
            </p:nvSpPr>
            <p:spPr bwMode="auto">
              <a:xfrm rot="7865413" flipH="1">
                <a:off x="4262437" y="2393156"/>
                <a:ext cx="17462" cy="1746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27" name="Line 178"/>
              <p:cNvSpPr>
                <a:spLocks noChangeAspect="1" noChangeShapeType="1"/>
              </p:cNvSpPr>
              <p:nvPr/>
            </p:nvSpPr>
            <p:spPr bwMode="auto">
              <a:xfrm rot="7865413" flipH="1">
                <a:off x="4181476" y="2394744"/>
                <a:ext cx="34925" cy="15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28" name="Line 179"/>
              <p:cNvSpPr>
                <a:spLocks noChangeAspect="1" noChangeShapeType="1"/>
              </p:cNvSpPr>
              <p:nvPr/>
            </p:nvSpPr>
            <p:spPr bwMode="auto">
              <a:xfrm rot="7865413" flipH="1">
                <a:off x="4114801" y="2337594"/>
                <a:ext cx="34925" cy="15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29" name="Line 180"/>
              <p:cNvSpPr>
                <a:spLocks noChangeAspect="1" noChangeShapeType="1"/>
              </p:cNvSpPr>
              <p:nvPr/>
            </p:nvSpPr>
            <p:spPr bwMode="auto">
              <a:xfrm rot="7865413" flipH="1" flipV="1">
                <a:off x="4081463" y="2258219"/>
                <a:ext cx="17462" cy="1746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30" name="Line 181"/>
              <p:cNvSpPr>
                <a:spLocks noChangeAspect="1" noChangeShapeType="1"/>
              </p:cNvSpPr>
              <p:nvPr/>
            </p:nvSpPr>
            <p:spPr bwMode="auto">
              <a:xfrm rot="7865413" flipH="1" flipV="1">
                <a:off x="4071938" y="2172494"/>
                <a:ext cx="17462" cy="349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31" name="Line 182"/>
              <p:cNvSpPr>
                <a:spLocks noChangeAspect="1" noChangeShapeType="1"/>
              </p:cNvSpPr>
              <p:nvPr/>
            </p:nvSpPr>
            <p:spPr bwMode="auto">
              <a:xfrm rot="7865413" flipH="1" flipV="1">
                <a:off x="4090988" y="2097881"/>
                <a:ext cx="17462" cy="349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32" name="Line 183"/>
              <p:cNvSpPr>
                <a:spLocks noChangeAspect="1" noChangeShapeType="1"/>
              </p:cNvSpPr>
              <p:nvPr/>
            </p:nvSpPr>
            <p:spPr bwMode="auto">
              <a:xfrm rot="7865413" flipV="1">
                <a:off x="4165601" y="2015331"/>
                <a:ext cx="17462" cy="523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33" name="Line 184"/>
              <p:cNvSpPr>
                <a:spLocks noChangeAspect="1" noChangeShapeType="1"/>
              </p:cNvSpPr>
              <p:nvPr/>
            </p:nvSpPr>
            <p:spPr bwMode="auto">
              <a:xfrm rot="7865413" flipV="1">
                <a:off x="4222751" y="2010569"/>
                <a:ext cx="33337" cy="1746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34" name="Line 185"/>
              <p:cNvSpPr>
                <a:spLocks noChangeAspect="1" noChangeShapeType="1"/>
              </p:cNvSpPr>
              <p:nvPr/>
            </p:nvSpPr>
            <p:spPr bwMode="auto">
              <a:xfrm rot="7865413" flipV="1">
                <a:off x="4302125" y="2002631"/>
                <a:ext cx="34925" cy="349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35" name="Line 186"/>
              <p:cNvSpPr>
                <a:spLocks noChangeAspect="1" noChangeShapeType="1"/>
              </p:cNvSpPr>
              <p:nvPr/>
            </p:nvSpPr>
            <p:spPr bwMode="auto">
              <a:xfrm rot="7865413">
                <a:off x="4360862" y="2043906"/>
                <a:ext cx="52387" cy="1588"/>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36" name="Line 187"/>
              <p:cNvSpPr>
                <a:spLocks noChangeAspect="1" noChangeShapeType="1"/>
              </p:cNvSpPr>
              <p:nvPr/>
            </p:nvSpPr>
            <p:spPr bwMode="auto">
              <a:xfrm rot="7865413">
                <a:off x="4427537" y="2101056"/>
                <a:ext cx="17462" cy="17463"/>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37" name="Line 188"/>
              <p:cNvSpPr>
                <a:spLocks noChangeAspect="1" noChangeShapeType="1"/>
              </p:cNvSpPr>
              <p:nvPr/>
            </p:nvSpPr>
            <p:spPr bwMode="auto">
              <a:xfrm rot="7865413">
                <a:off x="4449762" y="2177256"/>
                <a:ext cx="33337" cy="349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38" name="Line 189"/>
              <p:cNvSpPr>
                <a:spLocks noChangeAspect="1" noChangeShapeType="1"/>
              </p:cNvSpPr>
              <p:nvPr/>
            </p:nvSpPr>
            <p:spPr bwMode="auto">
              <a:xfrm rot="7865413">
                <a:off x="4457700" y="2256631"/>
                <a:ext cx="17462" cy="34925"/>
              </a:xfrm>
              <a:prstGeom prst="line">
                <a:avLst/>
              </a:prstGeom>
              <a:noFill/>
              <a:ln w="12700">
                <a:solidFill>
                  <a:srgbClr val="000000"/>
                </a:solidFill>
                <a:round/>
                <a:headEnd/>
                <a:tailEnd/>
              </a:ln>
            </p:spPr>
            <p:txBody>
              <a:bodyPr>
                <a:prstTxWarp prst="textNoShape">
                  <a:avLst/>
                </a:prstTxWarp>
              </a:bodyPr>
              <a:lstStyle/>
              <a:p>
                <a:endParaRPr lang="en-US"/>
              </a:p>
            </p:txBody>
          </p:sp>
          <p:sp>
            <p:nvSpPr>
              <p:cNvPr id="100439" name="Freeform 192"/>
              <p:cNvSpPr>
                <a:spLocks noChangeAspect="1"/>
              </p:cNvSpPr>
              <p:nvPr/>
            </p:nvSpPr>
            <p:spPr bwMode="auto">
              <a:xfrm rot="18665413" flipH="1">
                <a:off x="4097337" y="2509044"/>
                <a:ext cx="398462" cy="381000"/>
              </a:xfrm>
              <a:custGeom>
                <a:avLst/>
                <a:gdLst>
                  <a:gd name="T0" fmla="*/ 866 w 460"/>
                  <a:gd name="T1" fmla="*/ 0 h 439"/>
                  <a:gd name="T2" fmla="*/ 866 w 460"/>
                  <a:gd name="T3" fmla="*/ 868 h 439"/>
                  <a:gd name="T4" fmla="*/ 866 w 460"/>
                  <a:gd name="T5" fmla="*/ 868 h 439"/>
                  <a:gd name="T6" fmla="*/ 866 w 460"/>
                  <a:gd name="T7" fmla="*/ 868 h 439"/>
                  <a:gd name="T8" fmla="*/ 866 w 460"/>
                  <a:gd name="T9" fmla="*/ 868 h 439"/>
                  <a:gd name="T10" fmla="*/ 866 w 460"/>
                  <a:gd name="T11" fmla="*/ 868 h 439"/>
                  <a:gd name="T12" fmla="*/ 866 w 460"/>
                  <a:gd name="T13" fmla="*/ 868 h 439"/>
                  <a:gd name="T14" fmla="*/ 866 w 460"/>
                  <a:gd name="T15" fmla="*/ 868 h 439"/>
                  <a:gd name="T16" fmla="*/ 866 w 460"/>
                  <a:gd name="T17" fmla="*/ 868 h 439"/>
                  <a:gd name="T18" fmla="*/ 866 w 460"/>
                  <a:gd name="T19" fmla="*/ 868 h 439"/>
                  <a:gd name="T20" fmla="*/ 0 w 460"/>
                  <a:gd name="T21" fmla="*/ 868 h 439"/>
                  <a:gd name="T22" fmla="*/ 866 w 460"/>
                  <a:gd name="T23" fmla="*/ 868 h 439"/>
                  <a:gd name="T24" fmla="*/ 866 w 460"/>
                  <a:gd name="T25" fmla="*/ 0 h 4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60"/>
                  <a:gd name="T40" fmla="*/ 0 h 439"/>
                  <a:gd name="T41" fmla="*/ 460 w 460"/>
                  <a:gd name="T42" fmla="*/ 439 h 4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60" h="439">
                    <a:moveTo>
                      <a:pt x="120" y="0"/>
                    </a:moveTo>
                    <a:lnTo>
                      <a:pt x="220" y="20"/>
                    </a:lnTo>
                    <a:lnTo>
                      <a:pt x="320" y="60"/>
                    </a:lnTo>
                    <a:lnTo>
                      <a:pt x="400" y="140"/>
                    </a:lnTo>
                    <a:lnTo>
                      <a:pt x="460" y="240"/>
                    </a:lnTo>
                    <a:lnTo>
                      <a:pt x="460" y="379"/>
                    </a:lnTo>
                    <a:lnTo>
                      <a:pt x="400" y="419"/>
                    </a:lnTo>
                    <a:lnTo>
                      <a:pt x="320" y="439"/>
                    </a:lnTo>
                    <a:lnTo>
                      <a:pt x="120" y="360"/>
                    </a:lnTo>
                    <a:lnTo>
                      <a:pt x="40" y="280"/>
                    </a:lnTo>
                    <a:lnTo>
                      <a:pt x="0" y="200"/>
                    </a:lnTo>
                    <a:lnTo>
                      <a:pt x="140" y="160"/>
                    </a:lnTo>
                    <a:lnTo>
                      <a:pt x="120" y="0"/>
                    </a:lnTo>
                    <a:close/>
                  </a:path>
                </a:pathLst>
              </a:custGeom>
              <a:solidFill>
                <a:srgbClr val="FFCC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CCFF"/>
                </a:extrusionClr>
              </a:sp3d>
            </p:spPr>
            <p:txBody>
              <a:bodyPr vert="eaVert">
                <a:prstTxWarp prst="textNoShape">
                  <a:avLst/>
                </a:prstTxWarp>
                <a:flatTx/>
              </a:bodyPr>
              <a:lstStyle/>
              <a:p>
                <a:endParaRPr lang="en-US"/>
              </a:p>
            </p:txBody>
          </p:sp>
          <p:sp>
            <p:nvSpPr>
              <p:cNvPr id="100440" name="Rectangle 193"/>
              <p:cNvSpPr>
                <a:spLocks noChangeAspect="1" noChangeArrowheads="1"/>
              </p:cNvSpPr>
              <p:nvPr/>
            </p:nvSpPr>
            <p:spPr bwMode="auto">
              <a:xfrm rot="18665413" flipH="1">
                <a:off x="4217194" y="2597944"/>
                <a:ext cx="152400" cy="274638"/>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800" b="1">
                    <a:latin typeface="Helvetica" charset="0"/>
                  </a:rPr>
                  <a:t>E</a:t>
                </a:r>
              </a:p>
            </p:txBody>
          </p:sp>
          <p:sp>
            <p:nvSpPr>
              <p:cNvPr id="100442" name="Freeform 342"/>
              <p:cNvSpPr>
                <a:spLocks noChangeAspect="1"/>
              </p:cNvSpPr>
              <p:nvPr/>
            </p:nvSpPr>
            <p:spPr bwMode="auto">
              <a:xfrm rot="7865413">
                <a:off x="4533900" y="1913731"/>
                <a:ext cx="295275" cy="295275"/>
              </a:xfrm>
              <a:custGeom>
                <a:avLst/>
                <a:gdLst>
                  <a:gd name="T0" fmla="*/ 868 w 340"/>
                  <a:gd name="T1" fmla="*/ 868 h 340"/>
                  <a:gd name="T2" fmla="*/ 868 w 340"/>
                  <a:gd name="T3" fmla="*/ 868 h 340"/>
                  <a:gd name="T4" fmla="*/ 868 w 340"/>
                  <a:gd name="T5" fmla="*/ 868 h 340"/>
                  <a:gd name="T6" fmla="*/ 868 w 340"/>
                  <a:gd name="T7" fmla="*/ 868 h 340"/>
                  <a:gd name="T8" fmla="*/ 868 w 340"/>
                  <a:gd name="T9" fmla="*/ 868 h 340"/>
                  <a:gd name="T10" fmla="*/ 868 w 340"/>
                  <a:gd name="T11" fmla="*/ 868 h 340"/>
                  <a:gd name="T12" fmla="*/ 0 w 340"/>
                  <a:gd name="T13" fmla="*/ 868 h 340"/>
                  <a:gd name="T14" fmla="*/ 868 w 340"/>
                  <a:gd name="T15" fmla="*/ 868 h 340"/>
                  <a:gd name="T16" fmla="*/ 0 w 340"/>
                  <a:gd name="T17" fmla="*/ 868 h 340"/>
                  <a:gd name="T18" fmla="*/ 868 w 340"/>
                  <a:gd name="T19" fmla="*/ 868 h 340"/>
                  <a:gd name="T20" fmla="*/ 868 w 340"/>
                  <a:gd name="T21" fmla="*/ 868 h 340"/>
                  <a:gd name="T22" fmla="*/ 868 w 340"/>
                  <a:gd name="T23" fmla="*/ 868 h 340"/>
                  <a:gd name="T24" fmla="*/ 868 w 340"/>
                  <a:gd name="T25" fmla="*/ 0 h 340"/>
                  <a:gd name="T26" fmla="*/ 868 w 340"/>
                  <a:gd name="T27" fmla="*/ 868 h 340"/>
                  <a:gd name="T28" fmla="*/ 868 w 340"/>
                  <a:gd name="T29" fmla="*/ 868 h 340"/>
                  <a:gd name="T30" fmla="*/ 868 w 340"/>
                  <a:gd name="T31" fmla="*/ 868 h 340"/>
                  <a:gd name="T32" fmla="*/ 868 w 340"/>
                  <a:gd name="T33" fmla="*/ 868 h 340"/>
                  <a:gd name="T34" fmla="*/ 868 w 340"/>
                  <a:gd name="T35" fmla="*/ 868 h 340"/>
                  <a:gd name="T36" fmla="*/ 868 w 340"/>
                  <a:gd name="T37" fmla="*/ 868 h 340"/>
                  <a:gd name="T38" fmla="*/ 868 w 340"/>
                  <a:gd name="T39" fmla="*/ 868 h 340"/>
                  <a:gd name="T40" fmla="*/ 868 w 340"/>
                  <a:gd name="T41" fmla="*/ 868 h 3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0"/>
                  <a:gd name="T64" fmla="*/ 0 h 340"/>
                  <a:gd name="T65" fmla="*/ 340 w 340"/>
                  <a:gd name="T66" fmla="*/ 340 h 3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0" h="340">
                    <a:moveTo>
                      <a:pt x="280" y="300"/>
                    </a:moveTo>
                    <a:lnTo>
                      <a:pt x="220" y="300"/>
                    </a:lnTo>
                    <a:lnTo>
                      <a:pt x="180" y="340"/>
                    </a:lnTo>
                    <a:lnTo>
                      <a:pt x="140" y="300"/>
                    </a:lnTo>
                    <a:lnTo>
                      <a:pt x="80" y="320"/>
                    </a:lnTo>
                    <a:lnTo>
                      <a:pt x="60" y="260"/>
                    </a:lnTo>
                    <a:lnTo>
                      <a:pt x="0" y="240"/>
                    </a:lnTo>
                    <a:lnTo>
                      <a:pt x="40" y="180"/>
                    </a:lnTo>
                    <a:lnTo>
                      <a:pt x="0" y="140"/>
                    </a:lnTo>
                    <a:lnTo>
                      <a:pt x="40" y="100"/>
                    </a:lnTo>
                    <a:lnTo>
                      <a:pt x="40" y="40"/>
                    </a:lnTo>
                    <a:lnTo>
                      <a:pt x="100" y="40"/>
                    </a:lnTo>
                    <a:lnTo>
                      <a:pt x="140" y="0"/>
                    </a:lnTo>
                    <a:lnTo>
                      <a:pt x="200" y="40"/>
                    </a:lnTo>
                    <a:lnTo>
                      <a:pt x="260" y="20"/>
                    </a:lnTo>
                    <a:lnTo>
                      <a:pt x="260" y="80"/>
                    </a:lnTo>
                    <a:lnTo>
                      <a:pt x="320" y="100"/>
                    </a:lnTo>
                    <a:lnTo>
                      <a:pt x="300" y="160"/>
                    </a:lnTo>
                    <a:lnTo>
                      <a:pt x="340" y="200"/>
                    </a:lnTo>
                    <a:lnTo>
                      <a:pt x="280" y="240"/>
                    </a:lnTo>
                    <a:lnTo>
                      <a:pt x="280" y="300"/>
                    </a:lnTo>
                    <a:close/>
                  </a:path>
                </a:pathLst>
              </a:custGeom>
              <a:solidFill>
                <a:schemeClr val="accent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accent1"/>
                </a:extrusionClr>
              </a:sp3d>
            </p:spPr>
            <p:txBody>
              <a:bodyPr rot="10800000" vert="eaVert">
                <a:prstTxWarp prst="textNoShape">
                  <a:avLst/>
                </a:prstTxWarp>
                <a:flatTx/>
              </a:bodyPr>
              <a:lstStyle/>
              <a:p>
                <a:endParaRPr lang="en-US"/>
              </a:p>
            </p:txBody>
          </p:sp>
          <p:sp>
            <p:nvSpPr>
              <p:cNvPr id="100443" name="Rectangle 343"/>
              <p:cNvSpPr>
                <a:spLocks noChangeArrowheads="1"/>
              </p:cNvSpPr>
              <p:nvPr/>
            </p:nvSpPr>
            <p:spPr bwMode="auto">
              <a:xfrm rot="19067361">
                <a:off x="4510087" y="1920081"/>
                <a:ext cx="361950" cy="304800"/>
              </a:xfrm>
              <a:prstGeom prst="rect">
                <a:avLst/>
              </a:prstGeom>
              <a:noFill/>
              <a:ln w="9525">
                <a:noFill/>
                <a:miter lim="800000"/>
                <a:headEnd/>
                <a:tailEnd/>
              </a:ln>
            </p:spPr>
            <p:txBody>
              <a:bodyPr wrap="none">
                <a:prstTxWarp prst="textNoShape">
                  <a:avLst/>
                </a:prstTxWarp>
                <a:spAutoFit/>
              </a:bodyPr>
              <a:lstStyle/>
              <a:p>
                <a:r>
                  <a:rPr lang="en-US" sz="1400" b="1">
                    <a:latin typeface="Helvetica" charset="0"/>
                  </a:rPr>
                  <a:t>AI</a:t>
                </a:r>
                <a:endParaRPr lang="en-US"/>
              </a:p>
            </p:txBody>
          </p:sp>
          <p:sp>
            <p:nvSpPr>
              <p:cNvPr id="100444" name="Freeform 190"/>
              <p:cNvSpPr>
                <a:spLocks noChangeAspect="1"/>
              </p:cNvSpPr>
              <p:nvPr/>
            </p:nvSpPr>
            <p:spPr bwMode="auto">
              <a:xfrm rot="7865413">
                <a:off x="4503737" y="2294731"/>
                <a:ext cx="295275" cy="295275"/>
              </a:xfrm>
              <a:custGeom>
                <a:avLst/>
                <a:gdLst>
                  <a:gd name="T0" fmla="*/ 868 w 340"/>
                  <a:gd name="T1" fmla="*/ 868 h 340"/>
                  <a:gd name="T2" fmla="*/ 868 w 340"/>
                  <a:gd name="T3" fmla="*/ 868 h 340"/>
                  <a:gd name="T4" fmla="*/ 868 w 340"/>
                  <a:gd name="T5" fmla="*/ 868 h 340"/>
                  <a:gd name="T6" fmla="*/ 868 w 340"/>
                  <a:gd name="T7" fmla="*/ 868 h 340"/>
                  <a:gd name="T8" fmla="*/ 868 w 340"/>
                  <a:gd name="T9" fmla="*/ 868 h 340"/>
                  <a:gd name="T10" fmla="*/ 868 w 340"/>
                  <a:gd name="T11" fmla="*/ 868 h 340"/>
                  <a:gd name="T12" fmla="*/ 0 w 340"/>
                  <a:gd name="T13" fmla="*/ 868 h 340"/>
                  <a:gd name="T14" fmla="*/ 868 w 340"/>
                  <a:gd name="T15" fmla="*/ 868 h 340"/>
                  <a:gd name="T16" fmla="*/ 0 w 340"/>
                  <a:gd name="T17" fmla="*/ 868 h 340"/>
                  <a:gd name="T18" fmla="*/ 868 w 340"/>
                  <a:gd name="T19" fmla="*/ 868 h 340"/>
                  <a:gd name="T20" fmla="*/ 868 w 340"/>
                  <a:gd name="T21" fmla="*/ 868 h 340"/>
                  <a:gd name="T22" fmla="*/ 868 w 340"/>
                  <a:gd name="T23" fmla="*/ 868 h 340"/>
                  <a:gd name="T24" fmla="*/ 868 w 340"/>
                  <a:gd name="T25" fmla="*/ 0 h 340"/>
                  <a:gd name="T26" fmla="*/ 868 w 340"/>
                  <a:gd name="T27" fmla="*/ 868 h 340"/>
                  <a:gd name="T28" fmla="*/ 868 w 340"/>
                  <a:gd name="T29" fmla="*/ 868 h 340"/>
                  <a:gd name="T30" fmla="*/ 868 w 340"/>
                  <a:gd name="T31" fmla="*/ 868 h 340"/>
                  <a:gd name="T32" fmla="*/ 868 w 340"/>
                  <a:gd name="T33" fmla="*/ 868 h 340"/>
                  <a:gd name="T34" fmla="*/ 868 w 340"/>
                  <a:gd name="T35" fmla="*/ 868 h 340"/>
                  <a:gd name="T36" fmla="*/ 868 w 340"/>
                  <a:gd name="T37" fmla="*/ 868 h 340"/>
                  <a:gd name="T38" fmla="*/ 868 w 340"/>
                  <a:gd name="T39" fmla="*/ 868 h 340"/>
                  <a:gd name="T40" fmla="*/ 868 w 340"/>
                  <a:gd name="T41" fmla="*/ 868 h 34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0"/>
                  <a:gd name="T64" fmla="*/ 0 h 340"/>
                  <a:gd name="T65" fmla="*/ 340 w 340"/>
                  <a:gd name="T66" fmla="*/ 340 h 34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0" h="340">
                    <a:moveTo>
                      <a:pt x="280" y="300"/>
                    </a:moveTo>
                    <a:lnTo>
                      <a:pt x="220" y="300"/>
                    </a:lnTo>
                    <a:lnTo>
                      <a:pt x="180" y="340"/>
                    </a:lnTo>
                    <a:lnTo>
                      <a:pt x="140" y="300"/>
                    </a:lnTo>
                    <a:lnTo>
                      <a:pt x="80" y="320"/>
                    </a:lnTo>
                    <a:lnTo>
                      <a:pt x="60" y="260"/>
                    </a:lnTo>
                    <a:lnTo>
                      <a:pt x="0" y="240"/>
                    </a:lnTo>
                    <a:lnTo>
                      <a:pt x="40" y="180"/>
                    </a:lnTo>
                    <a:lnTo>
                      <a:pt x="0" y="140"/>
                    </a:lnTo>
                    <a:lnTo>
                      <a:pt x="40" y="100"/>
                    </a:lnTo>
                    <a:lnTo>
                      <a:pt x="40" y="40"/>
                    </a:lnTo>
                    <a:lnTo>
                      <a:pt x="100" y="40"/>
                    </a:lnTo>
                    <a:lnTo>
                      <a:pt x="140" y="0"/>
                    </a:lnTo>
                    <a:lnTo>
                      <a:pt x="200" y="40"/>
                    </a:lnTo>
                    <a:lnTo>
                      <a:pt x="260" y="20"/>
                    </a:lnTo>
                    <a:lnTo>
                      <a:pt x="260" y="80"/>
                    </a:lnTo>
                    <a:lnTo>
                      <a:pt x="320" y="100"/>
                    </a:lnTo>
                    <a:lnTo>
                      <a:pt x="300" y="160"/>
                    </a:lnTo>
                    <a:lnTo>
                      <a:pt x="340" y="200"/>
                    </a:lnTo>
                    <a:lnTo>
                      <a:pt x="280" y="240"/>
                    </a:lnTo>
                    <a:lnTo>
                      <a:pt x="280" y="300"/>
                    </a:lnTo>
                    <a:close/>
                  </a:path>
                </a:pathLst>
              </a:custGeom>
              <a:solidFill>
                <a:schemeClr val="bg1"/>
              </a:solidFill>
              <a:ln w="9525">
                <a:miter lim="800000"/>
                <a:headEnd/>
                <a:tailEnd/>
              </a:ln>
              <a:scene3d>
                <a:camera prst="legacyObliqueTopRight"/>
                <a:lightRig rig="legacyFlat3" dir="b"/>
              </a:scene3d>
              <a:sp3d extrusionH="430200" prstMaterial="legacyMatte">
                <a:bevelT w="13500" h="13500" prst="angle"/>
                <a:bevelB w="13500" h="13500" prst="angle"/>
                <a:extrusionClr>
                  <a:schemeClr val="bg1"/>
                </a:extrusionClr>
              </a:sp3d>
            </p:spPr>
            <p:txBody>
              <a:bodyPr rot="10800000" vert="eaVert">
                <a:prstTxWarp prst="textNoShape">
                  <a:avLst/>
                </a:prstTxWarp>
                <a:flatTx/>
              </a:bodyPr>
              <a:lstStyle/>
              <a:p>
                <a:endParaRPr lang="en-US"/>
              </a:p>
            </p:txBody>
          </p:sp>
          <p:sp>
            <p:nvSpPr>
              <p:cNvPr id="100445" name="Rectangle 191"/>
              <p:cNvSpPr>
                <a:spLocks noChangeAspect="1" noChangeArrowheads="1"/>
              </p:cNvSpPr>
              <p:nvPr/>
            </p:nvSpPr>
            <p:spPr bwMode="auto">
              <a:xfrm rot="18665413">
                <a:off x="4562475" y="2293144"/>
                <a:ext cx="227012" cy="212725"/>
              </a:xfrm>
              <a:prstGeom prst="rect">
                <a:avLst/>
              </a:prstGeom>
              <a:noFill/>
              <a:ln w="9525">
                <a:noFill/>
                <a:miter lim="800000"/>
                <a:headEnd/>
                <a:tailEnd/>
              </a:ln>
            </p:spPr>
            <p:txBody>
              <a:bodyPr wrap="none" lIns="0" tIns="0" rIns="0" bIns="0">
                <a:prstTxWarp prst="textNoShape">
                  <a:avLst/>
                </a:prstTxWarp>
                <a:spAutoFit/>
              </a:bodyPr>
              <a:lstStyle/>
              <a:p>
                <a:pPr algn="ctr" eaLnBrk="1" hangingPunct="1"/>
                <a:r>
                  <a:rPr lang="en-US" sz="1400" b="1">
                    <a:latin typeface="Helvetica" charset="0"/>
                  </a:rPr>
                  <a:t>AII</a:t>
                </a:r>
                <a:endParaRPr lang="en-US" sz="1200" b="1">
                  <a:latin typeface="Helvetica" charset="0"/>
                </a:endParaRPr>
              </a:p>
            </p:txBody>
          </p:sp>
          <p:grpSp>
            <p:nvGrpSpPr>
              <p:cNvPr id="11" name="Group 308"/>
              <p:cNvGrpSpPr>
                <a:grpSpLocks/>
              </p:cNvGrpSpPr>
              <p:nvPr/>
            </p:nvGrpSpPr>
            <p:grpSpPr bwMode="auto">
              <a:xfrm>
                <a:off x="3598862" y="1752600"/>
                <a:ext cx="439738" cy="463550"/>
                <a:chOff x="203" y="2496"/>
                <a:chExt cx="277" cy="292"/>
              </a:xfrm>
            </p:grpSpPr>
            <p:sp>
              <p:nvSpPr>
                <p:cNvPr id="100446" name="Freeform 309"/>
                <p:cNvSpPr>
                  <a:spLocks noChangeAspect="1"/>
                </p:cNvSpPr>
                <p:nvPr/>
              </p:nvSpPr>
              <p:spPr bwMode="auto">
                <a:xfrm>
                  <a:off x="203" y="2496"/>
                  <a:ext cx="277" cy="292"/>
                </a:xfrm>
                <a:custGeom>
                  <a:avLst/>
                  <a:gdLst>
                    <a:gd name="T0" fmla="*/ 1 w 420"/>
                    <a:gd name="T1" fmla="*/ 1 h 440"/>
                    <a:gd name="T2" fmla="*/ 0 w 420"/>
                    <a:gd name="T3" fmla="*/ 1 h 440"/>
                    <a:gd name="T4" fmla="*/ 1 w 420"/>
                    <a:gd name="T5" fmla="*/ 1 h 440"/>
                    <a:gd name="T6" fmla="*/ 1 w 420"/>
                    <a:gd name="T7" fmla="*/ 1 h 440"/>
                    <a:gd name="T8" fmla="*/ 1 w 420"/>
                    <a:gd name="T9" fmla="*/ 0 h 440"/>
                    <a:gd name="T10" fmla="*/ 1 w 420"/>
                    <a:gd name="T11" fmla="*/ 1 h 440"/>
                    <a:gd name="T12" fmla="*/ 1 w 420"/>
                    <a:gd name="T13" fmla="*/ 1 h 440"/>
                    <a:gd name="T14" fmla="*/ 0 60000 65536"/>
                    <a:gd name="T15" fmla="*/ 0 60000 65536"/>
                    <a:gd name="T16" fmla="*/ 0 60000 65536"/>
                    <a:gd name="T17" fmla="*/ 0 60000 65536"/>
                    <a:gd name="T18" fmla="*/ 0 60000 65536"/>
                    <a:gd name="T19" fmla="*/ 0 60000 65536"/>
                    <a:gd name="T20" fmla="*/ 0 60000 65536"/>
                    <a:gd name="T21" fmla="*/ 0 w 420"/>
                    <a:gd name="T22" fmla="*/ 0 h 440"/>
                    <a:gd name="T23" fmla="*/ 420 w 420"/>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0" h="440">
                      <a:moveTo>
                        <a:pt x="200" y="400"/>
                      </a:moveTo>
                      <a:lnTo>
                        <a:pt x="0" y="440"/>
                      </a:lnTo>
                      <a:lnTo>
                        <a:pt x="40" y="240"/>
                      </a:lnTo>
                      <a:lnTo>
                        <a:pt x="240" y="40"/>
                      </a:lnTo>
                      <a:lnTo>
                        <a:pt x="420" y="0"/>
                      </a:lnTo>
                      <a:lnTo>
                        <a:pt x="400" y="200"/>
                      </a:lnTo>
                      <a:lnTo>
                        <a:pt x="200" y="400"/>
                      </a:lnTo>
                      <a:close/>
                    </a:path>
                  </a:pathLst>
                </a:custGeom>
                <a:solidFill>
                  <a:srgbClr val="FFCC99"/>
                </a:solidFill>
                <a:ln w="9525">
                  <a:noFill/>
                  <a:round/>
                  <a:headEnd/>
                  <a:tailEnd/>
                </a:ln>
              </p:spPr>
              <p:txBody>
                <a:bodyPr>
                  <a:prstTxWarp prst="textNoShape">
                    <a:avLst/>
                  </a:prstTxWarp>
                </a:bodyPr>
                <a:lstStyle/>
                <a:p>
                  <a:endParaRPr lang="en-US"/>
                </a:p>
              </p:txBody>
            </p:sp>
            <p:sp>
              <p:nvSpPr>
                <p:cNvPr id="100447" name="Rectangle 310"/>
                <p:cNvSpPr>
                  <a:spLocks noChangeAspect="1" noChangeArrowheads="1"/>
                </p:cNvSpPr>
                <p:nvPr/>
              </p:nvSpPr>
              <p:spPr bwMode="auto">
                <a:xfrm>
                  <a:off x="289" y="2592"/>
                  <a:ext cx="164" cy="154"/>
                </a:xfrm>
                <a:prstGeom prst="rect">
                  <a:avLst/>
                </a:prstGeom>
                <a:noFill/>
                <a:ln w="9525">
                  <a:noFill/>
                  <a:miter lim="800000"/>
                  <a:headEnd/>
                  <a:tailEnd/>
                </a:ln>
              </p:spPr>
              <p:txBody>
                <a:bodyPr wrap="none" lIns="0" tIns="0" rIns="0" bIns="0">
                  <a:prstTxWarp prst="textNoShape">
                    <a:avLst/>
                  </a:prstTxWarp>
                  <a:spAutoFit/>
                </a:bodyPr>
                <a:lstStyle/>
                <a:p>
                  <a:pPr algn="ctr"/>
                  <a:r>
                    <a:rPr lang="en-US" sz="1600" b="1">
                      <a:latin typeface="Helvetica" charset="0"/>
                    </a:rPr>
                    <a:t>CII</a:t>
                  </a:r>
                </a:p>
              </p:txBody>
            </p:sp>
          </p:grpSp>
        </p:grpSp>
      </p:grpSp>
      <p:sp>
        <p:nvSpPr>
          <p:cNvPr id="214" name="Slide Number Placeholder 213"/>
          <p:cNvSpPr>
            <a:spLocks noGrp="1"/>
          </p:cNvSpPr>
          <p:nvPr>
            <p:ph type="sldNum" sz="quarter" idx="12"/>
          </p:nvPr>
        </p:nvSpPr>
        <p:spPr/>
        <p:txBody>
          <a:bodyPr/>
          <a:lstStyle/>
          <a:p>
            <a:fld id="{F8128ADE-1789-334C-8D53-6A8066880BAB}" type="slidenum">
              <a: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ChangeArrowheads="1"/>
          </p:cNvSpPr>
          <p:nvPr/>
        </p:nvSpPr>
        <p:spPr bwMode="auto">
          <a:xfrm>
            <a:off x="0" y="79375"/>
            <a:ext cx="8534400" cy="1846659"/>
          </a:xfrm>
          <a:prstGeom prst="rect">
            <a:avLst/>
          </a:prstGeom>
          <a:noFill/>
          <a:ln w="9525">
            <a:noFill/>
            <a:miter lim="800000"/>
            <a:headEnd/>
            <a:tailEnd/>
          </a:ln>
        </p:spPr>
        <p:txBody>
          <a:bodyPr>
            <a:prstTxWarp prst="textNoShape">
              <a:avLst/>
            </a:prstTxWarp>
            <a:spAutoFit/>
          </a:bodyPr>
          <a:lstStyle/>
          <a:p>
            <a:pPr eaLnBrk="1" hangingPunct="1">
              <a:tabLst>
                <a:tab pos="396875" algn="l"/>
              </a:tabLst>
            </a:pPr>
            <a:r>
              <a:rPr lang="en-US" sz="1900" b="1" u="sng">
                <a:solidFill>
                  <a:srgbClr val="1D05F0"/>
                </a:solidFill>
                <a:latin typeface="Helvetica" charset="0"/>
              </a:rPr>
              <a:t>General characteristics of HDLs</a:t>
            </a:r>
            <a:endParaRPr lang="en-US" sz="1900" b="1">
              <a:solidFill>
                <a:srgbClr val="FF3616"/>
              </a:solidFill>
              <a:latin typeface="Helvetica" charset="0"/>
            </a:endParaRPr>
          </a:p>
          <a:p>
            <a:pPr eaLnBrk="1" hangingPunct="1">
              <a:tabLst>
                <a:tab pos="396875" algn="l"/>
              </a:tabLst>
            </a:pPr>
            <a:r>
              <a:rPr lang="en-US" sz="1900" b="1">
                <a:latin typeface="Helvetica" charset="0"/>
              </a:rPr>
              <a:t>	synthesized in the liver and intestine</a:t>
            </a:r>
          </a:p>
          <a:p>
            <a:pPr eaLnBrk="1" hangingPunct="1">
              <a:tabLst>
                <a:tab pos="396875" algn="l"/>
              </a:tabLst>
            </a:pPr>
            <a:r>
              <a:rPr lang="en-US" sz="1900" b="1">
                <a:latin typeface="Helvetica" charset="0"/>
              </a:rPr>
              <a:t>	secreted directly into the blood from liver and intestine </a:t>
            </a:r>
          </a:p>
          <a:p>
            <a:pPr eaLnBrk="1" hangingPunct="1">
              <a:tabLst>
                <a:tab pos="396875" algn="l"/>
              </a:tabLst>
            </a:pPr>
            <a:r>
              <a:rPr lang="en-US" sz="1900" b="1">
                <a:latin typeface="Helvetica" charset="0"/>
              </a:rPr>
              <a:t>	protein rich</a:t>
            </a:r>
          </a:p>
          <a:p>
            <a:pPr eaLnBrk="1" hangingPunct="1">
              <a:tabLst>
                <a:tab pos="396875" algn="l"/>
              </a:tabLst>
            </a:pPr>
            <a:r>
              <a:rPr lang="en-US" sz="1900" b="1">
                <a:latin typeface="Helvetica" charset="0"/>
              </a:rPr>
              <a:t>	express apo-AI and AII, apo-CII and apo-E</a:t>
            </a:r>
          </a:p>
          <a:p>
            <a:pPr eaLnBrk="1" hangingPunct="1">
              <a:tabLst>
                <a:tab pos="396875" algn="l"/>
              </a:tabLst>
            </a:pPr>
            <a:r>
              <a:rPr lang="en-US" sz="1900" b="1">
                <a:latin typeface="Helvetica" charset="0"/>
              </a:rPr>
              <a:t>	nearly devoid of cholesterol and cholesterol esters</a:t>
            </a:r>
          </a:p>
        </p:txBody>
      </p:sp>
      <p:grpSp>
        <p:nvGrpSpPr>
          <p:cNvPr id="17" name="Group 16"/>
          <p:cNvGrpSpPr/>
          <p:nvPr/>
        </p:nvGrpSpPr>
        <p:grpSpPr>
          <a:xfrm>
            <a:off x="1394837" y="152400"/>
            <a:ext cx="7625337" cy="1501775"/>
            <a:chOff x="1394837" y="152400"/>
            <a:chExt cx="7625337" cy="1501775"/>
          </a:xfrm>
        </p:grpSpPr>
        <p:sp>
          <p:nvSpPr>
            <p:cNvPr id="102413" name="Line 4"/>
            <p:cNvSpPr>
              <a:spLocks noChangeShapeType="1"/>
            </p:cNvSpPr>
            <p:nvPr/>
          </p:nvSpPr>
          <p:spPr bwMode="auto">
            <a:xfrm flipV="1">
              <a:off x="2402338" y="511175"/>
              <a:ext cx="3276600" cy="838200"/>
            </a:xfrm>
            <a:prstGeom prst="line">
              <a:avLst/>
            </a:prstGeom>
            <a:noFill/>
            <a:ln w="28575">
              <a:solidFill>
                <a:srgbClr val="FF0000"/>
              </a:solidFill>
              <a:round/>
              <a:headEnd/>
              <a:tailEnd/>
            </a:ln>
          </p:spPr>
          <p:txBody>
            <a:bodyPr wrap="none" anchor="ctr">
              <a:prstTxWarp prst="textNoShape">
                <a:avLst/>
              </a:prstTxWarp>
            </a:bodyPr>
            <a:lstStyle/>
            <a:p>
              <a:endParaRPr lang="en-US"/>
            </a:p>
          </p:txBody>
        </p:sp>
        <p:sp>
          <p:nvSpPr>
            <p:cNvPr id="102414" name="Oval 3"/>
            <p:cNvSpPr>
              <a:spLocks noChangeArrowheads="1"/>
            </p:cNvSpPr>
            <p:nvPr/>
          </p:nvSpPr>
          <p:spPr bwMode="auto">
            <a:xfrm>
              <a:off x="1394837" y="1196975"/>
              <a:ext cx="990600" cy="457200"/>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
          <p:nvSpPr>
            <p:cNvPr id="102415" name="Text Box 5"/>
            <p:cNvSpPr txBox="1">
              <a:spLocks noChangeArrowheads="1"/>
            </p:cNvSpPr>
            <p:nvPr/>
          </p:nvSpPr>
          <p:spPr bwMode="auto">
            <a:xfrm>
              <a:off x="6272211" y="152400"/>
              <a:ext cx="2747963" cy="581025"/>
            </a:xfrm>
            <a:prstGeom prst="rect">
              <a:avLst/>
            </a:prstGeom>
            <a:noFill/>
            <a:ln w="9525">
              <a:noFill/>
              <a:miter lim="800000"/>
              <a:headEnd/>
              <a:tailEnd/>
            </a:ln>
          </p:spPr>
          <p:txBody>
            <a:bodyPr wrap="none">
              <a:prstTxWarp prst="textNoShape">
                <a:avLst/>
              </a:prstTxWarp>
              <a:spAutoFit/>
            </a:bodyPr>
            <a:lstStyle/>
            <a:p>
              <a:r>
                <a:rPr lang="en-US" sz="1600" b="1">
                  <a:solidFill>
                    <a:srgbClr val="F91A18"/>
                  </a:solidFill>
                  <a:latin typeface="Helvetica" charset="0"/>
                </a:rPr>
                <a:t>attempts to increase HDL </a:t>
              </a:r>
            </a:p>
            <a:p>
              <a:r>
                <a:rPr lang="en-US" sz="1600" b="1">
                  <a:solidFill>
                    <a:srgbClr val="F91A18"/>
                  </a:solidFill>
                  <a:latin typeface="Helvetica" charset="0"/>
                </a:rPr>
                <a:t>by increasing AI synthesis</a:t>
              </a:r>
              <a:endParaRPr lang="en-US"/>
            </a:p>
          </p:txBody>
        </p:sp>
      </p:grpSp>
      <p:grpSp>
        <p:nvGrpSpPr>
          <p:cNvPr id="18" name="Group 17"/>
          <p:cNvGrpSpPr/>
          <p:nvPr/>
        </p:nvGrpSpPr>
        <p:grpSpPr>
          <a:xfrm>
            <a:off x="4403773" y="4849922"/>
            <a:ext cx="4840242" cy="1627078"/>
            <a:chOff x="4403773" y="4849922"/>
            <a:chExt cx="4840242" cy="1627078"/>
          </a:xfrm>
        </p:grpSpPr>
        <p:sp>
          <p:nvSpPr>
            <p:cNvPr id="102410" name="Oval 7"/>
            <p:cNvSpPr>
              <a:spLocks noChangeArrowheads="1"/>
            </p:cNvSpPr>
            <p:nvPr/>
          </p:nvSpPr>
          <p:spPr bwMode="auto">
            <a:xfrm>
              <a:off x="4403773" y="4849922"/>
              <a:ext cx="804863" cy="381000"/>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
          <p:nvSpPr>
            <p:cNvPr id="102411" name="Line 8"/>
            <p:cNvSpPr>
              <a:spLocks noChangeShapeType="1"/>
            </p:cNvSpPr>
            <p:nvPr/>
          </p:nvSpPr>
          <p:spPr bwMode="auto">
            <a:xfrm>
              <a:off x="5105400" y="5153024"/>
              <a:ext cx="1045650" cy="512653"/>
            </a:xfrm>
            <a:prstGeom prst="line">
              <a:avLst/>
            </a:prstGeom>
            <a:noFill/>
            <a:ln w="28575">
              <a:solidFill>
                <a:srgbClr val="FF0000"/>
              </a:solidFill>
              <a:round/>
              <a:headEnd/>
              <a:tailEnd/>
            </a:ln>
          </p:spPr>
          <p:txBody>
            <a:bodyPr wrap="none" anchor="ctr">
              <a:prstTxWarp prst="textNoShape">
                <a:avLst/>
              </a:prstTxWarp>
            </a:bodyPr>
            <a:lstStyle/>
            <a:p>
              <a:endParaRPr lang="en-US"/>
            </a:p>
          </p:txBody>
        </p:sp>
        <p:sp>
          <p:nvSpPr>
            <p:cNvPr id="102412" name="Rectangle 9"/>
            <p:cNvSpPr>
              <a:spLocks noChangeArrowheads="1"/>
            </p:cNvSpPr>
            <p:nvPr/>
          </p:nvSpPr>
          <p:spPr bwMode="auto">
            <a:xfrm>
              <a:off x="5943600" y="5153025"/>
              <a:ext cx="3300415" cy="1323975"/>
            </a:xfrm>
            <a:prstGeom prst="rect">
              <a:avLst/>
            </a:prstGeom>
            <a:noFill/>
            <a:ln w="9525">
              <a:noFill/>
              <a:miter lim="800000"/>
              <a:headEnd/>
              <a:tailEnd/>
            </a:ln>
          </p:spPr>
          <p:txBody>
            <a:bodyPr wrap="none">
              <a:prstTxWarp prst="textNoShape">
                <a:avLst/>
              </a:prstTxWarp>
              <a:spAutoFit/>
            </a:bodyPr>
            <a:lstStyle/>
            <a:p>
              <a:pPr algn="ctr"/>
              <a:r>
                <a:rPr lang="en-US" sz="1600" b="1">
                  <a:solidFill>
                    <a:srgbClr val="F91A18"/>
                  </a:solidFill>
                  <a:latin typeface="Helvetica" charset="0"/>
                </a:rPr>
                <a:t>development of CETP inhibitors</a:t>
              </a:r>
            </a:p>
            <a:p>
              <a:pPr algn="ctr"/>
              <a:r>
                <a:rPr lang="en-US" sz="1600" b="1">
                  <a:solidFill>
                    <a:srgbClr val="F91A18"/>
                  </a:solidFill>
                  <a:latin typeface="Helvetica" charset="0"/>
                </a:rPr>
                <a:t>data show that people </a:t>
              </a:r>
            </a:p>
            <a:p>
              <a:pPr algn="ctr"/>
              <a:r>
                <a:rPr lang="en-US" sz="1600" b="1">
                  <a:solidFill>
                    <a:srgbClr val="F91A18"/>
                  </a:solidFill>
                  <a:latin typeface="Helvetica" charset="0"/>
                </a:rPr>
                <a:t>with CETP deficiency have </a:t>
              </a:r>
            </a:p>
            <a:p>
              <a:pPr algn="ctr"/>
              <a:r>
                <a:rPr lang="en-US" sz="1600" b="1">
                  <a:solidFill>
                    <a:srgbClr val="F91A18"/>
                  </a:solidFill>
                  <a:latin typeface="Helvetica" charset="0"/>
                </a:rPr>
                <a:t>increased HDL, lower risk</a:t>
              </a:r>
            </a:p>
            <a:p>
              <a:pPr algn="ctr"/>
              <a:r>
                <a:rPr lang="en-US" sz="1600" b="1">
                  <a:solidFill>
                    <a:srgbClr val="F91A18"/>
                  </a:solidFill>
                  <a:latin typeface="Helvetica" charset="0"/>
                </a:rPr>
                <a:t>of heart disease</a:t>
              </a:r>
              <a:endParaRPr lang="en-US" sz="1800" b="1">
                <a:solidFill>
                  <a:srgbClr val="F91A18"/>
                </a:solidFill>
                <a:latin typeface="Helvetica" charset="0"/>
              </a:endParaRPr>
            </a:p>
          </p:txBody>
        </p:sp>
      </p:grpSp>
      <p:sp>
        <p:nvSpPr>
          <p:cNvPr id="43014" name="Rectangle 10"/>
          <p:cNvSpPr>
            <a:spLocks noChangeArrowheads="1"/>
          </p:cNvSpPr>
          <p:nvPr/>
        </p:nvSpPr>
        <p:spPr bwMode="auto">
          <a:xfrm>
            <a:off x="6558755" y="1965325"/>
            <a:ext cx="2174875" cy="1006475"/>
          </a:xfrm>
          <a:prstGeom prst="rect">
            <a:avLst/>
          </a:prstGeom>
          <a:noFill/>
          <a:ln w="9525">
            <a:noFill/>
            <a:miter lim="800000"/>
            <a:headEnd/>
            <a:tailEnd/>
          </a:ln>
        </p:spPr>
        <p:txBody>
          <a:bodyPr wrap="none">
            <a:prstTxWarp prst="textNoShape">
              <a:avLst/>
            </a:prstTxWarp>
            <a:spAutoFit/>
          </a:bodyPr>
          <a:lstStyle/>
          <a:p>
            <a:pPr algn="ctr"/>
            <a:r>
              <a:rPr lang="en-US" sz="2000" b="1">
                <a:solidFill>
                  <a:srgbClr val="F91A18"/>
                </a:solidFill>
                <a:latin typeface="Helvetica" charset="0"/>
              </a:rPr>
              <a:t>R &amp; D</a:t>
            </a:r>
          </a:p>
          <a:p>
            <a:pPr algn="ctr"/>
            <a:r>
              <a:rPr lang="en-US" sz="2000" b="1">
                <a:solidFill>
                  <a:srgbClr val="F91A18"/>
                </a:solidFill>
                <a:latin typeface="Helvetica" charset="0"/>
              </a:rPr>
              <a:t>new cholesterol </a:t>
            </a:r>
          </a:p>
          <a:p>
            <a:pPr algn="ctr"/>
            <a:r>
              <a:rPr lang="en-US" sz="2000" b="1">
                <a:solidFill>
                  <a:srgbClr val="F91A18"/>
                </a:solidFill>
                <a:latin typeface="Helvetica" charset="0"/>
              </a:rPr>
              <a:t>lowering drugs</a:t>
            </a:r>
          </a:p>
        </p:txBody>
      </p:sp>
      <p:sp>
        <p:nvSpPr>
          <p:cNvPr id="43015" name="Rectangle 17"/>
          <p:cNvSpPr>
            <a:spLocks noChangeArrowheads="1"/>
          </p:cNvSpPr>
          <p:nvPr/>
        </p:nvSpPr>
        <p:spPr bwMode="auto">
          <a:xfrm>
            <a:off x="0" y="1905000"/>
            <a:ext cx="8686800" cy="1738937"/>
          </a:xfrm>
          <a:prstGeom prst="rect">
            <a:avLst/>
          </a:prstGeom>
          <a:noFill/>
          <a:ln w="9525">
            <a:noFill/>
            <a:miter lim="800000"/>
            <a:headEnd/>
            <a:tailEnd/>
          </a:ln>
        </p:spPr>
        <p:txBody>
          <a:bodyPr>
            <a:prstTxWarp prst="textNoShape">
              <a:avLst/>
            </a:prstTxWarp>
            <a:spAutoFit/>
          </a:bodyPr>
          <a:lstStyle/>
          <a:p>
            <a:pPr marL="452438" indent="-409575" eaLnBrk="1" hangingPunct="1"/>
            <a:r>
              <a:rPr lang="en-US" sz="1900" b="1" u="sng">
                <a:solidFill>
                  <a:srgbClr val="1D05F0"/>
                </a:solidFill>
                <a:latin typeface="Helvetica" charset="0"/>
              </a:rPr>
              <a:t>HDL-apolipoprotein exchange</a:t>
            </a:r>
            <a:endParaRPr lang="en-US" sz="1900" b="1">
              <a:latin typeface="Helvetica" charset="0"/>
            </a:endParaRPr>
          </a:p>
          <a:p>
            <a:pPr marL="452438" indent="-409575" eaLnBrk="1" hangingPunct="1"/>
            <a:r>
              <a:rPr lang="en-US" sz="1900" b="1">
                <a:latin typeface="Helvetica" charset="0"/>
              </a:rPr>
              <a:t>	HDL transfers apo-CII and apo-E to chylomicrons</a:t>
            </a:r>
          </a:p>
          <a:p>
            <a:pPr marL="452438" indent="-409575" eaLnBrk="1" hangingPunct="1">
              <a:lnSpc>
                <a:spcPts val="2000"/>
              </a:lnSpc>
            </a:pPr>
            <a:r>
              <a:rPr lang="en-US" sz="1900" b="1">
                <a:latin typeface="Helvetica" charset="0"/>
              </a:rPr>
              <a:t>     	Chylomicrons return apo-CII to mature HDLs</a:t>
            </a:r>
          </a:p>
          <a:p>
            <a:pPr marL="452438" indent="-409575" eaLnBrk="1" hangingPunct="1">
              <a:lnSpc>
                <a:spcPts val="2000"/>
              </a:lnSpc>
            </a:pPr>
            <a:endParaRPr lang="en-US" sz="1900" b="1">
              <a:latin typeface="Helvetica" charset="0"/>
            </a:endParaRPr>
          </a:p>
          <a:p>
            <a:pPr marL="452438" indent="-409575" eaLnBrk="1" hangingPunct="1">
              <a:lnSpc>
                <a:spcPts val="2000"/>
              </a:lnSpc>
            </a:pPr>
            <a:r>
              <a:rPr lang="en-US" sz="1900" b="1">
                <a:latin typeface="Helvetica" charset="0"/>
              </a:rPr>
              <a:t>	HDL transfers apo-CII and apo-E to VLDLs</a:t>
            </a:r>
          </a:p>
          <a:p>
            <a:pPr marL="452438" indent="-409575" eaLnBrk="1" hangingPunct="1"/>
            <a:r>
              <a:rPr lang="en-US" sz="1900" b="1">
                <a:latin typeface="Helvetica" charset="0"/>
              </a:rPr>
              <a:t>     	VLDL returns apo-CII and apo-E to HDLs</a:t>
            </a:r>
          </a:p>
        </p:txBody>
      </p:sp>
      <p:sp>
        <p:nvSpPr>
          <p:cNvPr id="43016" name="Rectangle 18"/>
          <p:cNvSpPr>
            <a:spLocks noChangeArrowheads="1"/>
          </p:cNvSpPr>
          <p:nvPr/>
        </p:nvSpPr>
        <p:spPr bwMode="auto">
          <a:xfrm>
            <a:off x="0" y="3676650"/>
            <a:ext cx="9372600" cy="1554272"/>
          </a:xfrm>
          <a:prstGeom prst="rect">
            <a:avLst/>
          </a:prstGeom>
          <a:noFill/>
          <a:ln w="9525">
            <a:noFill/>
            <a:miter lim="800000"/>
            <a:headEnd/>
            <a:tailEnd/>
          </a:ln>
        </p:spPr>
        <p:txBody>
          <a:bodyPr wrap="square">
            <a:prstTxWarp prst="textNoShape">
              <a:avLst/>
            </a:prstTxWarp>
            <a:spAutoFit/>
          </a:bodyPr>
          <a:lstStyle/>
          <a:p>
            <a:pPr marL="452438" indent="-452438" eaLnBrk="1" hangingPunct="1">
              <a:tabLst>
                <a:tab pos="455613" algn="l"/>
              </a:tabLst>
            </a:pPr>
            <a:r>
              <a:rPr lang="en-US" sz="1900" b="1" u="sng">
                <a:solidFill>
                  <a:srgbClr val="1D05F0"/>
                </a:solidFill>
                <a:latin typeface="Helvetica" charset="0"/>
              </a:rPr>
              <a:t>HDL and cholesterol/cholesterol ester exchange</a:t>
            </a:r>
            <a:r>
              <a:rPr lang="en-US" sz="1900" b="1">
                <a:latin typeface="Helvetica" charset="0"/>
              </a:rPr>
              <a:t> </a:t>
            </a:r>
          </a:p>
          <a:p>
            <a:pPr marL="452438" indent="-452438" eaLnBrk="1" hangingPunct="1">
              <a:tabLst>
                <a:tab pos="455613" algn="l"/>
              </a:tabLst>
            </a:pPr>
            <a:r>
              <a:rPr lang="en-US" sz="1900" b="1">
                <a:latin typeface="Helvetica" charset="0"/>
              </a:rPr>
              <a:t>	HDL can acquire cholesterol from chylomicrons, VLDLs or membrane and convert them to cholesterol esters</a:t>
            </a:r>
          </a:p>
          <a:p>
            <a:pPr marL="452438" indent="-452438" eaLnBrk="1" hangingPunct="1">
              <a:tabLst>
                <a:tab pos="455613" algn="l"/>
              </a:tabLst>
            </a:pPr>
            <a:r>
              <a:rPr lang="en-US" sz="1900" b="1">
                <a:latin typeface="Helvetica" charset="0"/>
              </a:rPr>
              <a:t>	Cholesterol esters in HDL can be transferred to VLDLs and LDLs by cholesterol ester transfer protein (CETP)</a:t>
            </a:r>
          </a:p>
        </p:txBody>
      </p:sp>
      <p:sp>
        <p:nvSpPr>
          <p:cNvPr id="43017" name="Rectangle 19"/>
          <p:cNvSpPr>
            <a:spLocks noChangeArrowheads="1"/>
          </p:cNvSpPr>
          <p:nvPr/>
        </p:nvSpPr>
        <p:spPr bwMode="auto">
          <a:xfrm>
            <a:off x="0" y="5410200"/>
            <a:ext cx="5257800" cy="969496"/>
          </a:xfrm>
          <a:prstGeom prst="rect">
            <a:avLst/>
          </a:prstGeom>
          <a:noFill/>
          <a:ln w="9525">
            <a:noFill/>
            <a:miter lim="800000"/>
            <a:headEnd/>
            <a:tailEnd/>
          </a:ln>
        </p:spPr>
        <p:txBody>
          <a:bodyPr wrap="square">
            <a:prstTxWarp prst="textNoShape">
              <a:avLst/>
            </a:prstTxWarp>
            <a:spAutoFit/>
          </a:bodyPr>
          <a:lstStyle/>
          <a:p>
            <a:pPr marL="452438" indent="-452438" eaLnBrk="1" hangingPunct="1"/>
            <a:r>
              <a:rPr lang="en-US" sz="1900" b="1" u="sng">
                <a:solidFill>
                  <a:srgbClr val="1D05F0"/>
                </a:solidFill>
                <a:latin typeface="Helvetica" charset="0"/>
              </a:rPr>
              <a:t>HDL and reverse cholesterol transport-</a:t>
            </a:r>
            <a:r>
              <a:rPr lang="en-US" sz="1900" b="1">
                <a:latin typeface="Helvetica" charset="0"/>
              </a:rPr>
              <a:t> </a:t>
            </a:r>
          </a:p>
          <a:p>
            <a:pPr marL="452438" indent="-452438" eaLnBrk="1" hangingPunct="1"/>
            <a:r>
              <a:rPr lang="en-US" sz="1900" b="1">
                <a:latin typeface="Helvetica" charset="0"/>
              </a:rPr>
              <a:t>	HDLs that are rich in cholesterol esters </a:t>
            </a:r>
          </a:p>
          <a:p>
            <a:pPr marL="452438" indent="-452438" eaLnBrk="1" hangingPunct="1"/>
            <a:r>
              <a:rPr lang="en-US" sz="1900" b="1">
                <a:latin typeface="Helvetica" charset="0"/>
              </a:rPr>
              <a:t>	are returned to liver </a:t>
            </a:r>
            <a:endParaRPr lang="en-US">
              <a:latin typeface="Arial" charset="0"/>
            </a:endParaRPr>
          </a:p>
        </p:txBody>
      </p:sp>
      <p:sp>
        <p:nvSpPr>
          <p:cNvPr id="16" name="Slide Number Placeholder 15"/>
          <p:cNvSpPr>
            <a:spLocks noGrp="1"/>
          </p:cNvSpPr>
          <p:nvPr>
            <p:ph type="sldNum" sz="quarter" idx="12"/>
          </p:nvPr>
        </p:nvSpPr>
        <p:spPr>
          <a:xfrm>
            <a:off x="6934200" y="6492875"/>
            <a:ext cx="2133600" cy="365125"/>
          </a:xfrm>
        </p:spPr>
        <p:txBody>
          <a:bodyPr/>
          <a:lstStyle/>
          <a:p>
            <a:fld id="{F8128ADE-1789-334C-8D53-6A8066880BAB}" type="slidenum">
              <a:rPr/>
              <a:pPr/>
              <a:t>19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30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30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0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0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30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p:bldP spid="43014" grpId="0"/>
      <p:bldP spid="43015" grpId="0"/>
      <p:bldP spid="43016" grpId="0"/>
      <p:bldP spid="430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66800"/>
            <a:ext cx="8686800" cy="3816429"/>
          </a:xfrm>
          <a:prstGeom prst="rect">
            <a:avLst/>
          </a:prstGeom>
          <a:noFill/>
        </p:spPr>
        <p:txBody>
          <a:bodyPr wrap="square" rtlCol="0">
            <a:spAutoFit/>
          </a:bodyPr>
          <a:lstStyle/>
          <a:p>
            <a:r>
              <a:rPr lang="en-US" sz="2200" b="1">
                <a:latin typeface="Arial"/>
                <a:cs typeface="Arial"/>
              </a:rPr>
              <a:t>To compare and contrast the properties of apolipoprotein particles (e.g. chylomicrons, LDL, HDL), with respect to their composition, metabolism and transport. </a:t>
            </a:r>
          </a:p>
          <a:p>
            <a:endParaRPr lang="en-US" sz="2200" b="1">
              <a:latin typeface="Arial"/>
              <a:cs typeface="Arial"/>
            </a:endParaRPr>
          </a:p>
          <a:p>
            <a:r>
              <a:rPr lang="en-US" sz="2200" b="1">
                <a:latin typeface="Arial"/>
                <a:cs typeface="Arial"/>
              </a:rPr>
              <a:t>To distinguish the different biochemical pathways that can be potentially  targeted pharmacologically to control plasma apolipoprotein levels and manage cardiovascular disease.</a:t>
            </a:r>
          </a:p>
          <a:p>
            <a:endParaRPr lang="en-US" sz="2200" b="1">
              <a:latin typeface="Arial"/>
              <a:cs typeface="Arial"/>
            </a:endParaRPr>
          </a:p>
          <a:p>
            <a:r>
              <a:rPr lang="en-US" sz="2200" b="1">
                <a:latin typeface="Arial"/>
                <a:cs typeface="Arial"/>
              </a:rPr>
              <a:t>To predict the effect of LDL receptor mutations on the levels of intracellular cholesterol and the regulation of cholesterol synthesis within the cell.    </a:t>
            </a:r>
          </a:p>
        </p:txBody>
      </p:sp>
      <p:sp>
        <p:nvSpPr>
          <p:cNvPr id="3" name="TextBox 2"/>
          <p:cNvSpPr txBox="1"/>
          <p:nvPr/>
        </p:nvSpPr>
        <p:spPr>
          <a:xfrm>
            <a:off x="3581400" y="381000"/>
            <a:ext cx="2134418" cy="461665"/>
          </a:xfrm>
          <a:prstGeom prst="rect">
            <a:avLst/>
          </a:prstGeom>
          <a:noFill/>
        </p:spPr>
        <p:txBody>
          <a:bodyPr wrap="none" rtlCol="0">
            <a:spAutoFit/>
          </a:bodyPr>
          <a:lstStyle/>
          <a:p>
            <a:r>
              <a:rPr lang="en-US" sz="2400" b="1">
                <a:latin typeface="Arial"/>
                <a:cs typeface="Arial"/>
              </a:rPr>
              <a:t>OBJECTIVES</a:t>
            </a:r>
          </a:p>
        </p:txBody>
      </p:sp>
      <p:sp>
        <p:nvSpPr>
          <p:cNvPr id="4" name="Slide Number Placeholder 3"/>
          <p:cNvSpPr>
            <a:spLocks noGrp="1"/>
          </p:cNvSpPr>
          <p:nvPr>
            <p:ph type="sldNum" sz="quarter" idx="12"/>
          </p:nvPr>
        </p:nvSpPr>
        <p:spPr/>
        <p:txBody>
          <a:bodyPr/>
          <a:lstStyle/>
          <a:p>
            <a:fld id="{F8128ADE-1789-334C-8D53-6A8066880BAB}" type="slidenum">
              <a: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3"/>
          <p:cNvPicPr>
            <a:picLocks noChangeAspect="1" noChangeArrowheads="1"/>
          </p:cNvPicPr>
          <p:nvPr/>
        </p:nvPicPr>
        <p:blipFill>
          <a:blip r:embed="rId3"/>
          <a:srcRect r="3439" b="5429"/>
          <a:stretch>
            <a:fillRect/>
          </a:stretch>
        </p:blipFill>
        <p:spPr bwMode="auto">
          <a:xfrm>
            <a:off x="0" y="0"/>
            <a:ext cx="8915400" cy="6858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fld id="{F8128ADE-1789-334C-8D53-6A8066880BAB}" type="slidenum">
              <a: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152400" y="76200"/>
            <a:ext cx="8991600" cy="5940088"/>
          </a:xfrm>
          <a:prstGeom prst="rect">
            <a:avLst/>
          </a:prstGeom>
          <a:noFill/>
          <a:ln w="9525">
            <a:noFill/>
            <a:miter lim="800000"/>
            <a:headEnd/>
            <a:tailEnd/>
          </a:ln>
        </p:spPr>
        <p:txBody>
          <a:bodyPr>
            <a:prstTxWarp prst="textNoShape">
              <a:avLst/>
            </a:prstTxWarp>
            <a:spAutoFit/>
          </a:bodyPr>
          <a:lstStyle/>
          <a:p>
            <a:pPr algn="ctr"/>
            <a:r>
              <a:rPr lang="en-US" sz="2200" b="1">
                <a:solidFill>
                  <a:srgbClr val="000000"/>
                </a:solidFill>
                <a:latin typeface="Arial"/>
                <a:cs typeface="Arial"/>
              </a:rPr>
              <a:t>Cholesterol paradigm of atherosclerosis</a:t>
            </a:r>
          </a:p>
          <a:p>
            <a:endParaRPr lang="en-US" sz="1800" b="1">
              <a:solidFill>
                <a:srgbClr val="000000"/>
              </a:solidFill>
              <a:latin typeface="Arial"/>
              <a:cs typeface="Arial"/>
            </a:endParaRPr>
          </a:p>
          <a:p>
            <a:r>
              <a:rPr lang="en-US" sz="2000" b="1">
                <a:solidFill>
                  <a:srgbClr val="000000"/>
                </a:solidFill>
                <a:latin typeface="Arial"/>
                <a:cs typeface="Arial"/>
              </a:rPr>
              <a:t>Brown and Goldstein</a:t>
            </a:r>
          </a:p>
          <a:p>
            <a:r>
              <a:rPr lang="en-US" sz="2000" b="1">
                <a:solidFill>
                  <a:srgbClr val="000000"/>
                </a:solidFill>
                <a:latin typeface="Arial"/>
                <a:cs typeface="Arial"/>
              </a:rPr>
              <a:t>Nobel Prize in Physiology and Medicine 1985</a:t>
            </a:r>
          </a:p>
          <a:p>
            <a:endParaRPr lang="en-US" sz="2000" b="1">
              <a:solidFill>
                <a:srgbClr val="000000"/>
              </a:solidFill>
              <a:latin typeface="Arial"/>
              <a:cs typeface="Arial"/>
            </a:endParaRPr>
          </a:p>
          <a:p>
            <a:endParaRPr lang="en-US" sz="2000" b="1">
              <a:solidFill>
                <a:srgbClr val="000000"/>
              </a:solidFill>
              <a:latin typeface="Arial"/>
              <a:cs typeface="Arial"/>
            </a:endParaRPr>
          </a:p>
          <a:p>
            <a:r>
              <a:rPr lang="en-US" sz="2000" b="1">
                <a:solidFill>
                  <a:srgbClr val="000000"/>
                </a:solidFill>
                <a:latin typeface="Arial"/>
                <a:cs typeface="Arial"/>
              </a:rPr>
              <a:t>Familial Hypercholesterolemia (FH)</a:t>
            </a:r>
          </a:p>
          <a:p>
            <a:r>
              <a:rPr lang="en-US" sz="2000" b="1">
                <a:solidFill>
                  <a:srgbClr val="000000"/>
                </a:solidFill>
                <a:latin typeface="Arial"/>
                <a:cs typeface="Arial"/>
              </a:rPr>
              <a:t>	</a:t>
            </a:r>
            <a:r>
              <a:rPr lang="en-US" sz="2000" b="1" smtClean="0">
                <a:latin typeface="Arial"/>
                <a:cs typeface="Arial"/>
              </a:rPr>
              <a:t>Elevated total cholesterol</a:t>
            </a:r>
          </a:p>
          <a:p>
            <a:r>
              <a:rPr lang="en-US" sz="2000" b="1" smtClean="0">
                <a:latin typeface="Arial"/>
                <a:cs typeface="Arial"/>
              </a:rPr>
              <a:t>		&gt;300 mg/dL in adults</a:t>
            </a:r>
          </a:p>
          <a:p>
            <a:r>
              <a:rPr lang="en-US" sz="2000" b="1" smtClean="0">
                <a:latin typeface="Arial"/>
                <a:cs typeface="Arial"/>
              </a:rPr>
              <a:t>		&gt;250 mg/dL in children</a:t>
            </a:r>
            <a:r>
              <a:rPr lang="en-US" sz="2000" b="1">
                <a:solidFill>
                  <a:srgbClr val="000000"/>
                </a:solidFill>
                <a:latin typeface="Arial"/>
                <a:cs typeface="Arial"/>
              </a:rPr>
              <a:t> </a:t>
            </a:r>
          </a:p>
          <a:p>
            <a:r>
              <a:rPr lang="en-US" sz="2000" b="1">
                <a:solidFill>
                  <a:srgbClr val="000000"/>
                </a:solidFill>
                <a:latin typeface="Arial"/>
                <a:cs typeface="Arial"/>
              </a:rPr>
              <a:t>	Dominant inheritance</a:t>
            </a:r>
          </a:p>
          <a:p>
            <a:r>
              <a:rPr lang="en-US" sz="2000" b="1">
                <a:solidFill>
                  <a:srgbClr val="000000"/>
                </a:solidFill>
                <a:latin typeface="Arial"/>
                <a:cs typeface="Arial"/>
              </a:rPr>
              <a:t>	Heterozygotes (1 in 500) </a:t>
            </a:r>
          </a:p>
          <a:p>
            <a:r>
              <a:rPr lang="en-US" sz="2000" b="1">
                <a:solidFill>
                  <a:srgbClr val="000000"/>
                </a:solidFill>
                <a:latin typeface="Arial"/>
                <a:cs typeface="Arial"/>
              </a:rPr>
              <a:t>	     heart attacks at 30-40 yrs</a:t>
            </a:r>
          </a:p>
          <a:p>
            <a:r>
              <a:rPr lang="en-US" sz="2000" b="1">
                <a:solidFill>
                  <a:srgbClr val="000000"/>
                </a:solidFill>
                <a:latin typeface="Arial"/>
                <a:cs typeface="Arial"/>
              </a:rPr>
              <a:t>	Homozygotes (1 in million)</a:t>
            </a:r>
          </a:p>
          <a:p>
            <a:r>
              <a:rPr lang="en-US" sz="2000" b="1">
                <a:solidFill>
                  <a:srgbClr val="000000"/>
                </a:solidFill>
                <a:latin typeface="Arial"/>
                <a:cs typeface="Arial"/>
              </a:rPr>
              <a:t>	     heart attacks in childhood</a:t>
            </a:r>
          </a:p>
          <a:p>
            <a:endParaRPr lang="en-US" sz="2000" b="1">
              <a:solidFill>
                <a:srgbClr val="000000"/>
              </a:solidFill>
              <a:latin typeface="Arial"/>
              <a:cs typeface="Arial"/>
            </a:endParaRPr>
          </a:p>
          <a:p>
            <a:endParaRPr lang="en-US" sz="2000" b="1">
              <a:solidFill>
                <a:srgbClr val="000000"/>
              </a:solidFill>
              <a:latin typeface="Arial"/>
              <a:cs typeface="Arial"/>
            </a:endParaRPr>
          </a:p>
          <a:p>
            <a:r>
              <a:rPr lang="en-US" sz="2000" b="1">
                <a:solidFill>
                  <a:srgbClr val="000000"/>
                </a:solidFill>
                <a:latin typeface="Arial"/>
                <a:cs typeface="Arial"/>
              </a:rPr>
              <a:t>Their hypothesis: </a:t>
            </a:r>
          </a:p>
          <a:p>
            <a:r>
              <a:rPr lang="en-US" sz="2000" b="1">
                <a:solidFill>
                  <a:srgbClr val="000000"/>
                </a:solidFill>
                <a:latin typeface="Arial"/>
                <a:cs typeface="Arial"/>
              </a:rPr>
              <a:t>FH is caused by defects in the regulation of cholesterol synthesis</a:t>
            </a:r>
          </a:p>
          <a:p>
            <a:endParaRPr lang="en-US" sz="2000" b="1">
              <a:solidFill>
                <a:srgbClr val="000000"/>
              </a:solidFill>
              <a:latin typeface="Arial"/>
              <a:cs typeface="Arial"/>
            </a:endParaRPr>
          </a:p>
        </p:txBody>
      </p:sp>
      <p:pic>
        <p:nvPicPr>
          <p:cNvPr id="106499" name="Picture 3"/>
          <p:cNvPicPr>
            <a:picLocks noChangeAspect="1" noChangeArrowheads="1"/>
          </p:cNvPicPr>
          <p:nvPr/>
        </p:nvPicPr>
        <p:blipFill>
          <a:blip r:embed="rId3"/>
          <a:srcRect/>
          <a:stretch>
            <a:fillRect/>
          </a:stretch>
        </p:blipFill>
        <p:spPr bwMode="auto">
          <a:xfrm>
            <a:off x="5181600" y="1506538"/>
            <a:ext cx="3733800" cy="3446462"/>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8128ADE-1789-334C-8D53-6A8066880BAB}" type="slidenum">
              <a: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84138" y="1812925"/>
            <a:ext cx="8651875" cy="701675"/>
          </a:xfrm>
          <a:prstGeom prst="rect">
            <a:avLst/>
          </a:prstGeom>
          <a:noFill/>
          <a:ln w="9525">
            <a:noFill/>
            <a:miter lim="800000"/>
            <a:headEnd/>
            <a:tailEnd/>
          </a:ln>
        </p:spPr>
        <p:txBody>
          <a:bodyPr>
            <a:prstTxWarp prst="textNoShape">
              <a:avLst/>
            </a:prstTxWarp>
            <a:spAutoFit/>
          </a:bodyPr>
          <a:lstStyle/>
          <a:p>
            <a:r>
              <a:rPr lang="en-US" sz="2000" b="1">
                <a:solidFill>
                  <a:srgbClr val="000000"/>
                </a:solidFill>
                <a:latin typeface="Arial"/>
                <a:cs typeface="Arial"/>
              </a:rPr>
              <a:t>LDL receptor mediates cellular uptake of cholesterol by</a:t>
            </a:r>
          </a:p>
          <a:p>
            <a:r>
              <a:rPr lang="en-US" sz="2000" b="1">
                <a:solidFill>
                  <a:srgbClr val="000000"/>
                </a:solidFill>
                <a:latin typeface="Arial"/>
                <a:cs typeface="Arial"/>
              </a:rPr>
              <a:t>"receptor-mediated endocytosis"</a:t>
            </a:r>
          </a:p>
        </p:txBody>
      </p:sp>
      <p:sp>
        <p:nvSpPr>
          <p:cNvPr id="18437" name="Rectangle 5"/>
          <p:cNvSpPr>
            <a:spLocks noChangeArrowheads="1"/>
          </p:cNvSpPr>
          <p:nvPr/>
        </p:nvSpPr>
        <p:spPr bwMode="auto">
          <a:xfrm>
            <a:off x="84138" y="2667000"/>
            <a:ext cx="8686800" cy="1501775"/>
          </a:xfrm>
          <a:prstGeom prst="rect">
            <a:avLst/>
          </a:prstGeom>
          <a:noFill/>
          <a:ln w="9525">
            <a:noFill/>
            <a:miter lim="800000"/>
            <a:headEnd/>
            <a:tailEnd/>
          </a:ln>
        </p:spPr>
        <p:txBody>
          <a:bodyPr>
            <a:prstTxWarp prst="textNoShape">
              <a:avLst/>
            </a:prstTxWarp>
            <a:spAutoFit/>
          </a:bodyPr>
          <a:lstStyle/>
          <a:p>
            <a:pPr marL="174625" indent="-174625"/>
            <a:r>
              <a:rPr lang="en-US" sz="2000" b="1">
                <a:solidFill>
                  <a:srgbClr val="000000"/>
                </a:solidFill>
                <a:latin typeface="Arial"/>
                <a:cs typeface="Arial"/>
              </a:rPr>
              <a:t>When the LDL receptor functions normally-</a:t>
            </a:r>
          </a:p>
          <a:p>
            <a:pPr marL="174625" indent="-174625">
              <a:lnSpc>
                <a:spcPts val="2900"/>
              </a:lnSpc>
              <a:buClr>
                <a:srgbClr val="F91A18"/>
              </a:buClr>
              <a:buFont typeface="Times" charset="0"/>
              <a:buChar char="•"/>
            </a:pPr>
            <a:r>
              <a:rPr lang="en-US" sz="2000" b="1">
                <a:solidFill>
                  <a:srgbClr val="000000"/>
                </a:solidFill>
                <a:latin typeface="Arial"/>
                <a:cs typeface="Arial"/>
              </a:rPr>
              <a:t>increased blood cholesterol leads to</a:t>
            </a:r>
          </a:p>
          <a:p>
            <a:pPr marL="174625" indent="-174625">
              <a:lnSpc>
                <a:spcPts val="2900"/>
              </a:lnSpc>
              <a:buClr>
                <a:srgbClr val="F91A18"/>
              </a:buClr>
              <a:buFont typeface="Times" charset="0"/>
              <a:buChar char="•"/>
            </a:pPr>
            <a:r>
              <a:rPr lang="en-US" sz="2000" b="1">
                <a:solidFill>
                  <a:srgbClr val="000000"/>
                </a:solidFill>
                <a:latin typeface="Arial"/>
                <a:cs typeface="Arial"/>
              </a:rPr>
              <a:t>increased LDL uptake into cells, resulting in </a:t>
            </a:r>
          </a:p>
          <a:p>
            <a:pPr marL="174625" indent="-174625">
              <a:lnSpc>
                <a:spcPts val="2900"/>
              </a:lnSpc>
              <a:buClr>
                <a:srgbClr val="F91A18"/>
              </a:buClr>
              <a:buFont typeface="Times" charset="0"/>
              <a:buChar char="•"/>
            </a:pPr>
            <a:r>
              <a:rPr lang="en-US" sz="2000" b="1">
                <a:solidFill>
                  <a:srgbClr val="000000"/>
                </a:solidFill>
                <a:latin typeface="Arial"/>
                <a:cs typeface="Arial"/>
              </a:rPr>
              <a:t>increased cholesterol in cells and inhibition of cholesterol synthesis</a:t>
            </a:r>
            <a:endParaRPr lang="en-US" sz="2000">
              <a:latin typeface="Arial"/>
              <a:cs typeface="Arial"/>
            </a:endParaRPr>
          </a:p>
        </p:txBody>
      </p:sp>
      <p:sp>
        <p:nvSpPr>
          <p:cNvPr id="18439" name="Rectangle 7"/>
          <p:cNvSpPr>
            <a:spLocks noChangeArrowheads="1"/>
          </p:cNvSpPr>
          <p:nvPr/>
        </p:nvSpPr>
        <p:spPr bwMode="auto">
          <a:xfrm>
            <a:off x="84138" y="4279900"/>
            <a:ext cx="6763390" cy="1569233"/>
          </a:xfrm>
          <a:prstGeom prst="rect">
            <a:avLst/>
          </a:prstGeom>
          <a:noFill/>
          <a:ln w="9525">
            <a:noFill/>
            <a:miter lim="800000"/>
            <a:headEnd/>
            <a:tailEnd/>
          </a:ln>
        </p:spPr>
        <p:txBody>
          <a:bodyPr wrap="none">
            <a:prstTxWarp prst="textNoShape">
              <a:avLst/>
            </a:prstTxWarp>
            <a:spAutoFit/>
          </a:bodyPr>
          <a:lstStyle/>
          <a:p>
            <a:pPr>
              <a:lnSpc>
                <a:spcPts val="2900"/>
              </a:lnSpc>
            </a:pPr>
            <a:r>
              <a:rPr lang="en-US" sz="2000" b="1">
                <a:solidFill>
                  <a:srgbClr val="000000"/>
                </a:solidFill>
                <a:latin typeface="Arial"/>
                <a:cs typeface="Arial"/>
              </a:rPr>
              <a:t>Remember from our last lecture- </a:t>
            </a:r>
          </a:p>
          <a:p>
            <a:pPr>
              <a:lnSpc>
                <a:spcPts val="2900"/>
              </a:lnSpc>
              <a:buClr>
                <a:srgbClr val="F91A18"/>
              </a:buClr>
              <a:buFont typeface="Times" charset="0"/>
              <a:buChar char="•"/>
            </a:pPr>
            <a:r>
              <a:rPr lang="en-US" sz="2000" b="1">
                <a:solidFill>
                  <a:srgbClr val="000000"/>
                </a:solidFill>
                <a:latin typeface="Arial"/>
                <a:cs typeface="Arial"/>
              </a:rPr>
              <a:t>when intracellular cholesterol is high</a:t>
            </a:r>
          </a:p>
          <a:p>
            <a:pPr>
              <a:lnSpc>
                <a:spcPts val="2900"/>
              </a:lnSpc>
              <a:buClr>
                <a:srgbClr val="F91A18"/>
              </a:buClr>
              <a:buFont typeface="Times" charset="0"/>
              <a:buChar char="•"/>
            </a:pPr>
            <a:r>
              <a:rPr lang="en-US" sz="2000" b="1">
                <a:solidFill>
                  <a:srgbClr val="000000"/>
                </a:solidFill>
                <a:latin typeface="Arial"/>
                <a:cs typeface="Arial"/>
              </a:rPr>
              <a:t>expression of cholesterol synthesis genes is blocked</a:t>
            </a:r>
          </a:p>
          <a:p>
            <a:pPr>
              <a:lnSpc>
                <a:spcPts val="2900"/>
              </a:lnSpc>
              <a:buClr>
                <a:srgbClr val="F91A18"/>
              </a:buClr>
              <a:buFont typeface="Times" charset="0"/>
              <a:buChar char="•"/>
            </a:pPr>
            <a:r>
              <a:rPr lang="en-US" sz="2000" b="1">
                <a:solidFill>
                  <a:srgbClr val="000000"/>
                </a:solidFill>
                <a:latin typeface="Arial"/>
                <a:cs typeface="Arial"/>
              </a:rPr>
              <a:t>HMG CoA reductase is degraded</a:t>
            </a:r>
          </a:p>
        </p:txBody>
      </p:sp>
      <p:grpSp>
        <p:nvGrpSpPr>
          <p:cNvPr id="2" name="Group 9"/>
          <p:cNvGrpSpPr>
            <a:grpSpLocks/>
          </p:cNvGrpSpPr>
          <p:nvPr/>
        </p:nvGrpSpPr>
        <p:grpSpPr bwMode="auto">
          <a:xfrm>
            <a:off x="84138" y="274638"/>
            <a:ext cx="8996362" cy="6526212"/>
            <a:chOff x="53" y="173"/>
            <a:chExt cx="5667" cy="4111"/>
          </a:xfrm>
        </p:grpSpPr>
        <p:sp>
          <p:nvSpPr>
            <p:cNvPr id="108550" name="Text Box 2"/>
            <p:cNvSpPr txBox="1">
              <a:spLocks noChangeArrowheads="1"/>
            </p:cNvSpPr>
            <p:nvPr/>
          </p:nvSpPr>
          <p:spPr bwMode="auto">
            <a:xfrm>
              <a:off x="53" y="173"/>
              <a:ext cx="5568" cy="834"/>
            </a:xfrm>
            <a:prstGeom prst="rect">
              <a:avLst/>
            </a:prstGeom>
            <a:noFill/>
            <a:ln w="9525">
              <a:noFill/>
              <a:miter lim="800000"/>
              <a:headEnd/>
              <a:tailEnd/>
            </a:ln>
          </p:spPr>
          <p:txBody>
            <a:bodyPr>
              <a:prstTxWarp prst="textNoShape">
                <a:avLst/>
              </a:prstTxWarp>
              <a:spAutoFit/>
            </a:bodyPr>
            <a:lstStyle/>
            <a:p>
              <a:pPr algn="ctr"/>
              <a:r>
                <a:rPr lang="en-US" sz="2000" b="1">
                  <a:solidFill>
                    <a:srgbClr val="000000"/>
                  </a:solidFill>
                  <a:latin typeface="Arial"/>
                  <a:cs typeface="Arial"/>
                </a:rPr>
                <a:t>Familial Hypercholesterolemia (FH) </a:t>
              </a:r>
            </a:p>
            <a:p>
              <a:endParaRPr lang="en-US" sz="2000" b="1">
                <a:solidFill>
                  <a:srgbClr val="000000"/>
                </a:solidFill>
                <a:latin typeface="Arial"/>
                <a:cs typeface="Arial"/>
              </a:endParaRPr>
            </a:p>
            <a:p>
              <a:r>
                <a:rPr lang="en-US" sz="2000" b="1">
                  <a:solidFill>
                    <a:srgbClr val="000000"/>
                  </a:solidFill>
                  <a:latin typeface="Arial"/>
                  <a:cs typeface="Arial"/>
                </a:rPr>
                <a:t>Caused by mutations in the gene encoding the LDL receptor</a:t>
              </a:r>
            </a:p>
            <a:p>
              <a:r>
                <a:rPr lang="en-US" sz="2000" b="1">
                  <a:solidFill>
                    <a:srgbClr val="000000"/>
                  </a:solidFill>
                  <a:latin typeface="Arial"/>
                  <a:cs typeface="Arial"/>
                </a:rPr>
                <a:t>(also known as the apoB-100/apoE receptor)</a:t>
              </a:r>
            </a:p>
          </p:txBody>
        </p:sp>
        <p:sp>
          <p:nvSpPr>
            <p:cNvPr id="108551" name="Rectangle 8"/>
            <p:cNvSpPr>
              <a:spLocks noChangeArrowheads="1"/>
            </p:cNvSpPr>
            <p:nvPr/>
          </p:nvSpPr>
          <p:spPr bwMode="auto">
            <a:xfrm>
              <a:off x="5424" y="4032"/>
              <a:ext cx="296" cy="252"/>
            </a:xfrm>
            <a:prstGeom prst="rect">
              <a:avLst/>
            </a:prstGeom>
            <a:noFill/>
            <a:ln w="9525">
              <a:noFill/>
              <a:miter lim="800000"/>
              <a:headEnd/>
              <a:tailEnd/>
            </a:ln>
          </p:spPr>
          <p:txBody>
            <a:bodyPr wrap="none">
              <a:prstTxWarp prst="textNoShape">
                <a:avLst/>
              </a:prstTxWarp>
              <a:spAutoFit/>
            </a:bodyPr>
            <a:lstStyle/>
            <a:p>
              <a:r>
                <a:rPr lang="en-US" sz="2000">
                  <a:latin typeface="Arial"/>
                  <a:cs typeface="Arial"/>
                </a:rPr>
                <a:t>17</a:t>
              </a:r>
            </a:p>
          </p:txBody>
        </p:sp>
      </p:grpSp>
      <p:sp>
        <p:nvSpPr>
          <p:cNvPr id="8" name="Slide Number Placeholder 7"/>
          <p:cNvSpPr>
            <a:spLocks noGrp="1"/>
          </p:cNvSpPr>
          <p:nvPr>
            <p:ph type="sldNum" sz="quarter" idx="12"/>
          </p:nvPr>
        </p:nvSpPr>
        <p:spPr/>
        <p:txBody>
          <a:bodyPr/>
          <a:lstStyle/>
          <a:p>
            <a:fld id="{F8128ADE-1789-334C-8D53-6A8066880BAB}" type="slidenum">
              <a:rPr/>
              <a:pPr/>
              <a:t>22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p:bldP spid="18437" grpId="0"/>
      <p:bldP spid="1843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1182291" y="103653"/>
            <a:ext cx="1787661" cy="6379696"/>
            <a:chOff x="1182291" y="103653"/>
            <a:chExt cx="1787661" cy="6379696"/>
          </a:xfrm>
        </p:grpSpPr>
        <p:sp>
          <p:nvSpPr>
            <p:cNvPr id="14" name="TextBox 13"/>
            <p:cNvSpPr txBox="1"/>
            <p:nvPr/>
          </p:nvSpPr>
          <p:spPr>
            <a:xfrm>
              <a:off x="1193805" y="103653"/>
              <a:ext cx="1776147" cy="400110"/>
            </a:xfrm>
            <a:prstGeom prst="rect">
              <a:avLst/>
            </a:prstGeom>
            <a:noFill/>
          </p:spPr>
          <p:txBody>
            <a:bodyPr wrap="none" rtlCol="0">
              <a:spAutoFit/>
            </a:bodyPr>
            <a:lstStyle/>
            <a:p>
              <a:r>
                <a:rPr lang="en-US" sz="2000" b="1" dirty="0" smtClean="0">
                  <a:solidFill>
                    <a:srgbClr val="BD0000"/>
                  </a:solidFill>
                  <a:latin typeface="Arial"/>
                  <a:cs typeface="Arial"/>
                </a:rPr>
                <a:t>LDL receptor</a:t>
              </a:r>
              <a:endParaRPr lang="en-US" sz="2000" b="1" dirty="0">
                <a:solidFill>
                  <a:srgbClr val="BD0000"/>
                </a:solidFill>
                <a:latin typeface="Arial"/>
                <a:cs typeface="Arial"/>
              </a:endParaRPr>
            </a:p>
          </p:txBody>
        </p:sp>
        <p:pic>
          <p:nvPicPr>
            <p:cNvPr id="15" name="Picture 14"/>
            <p:cNvPicPr>
              <a:picLocks noChangeAspect="1"/>
            </p:cNvPicPr>
            <p:nvPr/>
          </p:nvPicPr>
          <p:blipFill rotWithShape="1">
            <a:blip r:embed="rId2"/>
            <a:srcRect l="46154" r="1889"/>
            <a:stretch/>
          </p:blipFill>
          <p:spPr>
            <a:xfrm>
              <a:off x="1182291" y="323849"/>
              <a:ext cx="1629834" cy="6159500"/>
            </a:xfrm>
            <a:prstGeom prst="rect">
              <a:avLst/>
            </a:prstGeom>
          </p:spPr>
        </p:pic>
      </p:grpSp>
      <p:grpSp>
        <p:nvGrpSpPr>
          <p:cNvPr id="26" name="Group 25"/>
          <p:cNvGrpSpPr/>
          <p:nvPr/>
        </p:nvGrpSpPr>
        <p:grpSpPr>
          <a:xfrm>
            <a:off x="3005667" y="708399"/>
            <a:ext cx="2788028" cy="855133"/>
            <a:chOff x="3005667" y="708399"/>
            <a:chExt cx="2788028" cy="855133"/>
          </a:xfrm>
        </p:grpSpPr>
        <p:sp>
          <p:nvSpPr>
            <p:cNvPr id="9" name="TextBox 8"/>
            <p:cNvSpPr txBox="1"/>
            <p:nvPr/>
          </p:nvSpPr>
          <p:spPr>
            <a:xfrm>
              <a:off x="3326516" y="812800"/>
              <a:ext cx="2467179" cy="646331"/>
            </a:xfrm>
            <a:prstGeom prst="rect">
              <a:avLst/>
            </a:prstGeom>
            <a:noFill/>
          </p:spPr>
          <p:txBody>
            <a:bodyPr wrap="none" rtlCol="0">
              <a:spAutoFit/>
            </a:bodyPr>
            <a:lstStyle/>
            <a:p>
              <a:r>
                <a:rPr lang="en-US" b="1" dirty="0" smtClean="0">
                  <a:latin typeface="Arial"/>
                  <a:cs typeface="Arial"/>
                </a:rPr>
                <a:t>LDL binding domain</a:t>
              </a:r>
            </a:p>
            <a:p>
              <a:r>
                <a:rPr lang="en-US" b="1" dirty="0" smtClean="0">
                  <a:latin typeface="Arial"/>
                  <a:cs typeface="Arial"/>
                </a:rPr>
                <a:t>binds </a:t>
              </a:r>
              <a:r>
                <a:rPr lang="en-US" b="1" dirty="0" err="1" smtClean="0">
                  <a:latin typeface="Arial"/>
                  <a:cs typeface="Arial"/>
                </a:rPr>
                <a:t>apolipoprotein</a:t>
              </a:r>
              <a:r>
                <a:rPr lang="en-US" b="1" dirty="0" smtClean="0">
                  <a:latin typeface="Arial"/>
                  <a:cs typeface="Arial"/>
                </a:rPr>
                <a:t> </a:t>
              </a:r>
              <a:endParaRPr lang="en-US" b="1" dirty="0">
                <a:latin typeface="Arial"/>
                <a:cs typeface="Arial"/>
              </a:endParaRPr>
            </a:p>
          </p:txBody>
        </p:sp>
        <p:cxnSp>
          <p:nvCxnSpPr>
            <p:cNvPr id="17" name="Straight Connector 16"/>
            <p:cNvCxnSpPr/>
            <p:nvPr/>
          </p:nvCxnSpPr>
          <p:spPr>
            <a:xfrm>
              <a:off x="3005667" y="708399"/>
              <a:ext cx="8466" cy="855133"/>
            </a:xfrm>
            <a:prstGeom prst="line">
              <a:avLst/>
            </a:prstGeom>
            <a:ln>
              <a:solidFill>
                <a:srgbClr val="BD0000"/>
              </a:solidFill>
            </a:ln>
          </p:spPr>
          <p:style>
            <a:lnRef idx="2">
              <a:schemeClr val="accent1"/>
            </a:lnRef>
            <a:fillRef idx="0">
              <a:schemeClr val="accent1"/>
            </a:fillRef>
            <a:effectRef idx="1">
              <a:schemeClr val="accent1"/>
            </a:effectRef>
            <a:fontRef idx="minor">
              <a:schemeClr val="tx1"/>
            </a:fontRef>
          </p:style>
        </p:cxnSp>
      </p:grpSp>
      <p:grpSp>
        <p:nvGrpSpPr>
          <p:cNvPr id="27" name="Group 26"/>
          <p:cNvGrpSpPr/>
          <p:nvPr/>
        </p:nvGrpSpPr>
        <p:grpSpPr>
          <a:xfrm>
            <a:off x="3005667" y="1761799"/>
            <a:ext cx="4122641" cy="1217767"/>
            <a:chOff x="3005667" y="1745562"/>
            <a:chExt cx="4122641" cy="1217767"/>
          </a:xfrm>
        </p:grpSpPr>
        <p:sp>
          <p:nvSpPr>
            <p:cNvPr id="10" name="TextBox 9"/>
            <p:cNvSpPr txBox="1"/>
            <p:nvPr/>
          </p:nvSpPr>
          <p:spPr>
            <a:xfrm>
              <a:off x="3326516" y="2031280"/>
              <a:ext cx="3801792" cy="646331"/>
            </a:xfrm>
            <a:prstGeom prst="rect">
              <a:avLst/>
            </a:prstGeom>
            <a:noFill/>
          </p:spPr>
          <p:txBody>
            <a:bodyPr wrap="none" rtlCol="0">
              <a:spAutoFit/>
            </a:bodyPr>
            <a:lstStyle/>
            <a:p>
              <a:r>
                <a:rPr lang="en-US" b="1" dirty="0" smtClean="0">
                  <a:latin typeface="Arial"/>
                  <a:cs typeface="Arial"/>
                </a:rPr>
                <a:t>N-linked oligosaccharide domain</a:t>
              </a:r>
            </a:p>
            <a:p>
              <a:r>
                <a:rPr lang="en-US" b="1" dirty="0" smtClean="0">
                  <a:latin typeface="Arial"/>
                  <a:cs typeface="Arial"/>
                </a:rPr>
                <a:t>required for LDL binding </a:t>
              </a:r>
              <a:endParaRPr lang="en-US" b="1" dirty="0">
                <a:latin typeface="Arial"/>
                <a:cs typeface="Arial"/>
              </a:endParaRPr>
            </a:p>
          </p:txBody>
        </p:sp>
        <p:cxnSp>
          <p:nvCxnSpPr>
            <p:cNvPr id="18" name="Straight Connector 17"/>
            <p:cNvCxnSpPr/>
            <p:nvPr/>
          </p:nvCxnSpPr>
          <p:spPr>
            <a:xfrm>
              <a:off x="3005667" y="1745562"/>
              <a:ext cx="8466" cy="1217767"/>
            </a:xfrm>
            <a:prstGeom prst="line">
              <a:avLst/>
            </a:prstGeom>
            <a:ln>
              <a:solidFill>
                <a:srgbClr val="BD0000"/>
              </a:solidFill>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3005667" y="4593867"/>
            <a:ext cx="3173726" cy="612232"/>
            <a:chOff x="3005667" y="4583103"/>
            <a:chExt cx="3173726" cy="612232"/>
          </a:xfrm>
        </p:grpSpPr>
        <p:sp>
          <p:nvSpPr>
            <p:cNvPr id="12" name="TextBox 11"/>
            <p:cNvSpPr txBox="1"/>
            <p:nvPr/>
          </p:nvSpPr>
          <p:spPr>
            <a:xfrm>
              <a:off x="3326516" y="4704553"/>
              <a:ext cx="2852877" cy="369332"/>
            </a:xfrm>
            <a:prstGeom prst="rect">
              <a:avLst/>
            </a:prstGeom>
            <a:noFill/>
          </p:spPr>
          <p:txBody>
            <a:bodyPr wrap="none" rtlCol="0">
              <a:spAutoFit/>
            </a:bodyPr>
            <a:lstStyle/>
            <a:p>
              <a:r>
                <a:rPr lang="en-US" b="1" dirty="0" err="1" smtClean="0">
                  <a:latin typeface="Arial"/>
                  <a:cs typeface="Arial"/>
                </a:rPr>
                <a:t>Transmembrane</a:t>
              </a:r>
              <a:r>
                <a:rPr lang="en-US" b="1" dirty="0" smtClean="0">
                  <a:latin typeface="Arial"/>
                  <a:cs typeface="Arial"/>
                </a:rPr>
                <a:t> domain</a:t>
              </a:r>
            </a:p>
          </p:txBody>
        </p:sp>
        <p:cxnSp>
          <p:nvCxnSpPr>
            <p:cNvPr id="21" name="Straight Connector 20"/>
            <p:cNvCxnSpPr/>
            <p:nvPr/>
          </p:nvCxnSpPr>
          <p:spPr>
            <a:xfrm>
              <a:off x="3005667" y="4583103"/>
              <a:ext cx="8466" cy="612232"/>
            </a:xfrm>
            <a:prstGeom prst="line">
              <a:avLst/>
            </a:prstGeom>
            <a:ln>
              <a:solidFill>
                <a:srgbClr val="BD0000"/>
              </a:solidFill>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3005667" y="3177833"/>
            <a:ext cx="4135490" cy="1217767"/>
            <a:chOff x="3005667" y="3217333"/>
            <a:chExt cx="4135490" cy="1217767"/>
          </a:xfrm>
        </p:grpSpPr>
        <p:sp>
          <p:nvSpPr>
            <p:cNvPr id="11" name="TextBox 10"/>
            <p:cNvSpPr txBox="1"/>
            <p:nvPr/>
          </p:nvSpPr>
          <p:spPr>
            <a:xfrm>
              <a:off x="3326516" y="3641550"/>
              <a:ext cx="3814641" cy="369332"/>
            </a:xfrm>
            <a:prstGeom prst="rect">
              <a:avLst/>
            </a:prstGeom>
            <a:noFill/>
          </p:spPr>
          <p:txBody>
            <a:bodyPr wrap="none" rtlCol="0">
              <a:spAutoFit/>
            </a:bodyPr>
            <a:lstStyle/>
            <a:p>
              <a:r>
                <a:rPr lang="en-US" b="1" dirty="0" smtClean="0">
                  <a:latin typeface="Arial"/>
                  <a:cs typeface="Arial"/>
                </a:rPr>
                <a:t>O-linked oligosaccharide domain</a:t>
              </a:r>
            </a:p>
          </p:txBody>
        </p:sp>
        <p:cxnSp>
          <p:nvCxnSpPr>
            <p:cNvPr id="24" name="Straight Connector 23"/>
            <p:cNvCxnSpPr/>
            <p:nvPr/>
          </p:nvCxnSpPr>
          <p:spPr>
            <a:xfrm>
              <a:off x="3005667" y="3217333"/>
              <a:ext cx="8466" cy="1217767"/>
            </a:xfrm>
            <a:prstGeom prst="line">
              <a:avLst/>
            </a:prstGeom>
            <a:ln>
              <a:solidFill>
                <a:srgbClr val="BD0000"/>
              </a:solidFill>
            </a:ln>
          </p:spPr>
          <p:style>
            <a:lnRef idx="2">
              <a:schemeClr val="accent1"/>
            </a:lnRef>
            <a:fillRef idx="0">
              <a:schemeClr val="accent1"/>
            </a:fillRef>
            <a:effectRef idx="1">
              <a:schemeClr val="accent1"/>
            </a:effectRef>
            <a:fontRef idx="minor">
              <a:schemeClr val="tx1"/>
            </a:fontRef>
          </p:style>
        </p:cxnSp>
      </p:grpSp>
      <p:grpSp>
        <p:nvGrpSpPr>
          <p:cNvPr id="30" name="Group 29"/>
          <p:cNvGrpSpPr/>
          <p:nvPr/>
        </p:nvGrpSpPr>
        <p:grpSpPr>
          <a:xfrm>
            <a:off x="3014133" y="5404367"/>
            <a:ext cx="5153484" cy="646331"/>
            <a:chOff x="3014133" y="5404367"/>
            <a:chExt cx="5153484" cy="646331"/>
          </a:xfrm>
        </p:grpSpPr>
        <p:sp>
          <p:nvSpPr>
            <p:cNvPr id="13" name="TextBox 12"/>
            <p:cNvSpPr txBox="1"/>
            <p:nvPr/>
          </p:nvSpPr>
          <p:spPr>
            <a:xfrm>
              <a:off x="3326516" y="5404367"/>
              <a:ext cx="4841101" cy="646331"/>
            </a:xfrm>
            <a:prstGeom prst="rect">
              <a:avLst/>
            </a:prstGeom>
            <a:noFill/>
          </p:spPr>
          <p:txBody>
            <a:bodyPr wrap="none" rtlCol="0">
              <a:spAutoFit/>
            </a:bodyPr>
            <a:lstStyle/>
            <a:p>
              <a:r>
                <a:rPr lang="en-US" b="1" dirty="0" smtClean="0">
                  <a:latin typeface="Arial"/>
                  <a:cs typeface="Arial"/>
                </a:rPr>
                <a:t>Cytosolic domain</a:t>
              </a:r>
            </a:p>
            <a:p>
              <a:r>
                <a:rPr lang="en-US" b="1" dirty="0" smtClean="0">
                  <a:latin typeface="Arial"/>
                  <a:cs typeface="Arial"/>
                </a:rPr>
                <a:t>highly conserved requires for endocytosis</a:t>
              </a:r>
            </a:p>
          </p:txBody>
        </p:sp>
        <p:cxnSp>
          <p:nvCxnSpPr>
            <p:cNvPr id="25" name="Straight Connector 24"/>
            <p:cNvCxnSpPr/>
            <p:nvPr/>
          </p:nvCxnSpPr>
          <p:spPr>
            <a:xfrm>
              <a:off x="3014133" y="5421416"/>
              <a:ext cx="8466" cy="612232"/>
            </a:xfrm>
            <a:prstGeom prst="line">
              <a:avLst/>
            </a:prstGeom>
            <a:ln>
              <a:solidFill>
                <a:srgbClr val="BD0000"/>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839119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1749" y="643921"/>
            <a:ext cx="6392333" cy="923330"/>
          </a:xfrm>
          <a:prstGeom prst="rect">
            <a:avLst/>
          </a:prstGeom>
          <a:noFill/>
        </p:spPr>
        <p:txBody>
          <a:bodyPr wrap="square" rtlCol="0">
            <a:spAutoFit/>
          </a:bodyPr>
          <a:lstStyle/>
          <a:p>
            <a:r>
              <a:rPr lang="en-US" b="1" dirty="0" smtClean="0">
                <a:latin typeface="Arial"/>
                <a:cs typeface="Arial"/>
              </a:rPr>
              <a:t>Class I- No receptors synthesized.  </a:t>
            </a:r>
          </a:p>
          <a:p>
            <a:r>
              <a:rPr lang="en-US" b="1" dirty="0" smtClean="0">
                <a:latin typeface="Arial"/>
                <a:cs typeface="Arial"/>
              </a:rPr>
              <a:t>Mutations in LDLR promoter, </a:t>
            </a:r>
            <a:r>
              <a:rPr lang="en-US" b="1" dirty="0" err="1" smtClean="0">
                <a:latin typeface="Arial"/>
                <a:cs typeface="Arial"/>
              </a:rPr>
              <a:t>frameshift</a:t>
            </a:r>
            <a:r>
              <a:rPr lang="en-US" b="1" dirty="0" smtClean="0">
                <a:latin typeface="Arial"/>
                <a:cs typeface="Arial"/>
              </a:rPr>
              <a:t> or splicing mutations.</a:t>
            </a:r>
            <a:endParaRPr lang="en-US" b="1" dirty="0">
              <a:latin typeface="Arial"/>
              <a:cs typeface="Arial"/>
            </a:endParaRPr>
          </a:p>
        </p:txBody>
      </p:sp>
      <p:sp>
        <p:nvSpPr>
          <p:cNvPr id="5" name="TextBox 4"/>
          <p:cNvSpPr txBox="1"/>
          <p:nvPr/>
        </p:nvSpPr>
        <p:spPr>
          <a:xfrm>
            <a:off x="2861749" y="2243673"/>
            <a:ext cx="6282251" cy="1754327"/>
          </a:xfrm>
          <a:prstGeom prst="rect">
            <a:avLst/>
          </a:prstGeom>
          <a:noFill/>
        </p:spPr>
        <p:txBody>
          <a:bodyPr wrap="square" rtlCol="0">
            <a:spAutoFit/>
          </a:bodyPr>
          <a:lstStyle/>
          <a:p>
            <a:r>
              <a:rPr lang="en-US" b="1" dirty="0" smtClean="0">
                <a:latin typeface="Arial"/>
                <a:cs typeface="Arial"/>
              </a:rPr>
              <a:t>Class 2- Receptors are synthesized but retained </a:t>
            </a:r>
            <a:r>
              <a:rPr lang="en-US" b="1" dirty="0" err="1" smtClean="0">
                <a:latin typeface="Arial"/>
                <a:cs typeface="Arial"/>
              </a:rPr>
              <a:t>intracellularly</a:t>
            </a:r>
            <a:r>
              <a:rPr lang="en-US" b="1" dirty="0" smtClean="0">
                <a:latin typeface="Arial"/>
                <a:cs typeface="Arial"/>
              </a:rPr>
              <a:t> in the endoplasmic reticulum or Golgi complex</a:t>
            </a:r>
          </a:p>
          <a:p>
            <a:endParaRPr lang="en-US" b="1" dirty="0">
              <a:latin typeface="Arial"/>
              <a:cs typeface="Arial"/>
            </a:endParaRPr>
          </a:p>
          <a:p>
            <a:r>
              <a:rPr lang="en-US" b="1" dirty="0" smtClean="0">
                <a:latin typeface="Arial"/>
                <a:cs typeface="Arial"/>
              </a:rPr>
              <a:t>Class 3- Receptors reach the cell surface but </a:t>
            </a:r>
          </a:p>
          <a:p>
            <a:r>
              <a:rPr lang="en-US" b="1" dirty="0" smtClean="0">
                <a:latin typeface="Arial"/>
                <a:cs typeface="Arial"/>
              </a:rPr>
              <a:t>lack normal LDL binding</a:t>
            </a:r>
          </a:p>
        </p:txBody>
      </p:sp>
      <p:sp>
        <p:nvSpPr>
          <p:cNvPr id="12" name="TextBox 11"/>
          <p:cNvSpPr txBox="1"/>
          <p:nvPr/>
        </p:nvSpPr>
        <p:spPr>
          <a:xfrm>
            <a:off x="2861749" y="5257810"/>
            <a:ext cx="6282251" cy="646331"/>
          </a:xfrm>
          <a:prstGeom prst="rect">
            <a:avLst/>
          </a:prstGeom>
          <a:noFill/>
        </p:spPr>
        <p:txBody>
          <a:bodyPr wrap="square" rtlCol="0">
            <a:spAutoFit/>
          </a:bodyPr>
          <a:lstStyle/>
          <a:p>
            <a:r>
              <a:rPr lang="en-US" b="1" dirty="0">
                <a:latin typeface="Arial"/>
                <a:cs typeface="Arial"/>
              </a:rPr>
              <a:t>Class 4- Receptors reach the cell surface and bind LDL but are not </a:t>
            </a:r>
            <a:r>
              <a:rPr lang="en-US" b="1" dirty="0" smtClean="0">
                <a:latin typeface="Arial"/>
                <a:cs typeface="Arial"/>
              </a:rPr>
              <a:t>clustered </a:t>
            </a:r>
            <a:r>
              <a:rPr lang="en-US" b="1" dirty="0">
                <a:latin typeface="Arial"/>
                <a:cs typeface="Arial"/>
              </a:rPr>
              <a:t>in coated pits and </a:t>
            </a:r>
            <a:r>
              <a:rPr lang="en-US" b="1" dirty="0" err="1">
                <a:latin typeface="Arial"/>
                <a:cs typeface="Arial"/>
              </a:rPr>
              <a:t>endocytosed</a:t>
            </a:r>
            <a:r>
              <a:rPr lang="en-US" b="1" dirty="0" smtClean="0">
                <a:latin typeface="Arial"/>
                <a:cs typeface="Arial"/>
              </a:rPr>
              <a:t>.</a:t>
            </a:r>
            <a:endParaRPr lang="en-US" b="1" dirty="0">
              <a:latin typeface="Arial"/>
              <a:cs typeface="Arial"/>
            </a:endParaRPr>
          </a:p>
        </p:txBody>
      </p:sp>
      <p:grpSp>
        <p:nvGrpSpPr>
          <p:cNvPr id="14" name="Group 13"/>
          <p:cNvGrpSpPr/>
          <p:nvPr/>
        </p:nvGrpSpPr>
        <p:grpSpPr>
          <a:xfrm>
            <a:off x="1182291" y="103653"/>
            <a:ext cx="1787661" cy="6379696"/>
            <a:chOff x="1182291" y="103653"/>
            <a:chExt cx="1787661" cy="6379696"/>
          </a:xfrm>
        </p:grpSpPr>
        <p:sp>
          <p:nvSpPr>
            <p:cNvPr id="15" name="TextBox 14"/>
            <p:cNvSpPr txBox="1"/>
            <p:nvPr/>
          </p:nvSpPr>
          <p:spPr>
            <a:xfrm>
              <a:off x="1193805" y="103653"/>
              <a:ext cx="1776147" cy="400110"/>
            </a:xfrm>
            <a:prstGeom prst="rect">
              <a:avLst/>
            </a:prstGeom>
            <a:noFill/>
          </p:spPr>
          <p:txBody>
            <a:bodyPr wrap="none" rtlCol="0">
              <a:spAutoFit/>
            </a:bodyPr>
            <a:lstStyle/>
            <a:p>
              <a:r>
                <a:rPr lang="en-US" sz="2000" b="1" dirty="0" smtClean="0">
                  <a:solidFill>
                    <a:srgbClr val="BD0000"/>
                  </a:solidFill>
                  <a:latin typeface="Arial"/>
                  <a:cs typeface="Arial"/>
                </a:rPr>
                <a:t>LDL receptor</a:t>
              </a:r>
              <a:endParaRPr lang="en-US" sz="2000" b="1" dirty="0">
                <a:solidFill>
                  <a:srgbClr val="BD0000"/>
                </a:solidFill>
                <a:latin typeface="Arial"/>
                <a:cs typeface="Arial"/>
              </a:endParaRPr>
            </a:p>
          </p:txBody>
        </p:sp>
        <p:pic>
          <p:nvPicPr>
            <p:cNvPr id="16" name="Picture 15"/>
            <p:cNvPicPr>
              <a:picLocks noChangeAspect="1"/>
            </p:cNvPicPr>
            <p:nvPr/>
          </p:nvPicPr>
          <p:blipFill rotWithShape="1">
            <a:blip r:embed="rId2"/>
            <a:srcRect l="46154" r="1889"/>
            <a:stretch/>
          </p:blipFill>
          <p:spPr>
            <a:xfrm>
              <a:off x="1182291" y="323849"/>
              <a:ext cx="1629834" cy="6159500"/>
            </a:xfrm>
            <a:prstGeom prst="rect">
              <a:avLst/>
            </a:prstGeom>
          </p:spPr>
        </p:pic>
      </p:grpSp>
      <p:sp>
        <p:nvSpPr>
          <p:cNvPr id="8" name="Rectangle 6"/>
          <p:cNvSpPr>
            <a:spLocks noChangeArrowheads="1"/>
          </p:cNvSpPr>
          <p:nvPr/>
        </p:nvSpPr>
        <p:spPr bwMode="auto">
          <a:xfrm>
            <a:off x="2209800" y="6400800"/>
            <a:ext cx="5737468" cy="338554"/>
          </a:xfrm>
          <a:prstGeom prst="rect">
            <a:avLst/>
          </a:prstGeom>
          <a:noFill/>
          <a:ln w="9525">
            <a:noFill/>
            <a:miter lim="800000"/>
            <a:headEnd/>
            <a:tailEnd/>
          </a:ln>
        </p:spPr>
        <p:txBody>
          <a:bodyPr wrap="none">
            <a:prstTxWarp prst="textNoShape">
              <a:avLst/>
            </a:prstTxWarp>
            <a:spAutoFit/>
          </a:bodyPr>
          <a:lstStyle/>
          <a:p>
            <a:r>
              <a:rPr lang="en-US" sz="1600" b="1" i="1" dirty="0">
                <a:solidFill>
                  <a:srgbClr val="B50000"/>
                </a:solidFill>
                <a:latin typeface="Arial"/>
                <a:cs typeface="Arial"/>
              </a:rPr>
              <a:t>All above mutations lead to high blood cholesterol levels</a:t>
            </a:r>
          </a:p>
        </p:txBody>
      </p:sp>
    </p:spTree>
    <p:extLst>
      <p:ext uri="{BB962C8B-B14F-4D97-AF65-F5344CB8AC3E}">
        <p14:creationId xmlns:p14="http://schemas.microsoft.com/office/powerpoint/2010/main" val="30906378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90" name="Picture 2"/>
          <p:cNvPicPr>
            <a:picLocks noChangeAspect="1" noChangeArrowheads="1"/>
          </p:cNvPicPr>
          <p:nvPr/>
        </p:nvPicPr>
        <p:blipFill>
          <a:blip r:embed="rId3"/>
          <a:srcRect/>
          <a:stretch>
            <a:fillRect/>
          </a:stretch>
        </p:blipFill>
        <p:spPr bwMode="auto">
          <a:xfrm>
            <a:off x="2667000" y="236538"/>
            <a:ext cx="5668963" cy="6621462"/>
          </a:xfrm>
          <a:prstGeom prst="rect">
            <a:avLst/>
          </a:prstGeom>
          <a:noFill/>
          <a:ln w="9525">
            <a:noFill/>
            <a:miter lim="800000"/>
            <a:headEnd/>
            <a:tailEnd/>
          </a:ln>
        </p:spPr>
      </p:pic>
      <p:grpSp>
        <p:nvGrpSpPr>
          <p:cNvPr id="2" name="Group 3"/>
          <p:cNvGrpSpPr>
            <a:grpSpLocks/>
          </p:cNvGrpSpPr>
          <p:nvPr/>
        </p:nvGrpSpPr>
        <p:grpSpPr bwMode="auto">
          <a:xfrm>
            <a:off x="152400" y="76200"/>
            <a:ext cx="5445125" cy="457200"/>
            <a:chOff x="240" y="96"/>
            <a:chExt cx="3429" cy="288"/>
          </a:xfrm>
        </p:grpSpPr>
        <p:sp>
          <p:nvSpPr>
            <p:cNvPr id="114694" name="Rectangle 4"/>
            <p:cNvSpPr>
              <a:spLocks noChangeArrowheads="1"/>
            </p:cNvSpPr>
            <p:nvPr/>
          </p:nvSpPr>
          <p:spPr bwMode="auto">
            <a:xfrm>
              <a:off x="240" y="96"/>
              <a:ext cx="3408" cy="288"/>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pPr algn="ctr"/>
              <a:endParaRPr lang="en-US"/>
            </a:p>
          </p:txBody>
        </p:sp>
        <p:sp>
          <p:nvSpPr>
            <p:cNvPr id="114695" name="Text Box 5"/>
            <p:cNvSpPr txBox="1">
              <a:spLocks noChangeArrowheads="1"/>
            </p:cNvSpPr>
            <p:nvPr/>
          </p:nvSpPr>
          <p:spPr bwMode="auto">
            <a:xfrm>
              <a:off x="278" y="96"/>
              <a:ext cx="3391" cy="269"/>
            </a:xfrm>
            <a:prstGeom prst="rect">
              <a:avLst/>
            </a:prstGeom>
            <a:noFill/>
            <a:ln w="9525">
              <a:noFill/>
              <a:miter lim="800000"/>
              <a:headEnd/>
              <a:tailEnd/>
            </a:ln>
          </p:spPr>
          <p:txBody>
            <a:bodyPr wrap="none">
              <a:prstTxWarp prst="textNoShape">
                <a:avLst/>
              </a:prstTxWarp>
              <a:spAutoFit/>
            </a:bodyPr>
            <a:lstStyle/>
            <a:p>
              <a:r>
                <a:rPr lang="en-US" sz="2200" b="1">
                  <a:latin typeface="Helvetica" charset="0"/>
                </a:rPr>
                <a:t>Receptor-mediated endocytosis of LDL</a:t>
              </a:r>
              <a:endParaRPr lang="en-US"/>
            </a:p>
          </p:txBody>
        </p:sp>
      </p:grpSp>
      <p:sp>
        <p:nvSpPr>
          <p:cNvPr id="114692" name="Rectangle 7"/>
          <p:cNvSpPr>
            <a:spLocks noChangeArrowheads="1"/>
          </p:cNvSpPr>
          <p:nvPr/>
        </p:nvSpPr>
        <p:spPr bwMode="auto">
          <a:xfrm>
            <a:off x="152400" y="6292850"/>
            <a:ext cx="2438400" cy="336550"/>
          </a:xfrm>
          <a:prstGeom prst="rect">
            <a:avLst/>
          </a:prstGeom>
          <a:noFill/>
          <a:ln w="9525">
            <a:noFill/>
            <a:miter lim="800000"/>
            <a:headEnd/>
            <a:tailEnd/>
          </a:ln>
        </p:spPr>
        <p:txBody>
          <a:bodyPr>
            <a:prstTxWarp prst="textNoShape">
              <a:avLst/>
            </a:prstTxWarp>
            <a:spAutoFit/>
          </a:bodyPr>
          <a:lstStyle/>
          <a:p>
            <a:r>
              <a:rPr lang="en-US" sz="1600" b="1">
                <a:latin typeface="Helvetica" charset="0"/>
              </a:rPr>
              <a:t>Lippincott Fig. 18-20</a:t>
            </a:r>
            <a:endParaRPr lang="en-US" sz="1600"/>
          </a:p>
        </p:txBody>
      </p:sp>
      <p:sp>
        <p:nvSpPr>
          <p:cNvPr id="8" name="Slide Number Placeholder 7"/>
          <p:cNvSpPr>
            <a:spLocks noGrp="1"/>
          </p:cNvSpPr>
          <p:nvPr>
            <p:ph type="sldNum" sz="quarter" idx="12"/>
          </p:nvPr>
        </p:nvSpPr>
        <p:spPr/>
        <p:txBody>
          <a:bodyPr/>
          <a:lstStyle/>
          <a:p>
            <a:fld id="{F8128ADE-1789-334C-8D53-6A8066880BAB}" type="slidenum">
              <a: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lide Number Placeholder 16"/>
          <p:cNvSpPr>
            <a:spLocks noGrp="1"/>
          </p:cNvSpPr>
          <p:nvPr>
            <p:ph type="sldNum" sz="quarter" idx="12"/>
          </p:nvPr>
        </p:nvSpPr>
        <p:spPr/>
        <p:txBody>
          <a:bodyPr/>
          <a:lstStyle/>
          <a:p>
            <a:fld id="{F8128ADE-1789-334C-8D53-6A8066880BAB}" type="slidenum">
              <a:rPr>
                <a:solidFill>
                  <a:srgbClr val="000000"/>
                </a:solidFill>
              </a:rPr>
              <a:pPr/>
              <a:t>26</a:t>
            </a:fld>
            <a:endParaRPr lang="en-US">
              <a:solidFill>
                <a:srgbClr val="000000"/>
              </a:solidFill>
            </a:endParaRPr>
          </a:p>
        </p:txBody>
      </p:sp>
      <p:grpSp>
        <p:nvGrpSpPr>
          <p:cNvPr id="23" name="Group 22"/>
          <p:cNvGrpSpPr/>
          <p:nvPr/>
        </p:nvGrpSpPr>
        <p:grpSpPr>
          <a:xfrm>
            <a:off x="2019300" y="152400"/>
            <a:ext cx="5422900" cy="6400800"/>
            <a:chOff x="2019300" y="152400"/>
            <a:chExt cx="5422900" cy="6400800"/>
          </a:xfrm>
        </p:grpSpPr>
        <p:sp>
          <p:nvSpPr>
            <p:cNvPr id="116740" name="Rectangle 3"/>
            <p:cNvSpPr>
              <a:spLocks noChangeArrowheads="1"/>
            </p:cNvSpPr>
            <p:nvPr/>
          </p:nvSpPr>
          <p:spPr bwMode="auto">
            <a:xfrm>
              <a:off x="2057400" y="152400"/>
              <a:ext cx="5384800" cy="427038"/>
            </a:xfrm>
            <a:prstGeom prst="rect">
              <a:avLst/>
            </a:prstGeom>
            <a:noFill/>
            <a:ln w="9525">
              <a:noFill/>
              <a:miter lim="800000"/>
              <a:headEnd/>
              <a:tailEnd/>
            </a:ln>
          </p:spPr>
          <p:txBody>
            <a:bodyPr wrap="none">
              <a:prstTxWarp prst="textNoShape">
                <a:avLst/>
              </a:prstTxWarp>
              <a:spAutoFit/>
            </a:bodyPr>
            <a:lstStyle/>
            <a:p>
              <a:r>
                <a:rPr lang="en-US" sz="2200" b="1" dirty="0">
                  <a:latin typeface="Helvetica" charset="0"/>
                </a:rPr>
                <a:t>Receptor-mediated endocytosis of LDL</a:t>
              </a:r>
            </a:p>
          </p:txBody>
        </p:sp>
        <p:grpSp>
          <p:nvGrpSpPr>
            <p:cNvPr id="21" name="Group 20"/>
            <p:cNvGrpSpPr/>
            <p:nvPr/>
          </p:nvGrpSpPr>
          <p:grpSpPr>
            <a:xfrm>
              <a:off x="2019300" y="685800"/>
              <a:ext cx="5219700" cy="5867400"/>
              <a:chOff x="2019300" y="685800"/>
              <a:chExt cx="5219700" cy="5867400"/>
            </a:xfrm>
          </p:grpSpPr>
          <p:grpSp>
            <p:nvGrpSpPr>
              <p:cNvPr id="20" name="Group 19"/>
              <p:cNvGrpSpPr/>
              <p:nvPr/>
            </p:nvGrpSpPr>
            <p:grpSpPr>
              <a:xfrm>
                <a:off x="2019300" y="685800"/>
                <a:ext cx="5219700" cy="5867400"/>
                <a:chOff x="2019300" y="685800"/>
                <a:chExt cx="5219700" cy="5867400"/>
              </a:xfrm>
            </p:grpSpPr>
            <p:grpSp>
              <p:nvGrpSpPr>
                <p:cNvPr id="14" name="Group 13"/>
                <p:cNvGrpSpPr/>
                <p:nvPr/>
              </p:nvGrpSpPr>
              <p:grpSpPr>
                <a:xfrm>
                  <a:off x="2019300" y="685800"/>
                  <a:ext cx="5219700" cy="5867400"/>
                  <a:chOff x="2019300" y="685800"/>
                  <a:chExt cx="5219700" cy="5867400"/>
                </a:xfrm>
              </p:grpSpPr>
              <p:grpSp>
                <p:nvGrpSpPr>
                  <p:cNvPr id="13" name="Group 12"/>
                  <p:cNvGrpSpPr/>
                  <p:nvPr/>
                </p:nvGrpSpPr>
                <p:grpSpPr>
                  <a:xfrm>
                    <a:off x="2019300" y="685800"/>
                    <a:ext cx="5219700" cy="5867400"/>
                    <a:chOff x="2019300" y="685800"/>
                    <a:chExt cx="5219700" cy="5867400"/>
                  </a:xfrm>
                </p:grpSpPr>
                <p:grpSp>
                  <p:nvGrpSpPr>
                    <p:cNvPr id="12" name="Group 11"/>
                    <p:cNvGrpSpPr/>
                    <p:nvPr/>
                  </p:nvGrpSpPr>
                  <p:grpSpPr>
                    <a:xfrm>
                      <a:off x="2019300" y="685800"/>
                      <a:ext cx="5219700" cy="5867400"/>
                      <a:chOff x="2019300" y="685800"/>
                      <a:chExt cx="5219700" cy="5867400"/>
                    </a:xfrm>
                  </p:grpSpPr>
                  <p:grpSp>
                    <p:nvGrpSpPr>
                      <p:cNvPr id="11" name="Group 10"/>
                      <p:cNvGrpSpPr/>
                      <p:nvPr/>
                    </p:nvGrpSpPr>
                    <p:grpSpPr>
                      <a:xfrm>
                        <a:off x="2019300" y="685800"/>
                        <a:ext cx="5219700" cy="5867400"/>
                        <a:chOff x="2019300" y="685800"/>
                        <a:chExt cx="5219700" cy="5867400"/>
                      </a:xfrm>
                    </p:grpSpPr>
                    <p:pic>
                      <p:nvPicPr>
                        <p:cNvPr id="116738" name="Picture 19"/>
                        <p:cNvPicPr>
                          <a:picLocks noChangeAspect="1" noChangeArrowheads="1"/>
                        </p:cNvPicPr>
                        <p:nvPr/>
                      </p:nvPicPr>
                      <p:blipFill>
                        <a:blip r:embed="rId3"/>
                        <a:srcRect/>
                        <a:stretch>
                          <a:fillRect/>
                        </a:stretch>
                      </p:blipFill>
                      <p:spPr bwMode="auto">
                        <a:xfrm>
                          <a:off x="2019300" y="685800"/>
                          <a:ext cx="5219700" cy="5867400"/>
                        </a:xfrm>
                        <a:prstGeom prst="rect">
                          <a:avLst/>
                        </a:prstGeom>
                        <a:noFill/>
                        <a:ln w="9525">
                          <a:noFill/>
                          <a:miter lim="800000"/>
                          <a:headEnd/>
                          <a:tailEnd/>
                        </a:ln>
                      </p:spPr>
                    </p:pic>
                    <p:pic>
                      <p:nvPicPr>
                        <p:cNvPr id="32" name="Picture 19"/>
                        <p:cNvPicPr>
                          <a:picLocks noChangeAspect="1" noChangeArrowheads="1"/>
                        </p:cNvPicPr>
                        <p:nvPr/>
                      </p:nvPicPr>
                      <p:blipFill rotWithShape="1">
                        <a:blip r:embed="rId3"/>
                        <a:srcRect l="62574" t="17932" b="75325"/>
                        <a:stretch/>
                      </p:blipFill>
                      <p:spPr bwMode="auto">
                        <a:xfrm>
                          <a:off x="2019300" y="1638300"/>
                          <a:ext cx="457200" cy="381000"/>
                        </a:xfrm>
                        <a:prstGeom prst="rect">
                          <a:avLst/>
                        </a:prstGeom>
                        <a:noFill/>
                        <a:ln w="9525">
                          <a:noFill/>
                          <a:miter lim="800000"/>
                          <a:headEnd/>
                          <a:tailEnd/>
                        </a:ln>
                      </p:spPr>
                    </p:pic>
                  </p:grpSp>
                  <p:pic>
                    <p:nvPicPr>
                      <p:cNvPr id="25" name="Picture 19"/>
                      <p:cNvPicPr>
                        <a:picLocks noChangeAspect="1" noChangeArrowheads="1"/>
                      </p:cNvPicPr>
                      <p:nvPr/>
                    </p:nvPicPr>
                    <p:blipFill rotWithShape="1">
                      <a:blip r:embed="rId3"/>
                      <a:srcRect l="62574" t="17932" b="75325"/>
                      <a:stretch/>
                    </p:blipFill>
                    <p:spPr bwMode="auto">
                      <a:xfrm>
                        <a:off x="4495800" y="1143000"/>
                        <a:ext cx="2057400" cy="533400"/>
                      </a:xfrm>
                      <a:prstGeom prst="rect">
                        <a:avLst/>
                      </a:prstGeom>
                      <a:noFill/>
                      <a:ln w="9525">
                        <a:noFill/>
                        <a:miter lim="800000"/>
                        <a:headEnd/>
                        <a:tailEnd/>
                      </a:ln>
                    </p:spPr>
                  </p:pic>
                  <p:sp>
                    <p:nvSpPr>
                      <p:cNvPr id="7" name="TextBox 6"/>
                      <p:cNvSpPr txBox="1"/>
                      <p:nvPr/>
                    </p:nvSpPr>
                    <p:spPr>
                      <a:xfrm>
                        <a:off x="4648200" y="1143000"/>
                        <a:ext cx="1518364" cy="369332"/>
                      </a:xfrm>
                      <a:prstGeom prst="rect">
                        <a:avLst/>
                      </a:prstGeom>
                      <a:noFill/>
                    </p:spPr>
                    <p:txBody>
                      <a:bodyPr wrap="none" rtlCol="0">
                        <a:spAutoFit/>
                      </a:bodyPr>
                      <a:lstStyle/>
                      <a:p>
                        <a:r>
                          <a:rPr lang="en-US" b="1" dirty="0" smtClean="0">
                            <a:latin typeface="Arial"/>
                            <a:cs typeface="Arial"/>
                          </a:rPr>
                          <a:t>LDL particle</a:t>
                        </a:r>
                        <a:endParaRPr lang="en-US" b="1" dirty="0">
                          <a:latin typeface="Arial"/>
                          <a:cs typeface="Arial"/>
                        </a:endParaRPr>
                      </a:p>
                    </p:txBody>
                  </p:sp>
                </p:grpSp>
                <p:pic>
                  <p:nvPicPr>
                    <p:cNvPr id="15" name="Picture 19"/>
                    <p:cNvPicPr>
                      <a:picLocks noChangeAspect="1" noChangeArrowheads="1"/>
                    </p:cNvPicPr>
                    <p:nvPr/>
                  </p:nvPicPr>
                  <p:blipFill rotWithShape="1">
                    <a:blip r:embed="rId3"/>
                    <a:srcRect l="76138" t="91200"/>
                    <a:stretch/>
                  </p:blipFill>
                  <p:spPr bwMode="auto">
                    <a:xfrm>
                      <a:off x="4495800" y="3429000"/>
                      <a:ext cx="1245523" cy="410569"/>
                    </a:xfrm>
                    <a:prstGeom prst="rect">
                      <a:avLst/>
                    </a:prstGeom>
                    <a:noFill/>
                    <a:ln w="9525">
                      <a:noFill/>
                      <a:miter lim="800000"/>
                      <a:headEnd/>
                      <a:tailEnd/>
                    </a:ln>
                  </p:spPr>
                </p:pic>
                <p:sp>
                  <p:nvSpPr>
                    <p:cNvPr id="2" name="TextBox 1"/>
                    <p:cNvSpPr txBox="1"/>
                    <p:nvPr/>
                  </p:nvSpPr>
                  <p:spPr>
                    <a:xfrm>
                      <a:off x="4572000" y="3396734"/>
                      <a:ext cx="925754" cy="338554"/>
                    </a:xfrm>
                    <a:prstGeom prst="rect">
                      <a:avLst/>
                    </a:prstGeom>
                    <a:noFill/>
                  </p:spPr>
                  <p:txBody>
                    <a:bodyPr wrap="none" rtlCol="0">
                      <a:spAutoFit/>
                    </a:bodyPr>
                    <a:lstStyle/>
                    <a:p>
                      <a:r>
                        <a:rPr lang="en-US" sz="1600" b="1" dirty="0" err="1">
                          <a:latin typeface="Arial"/>
                          <a:cs typeface="Arial"/>
                        </a:rPr>
                        <a:t>clathrin</a:t>
                      </a:r>
                      <a:endParaRPr lang="en-US" sz="1600" b="1" dirty="0">
                        <a:latin typeface="Arial"/>
                        <a:cs typeface="Arial"/>
                      </a:endParaRPr>
                    </a:p>
                  </p:txBody>
                </p:sp>
              </p:grpSp>
              <p:grpSp>
                <p:nvGrpSpPr>
                  <p:cNvPr id="3" name="Group 2"/>
                  <p:cNvGrpSpPr/>
                  <p:nvPr/>
                </p:nvGrpSpPr>
                <p:grpSpPr>
                  <a:xfrm>
                    <a:off x="4038600" y="3987224"/>
                    <a:ext cx="1752600" cy="778846"/>
                    <a:chOff x="7659281" y="3975123"/>
                    <a:chExt cx="1752600" cy="778846"/>
                  </a:xfrm>
                </p:grpSpPr>
                <p:pic>
                  <p:nvPicPr>
                    <p:cNvPr id="18" name="Picture 19"/>
                    <p:cNvPicPr>
                      <a:picLocks noChangeAspect="1" noChangeArrowheads="1"/>
                    </p:cNvPicPr>
                    <p:nvPr/>
                  </p:nvPicPr>
                  <p:blipFill rotWithShape="1">
                    <a:blip r:embed="rId3"/>
                    <a:srcRect l="76138" t="91200"/>
                    <a:stretch/>
                  </p:blipFill>
                  <p:spPr bwMode="auto">
                    <a:xfrm>
                      <a:off x="7735481" y="4343400"/>
                      <a:ext cx="1676400" cy="410569"/>
                    </a:xfrm>
                    <a:prstGeom prst="rect">
                      <a:avLst/>
                    </a:prstGeom>
                    <a:noFill/>
                    <a:ln w="9525">
                      <a:noFill/>
                      <a:miter lim="800000"/>
                      <a:headEnd/>
                      <a:tailEnd/>
                    </a:ln>
                  </p:spPr>
                </p:pic>
                <p:sp>
                  <p:nvSpPr>
                    <p:cNvPr id="19" name="TextBox 18"/>
                    <p:cNvSpPr txBox="1"/>
                    <p:nvPr/>
                  </p:nvSpPr>
                  <p:spPr>
                    <a:xfrm>
                      <a:off x="7659281" y="3975123"/>
                      <a:ext cx="869248" cy="584776"/>
                    </a:xfrm>
                    <a:prstGeom prst="rect">
                      <a:avLst/>
                    </a:prstGeom>
                    <a:noFill/>
                  </p:spPr>
                  <p:txBody>
                    <a:bodyPr wrap="none" rtlCol="0">
                      <a:spAutoFit/>
                    </a:bodyPr>
                    <a:lstStyle/>
                    <a:p>
                      <a:r>
                        <a:rPr lang="en-US" sz="1600" b="1" dirty="0" smtClean="0">
                          <a:latin typeface="Arial"/>
                          <a:cs typeface="Arial"/>
                        </a:rPr>
                        <a:t>coated </a:t>
                      </a:r>
                    </a:p>
                    <a:p>
                      <a:r>
                        <a:rPr lang="en-US" sz="1600" b="1" dirty="0" smtClean="0">
                          <a:latin typeface="Arial"/>
                          <a:cs typeface="Arial"/>
                        </a:rPr>
                        <a:t>vesicle</a:t>
                      </a:r>
                      <a:endParaRPr lang="en-US" sz="1600" b="1" dirty="0">
                        <a:latin typeface="Arial"/>
                        <a:cs typeface="Arial"/>
                      </a:endParaRPr>
                    </a:p>
                  </p:txBody>
                </p:sp>
              </p:grpSp>
            </p:grpSp>
            <p:grpSp>
              <p:nvGrpSpPr>
                <p:cNvPr id="5" name="Group 4"/>
                <p:cNvGrpSpPr/>
                <p:nvPr/>
              </p:nvGrpSpPr>
              <p:grpSpPr>
                <a:xfrm>
                  <a:off x="4469477" y="4923431"/>
                  <a:ext cx="1245523" cy="410569"/>
                  <a:chOff x="7635056" y="4191000"/>
                  <a:chExt cx="1245523" cy="410569"/>
                </a:xfrm>
              </p:grpSpPr>
              <p:pic>
                <p:nvPicPr>
                  <p:cNvPr id="16" name="Picture 19"/>
                  <p:cNvPicPr>
                    <a:picLocks noChangeAspect="1" noChangeArrowheads="1"/>
                  </p:cNvPicPr>
                  <p:nvPr/>
                </p:nvPicPr>
                <p:blipFill rotWithShape="1">
                  <a:blip r:embed="rId3"/>
                  <a:srcRect l="76138" t="91200"/>
                  <a:stretch/>
                </p:blipFill>
                <p:spPr bwMode="auto">
                  <a:xfrm>
                    <a:off x="7635056" y="4191000"/>
                    <a:ext cx="1245523" cy="410569"/>
                  </a:xfrm>
                  <a:prstGeom prst="rect">
                    <a:avLst/>
                  </a:prstGeom>
                  <a:noFill/>
                  <a:ln w="9525">
                    <a:noFill/>
                    <a:miter lim="800000"/>
                    <a:headEnd/>
                    <a:tailEnd/>
                  </a:ln>
                </p:spPr>
              </p:pic>
              <p:sp>
                <p:nvSpPr>
                  <p:cNvPr id="22" name="TextBox 21"/>
                  <p:cNvSpPr txBox="1"/>
                  <p:nvPr/>
                </p:nvSpPr>
                <p:spPr>
                  <a:xfrm>
                    <a:off x="7652423" y="4227007"/>
                    <a:ext cx="1210788" cy="338554"/>
                  </a:xfrm>
                  <a:prstGeom prst="rect">
                    <a:avLst/>
                  </a:prstGeom>
                  <a:noFill/>
                </p:spPr>
                <p:txBody>
                  <a:bodyPr wrap="none" rtlCol="0">
                    <a:spAutoFit/>
                  </a:bodyPr>
                  <a:lstStyle/>
                  <a:p>
                    <a:r>
                      <a:rPr lang="en-US" sz="1600" b="1" dirty="0" smtClean="0">
                        <a:latin typeface="Arial"/>
                        <a:cs typeface="Arial"/>
                      </a:rPr>
                      <a:t>endosome</a:t>
                    </a:r>
                    <a:endParaRPr lang="en-US" sz="1600" b="1" dirty="0">
                      <a:latin typeface="Arial"/>
                      <a:cs typeface="Arial"/>
                    </a:endParaRPr>
                  </a:p>
                </p:txBody>
              </p:sp>
            </p:grpSp>
          </p:grpSp>
          <p:pic>
            <p:nvPicPr>
              <p:cNvPr id="28" name="Picture 19"/>
              <p:cNvPicPr>
                <a:picLocks noChangeAspect="1" noChangeArrowheads="1"/>
              </p:cNvPicPr>
              <p:nvPr/>
            </p:nvPicPr>
            <p:blipFill rotWithShape="1">
              <a:blip r:embed="rId3"/>
              <a:srcRect l="62574" t="17932" b="75325"/>
              <a:stretch/>
            </p:blipFill>
            <p:spPr bwMode="auto">
              <a:xfrm>
                <a:off x="3048000" y="1143000"/>
                <a:ext cx="457200" cy="381000"/>
              </a:xfrm>
              <a:prstGeom prst="rect">
                <a:avLst/>
              </a:prstGeom>
              <a:noFill/>
              <a:ln w="9525">
                <a:noFill/>
                <a:miter lim="800000"/>
                <a:headEnd/>
                <a:tailEnd/>
              </a:ln>
            </p:spPr>
          </p:pic>
        </p:grpSp>
      </p:grpSp>
      <p:sp>
        <p:nvSpPr>
          <p:cNvPr id="116739" name="Rectangle 20"/>
          <p:cNvSpPr>
            <a:spLocks noChangeArrowheads="1"/>
          </p:cNvSpPr>
          <p:nvPr/>
        </p:nvSpPr>
        <p:spPr bwMode="auto">
          <a:xfrm>
            <a:off x="0" y="1600200"/>
            <a:ext cx="2438400" cy="9144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grpSp>
        <p:nvGrpSpPr>
          <p:cNvPr id="8" name="Group 7"/>
          <p:cNvGrpSpPr/>
          <p:nvPr/>
        </p:nvGrpSpPr>
        <p:grpSpPr>
          <a:xfrm>
            <a:off x="58926" y="1600200"/>
            <a:ext cx="3522474" cy="2590800"/>
            <a:chOff x="58926" y="1600200"/>
            <a:chExt cx="3522474" cy="2590800"/>
          </a:xfrm>
        </p:grpSpPr>
        <p:sp>
          <p:nvSpPr>
            <p:cNvPr id="116742" name="Rectangle 10"/>
            <p:cNvSpPr>
              <a:spLocks noChangeArrowheads="1"/>
            </p:cNvSpPr>
            <p:nvPr/>
          </p:nvSpPr>
          <p:spPr bwMode="auto">
            <a:xfrm>
              <a:off x="58926" y="1600200"/>
              <a:ext cx="2390398" cy="923330"/>
            </a:xfrm>
            <a:prstGeom prst="rect">
              <a:avLst/>
            </a:prstGeom>
            <a:noFill/>
            <a:ln w="9525">
              <a:noFill/>
              <a:miter lim="800000"/>
              <a:headEnd/>
              <a:tailEnd/>
            </a:ln>
          </p:spPr>
          <p:txBody>
            <a:bodyPr wrap="none">
              <a:prstTxWarp prst="textNoShape">
                <a:avLst/>
              </a:prstTxWarp>
              <a:spAutoFit/>
            </a:bodyPr>
            <a:lstStyle/>
            <a:p>
              <a:pPr algn="ctr"/>
              <a:r>
                <a:rPr lang="en-US" b="1" dirty="0" smtClean="0">
                  <a:latin typeface="Helvetica" charset="0"/>
                </a:rPr>
                <a:t>e</a:t>
              </a:r>
              <a:r>
                <a:rPr lang="en-US" sz="1800" b="1" dirty="0" smtClean="0">
                  <a:latin typeface="Helvetica" charset="0"/>
                </a:rPr>
                <a:t>ndocytosis of</a:t>
              </a:r>
              <a:endParaRPr lang="en-US" sz="1800" b="1" dirty="0">
                <a:latin typeface="Helvetica" charset="0"/>
              </a:endParaRPr>
            </a:p>
            <a:p>
              <a:pPr algn="ctr"/>
              <a:r>
                <a:rPr lang="en-US" sz="1800" b="1" dirty="0">
                  <a:latin typeface="Helvetica" charset="0"/>
                </a:rPr>
                <a:t>LDL bound receptor</a:t>
              </a:r>
            </a:p>
            <a:p>
              <a:pPr algn="ctr"/>
              <a:r>
                <a:rPr lang="en-US" sz="1800" b="1" dirty="0">
                  <a:latin typeface="Helvetica" charset="0"/>
                </a:rPr>
                <a:t>into cell</a:t>
              </a:r>
            </a:p>
          </p:txBody>
        </p:sp>
        <p:sp>
          <p:nvSpPr>
            <p:cNvPr id="116743" name="Line 12"/>
            <p:cNvSpPr>
              <a:spLocks noChangeShapeType="1"/>
            </p:cNvSpPr>
            <p:nvPr/>
          </p:nvSpPr>
          <p:spPr bwMode="auto">
            <a:xfrm>
              <a:off x="2133600" y="1828800"/>
              <a:ext cx="1447800" cy="457200"/>
            </a:xfrm>
            <a:prstGeom prst="line">
              <a:avLst/>
            </a:prstGeom>
            <a:noFill/>
            <a:ln w="28575">
              <a:solidFill>
                <a:srgbClr val="FF0000"/>
              </a:solidFill>
              <a:round/>
              <a:headEnd/>
              <a:tailEnd/>
            </a:ln>
          </p:spPr>
          <p:txBody>
            <a:bodyPr wrap="none" anchor="ctr">
              <a:prstTxWarp prst="textNoShape">
                <a:avLst/>
              </a:prstTxWarp>
            </a:bodyPr>
            <a:lstStyle/>
            <a:p>
              <a:endParaRPr lang="en-US"/>
            </a:p>
          </p:txBody>
        </p:sp>
        <p:sp>
          <p:nvSpPr>
            <p:cNvPr id="116744" name="Line 15"/>
            <p:cNvSpPr>
              <a:spLocks noChangeShapeType="1"/>
            </p:cNvSpPr>
            <p:nvPr/>
          </p:nvSpPr>
          <p:spPr bwMode="auto">
            <a:xfrm>
              <a:off x="1219200" y="2438400"/>
              <a:ext cx="1524000" cy="1752600"/>
            </a:xfrm>
            <a:prstGeom prst="line">
              <a:avLst/>
            </a:prstGeom>
            <a:noFill/>
            <a:ln w="28575">
              <a:solidFill>
                <a:srgbClr val="FF0000"/>
              </a:solidFill>
              <a:round/>
              <a:headEnd/>
              <a:tailEnd/>
            </a:ln>
          </p:spPr>
          <p:txBody>
            <a:bodyPr wrap="none" anchor="ctr">
              <a:prstTxWarp prst="textNoShape">
                <a:avLst/>
              </a:prstTxWarp>
            </a:bodyPr>
            <a:lstStyle/>
            <a:p>
              <a:endParaRPr lang="en-US"/>
            </a:p>
          </p:txBody>
        </p:sp>
      </p:grpSp>
      <p:grpSp>
        <p:nvGrpSpPr>
          <p:cNvPr id="10" name="Group 9"/>
          <p:cNvGrpSpPr/>
          <p:nvPr/>
        </p:nvGrpSpPr>
        <p:grpSpPr>
          <a:xfrm>
            <a:off x="6400800" y="2667000"/>
            <a:ext cx="2743200" cy="1371600"/>
            <a:chOff x="6400800" y="2667000"/>
            <a:chExt cx="2743200" cy="1371600"/>
          </a:xfrm>
        </p:grpSpPr>
        <p:sp>
          <p:nvSpPr>
            <p:cNvPr id="116741" name="Line 6"/>
            <p:cNvSpPr>
              <a:spLocks noChangeShapeType="1"/>
            </p:cNvSpPr>
            <p:nvPr/>
          </p:nvSpPr>
          <p:spPr bwMode="auto">
            <a:xfrm flipV="1">
              <a:off x="7010400" y="3581400"/>
              <a:ext cx="685800" cy="457200"/>
            </a:xfrm>
            <a:prstGeom prst="line">
              <a:avLst/>
            </a:prstGeom>
            <a:noFill/>
            <a:ln w="28575">
              <a:solidFill>
                <a:srgbClr val="FF0000"/>
              </a:solidFill>
              <a:round/>
              <a:headEnd/>
              <a:tailEnd/>
            </a:ln>
          </p:spPr>
          <p:txBody>
            <a:bodyPr wrap="none" anchor="ctr">
              <a:prstTxWarp prst="textNoShape">
                <a:avLst/>
              </a:prstTxWarp>
            </a:bodyPr>
            <a:lstStyle/>
            <a:p>
              <a:endParaRPr lang="en-US"/>
            </a:p>
          </p:txBody>
        </p:sp>
        <p:sp>
          <p:nvSpPr>
            <p:cNvPr id="116747" name="Rectangle 22"/>
            <p:cNvSpPr>
              <a:spLocks noChangeArrowheads="1"/>
            </p:cNvSpPr>
            <p:nvPr/>
          </p:nvSpPr>
          <p:spPr bwMode="auto">
            <a:xfrm>
              <a:off x="6781800" y="2667000"/>
              <a:ext cx="2362200" cy="9144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116748" name="Rectangle 8"/>
            <p:cNvSpPr>
              <a:spLocks noChangeArrowheads="1"/>
            </p:cNvSpPr>
            <p:nvPr/>
          </p:nvSpPr>
          <p:spPr bwMode="auto">
            <a:xfrm>
              <a:off x="6875463" y="2667000"/>
              <a:ext cx="2192337" cy="915988"/>
            </a:xfrm>
            <a:prstGeom prst="rect">
              <a:avLst/>
            </a:prstGeom>
            <a:noFill/>
            <a:ln w="9525">
              <a:noFill/>
              <a:miter lim="800000"/>
              <a:headEnd/>
              <a:tailEnd/>
            </a:ln>
          </p:spPr>
          <p:txBody>
            <a:bodyPr wrap="none">
              <a:prstTxWarp prst="textNoShape">
                <a:avLst/>
              </a:prstTxWarp>
              <a:spAutoFit/>
            </a:bodyPr>
            <a:lstStyle/>
            <a:p>
              <a:pPr algn="ctr"/>
              <a:r>
                <a:rPr lang="en-US" sz="1800" b="1" dirty="0">
                  <a:latin typeface="Helvetica" charset="0"/>
                </a:rPr>
                <a:t>LDL </a:t>
              </a:r>
              <a:r>
                <a:rPr lang="en-US" sz="1800" b="1" dirty="0" smtClean="0">
                  <a:latin typeface="Helvetica" charset="0"/>
                </a:rPr>
                <a:t>receptors</a:t>
              </a:r>
              <a:endParaRPr lang="en-US" sz="1800" b="1" dirty="0">
                <a:latin typeface="Helvetica" charset="0"/>
              </a:endParaRPr>
            </a:p>
            <a:p>
              <a:pPr algn="ctr"/>
              <a:r>
                <a:rPr lang="en-US" sz="1800" b="1" dirty="0" smtClean="0">
                  <a:latin typeface="Helvetica" charset="0"/>
                </a:rPr>
                <a:t>recycle </a:t>
              </a:r>
              <a:r>
                <a:rPr lang="en-US" sz="1800" b="1" dirty="0">
                  <a:latin typeface="Helvetica" charset="0"/>
                </a:rPr>
                <a:t>to </a:t>
              </a:r>
            </a:p>
            <a:p>
              <a:pPr algn="ctr"/>
              <a:r>
                <a:rPr lang="en-US" sz="1800" b="1" dirty="0">
                  <a:latin typeface="Helvetica" charset="0"/>
                </a:rPr>
                <a:t>plasma membrane</a:t>
              </a:r>
            </a:p>
          </p:txBody>
        </p:sp>
        <p:sp>
          <p:nvSpPr>
            <p:cNvPr id="116749" name="Line 24"/>
            <p:cNvSpPr>
              <a:spLocks noChangeShapeType="1"/>
            </p:cNvSpPr>
            <p:nvPr/>
          </p:nvSpPr>
          <p:spPr bwMode="auto">
            <a:xfrm>
              <a:off x="6400800" y="2895600"/>
              <a:ext cx="762000" cy="0"/>
            </a:xfrm>
            <a:prstGeom prst="line">
              <a:avLst/>
            </a:prstGeom>
            <a:noFill/>
            <a:ln w="28575">
              <a:solidFill>
                <a:srgbClr val="FF0000"/>
              </a:solidFill>
              <a:round/>
              <a:headEnd/>
              <a:tailEnd/>
            </a:ln>
          </p:spPr>
          <p:txBody>
            <a:bodyPr wrap="none" anchor="ctr">
              <a:prstTxWarp prst="textNoShape">
                <a:avLst/>
              </a:prstTxWarp>
            </a:bodyPr>
            <a:lstStyle/>
            <a:p>
              <a:endParaRPr lang="en-US"/>
            </a:p>
          </p:txBody>
        </p:sp>
      </p:grpSp>
      <p:grpSp>
        <p:nvGrpSpPr>
          <p:cNvPr id="9" name="Group 8"/>
          <p:cNvGrpSpPr/>
          <p:nvPr/>
        </p:nvGrpSpPr>
        <p:grpSpPr>
          <a:xfrm>
            <a:off x="33287" y="5637213"/>
            <a:ext cx="4419600" cy="915987"/>
            <a:chOff x="76200" y="5561013"/>
            <a:chExt cx="4419600" cy="915987"/>
          </a:xfrm>
        </p:grpSpPr>
        <p:sp>
          <p:nvSpPr>
            <p:cNvPr id="116745" name="Rectangle 16"/>
            <p:cNvSpPr>
              <a:spLocks noChangeArrowheads="1"/>
            </p:cNvSpPr>
            <p:nvPr/>
          </p:nvSpPr>
          <p:spPr bwMode="auto">
            <a:xfrm>
              <a:off x="76200" y="5561013"/>
              <a:ext cx="2000250" cy="915987"/>
            </a:xfrm>
            <a:prstGeom prst="rect">
              <a:avLst/>
            </a:prstGeom>
            <a:noFill/>
            <a:ln w="9525">
              <a:noFill/>
              <a:miter lim="800000"/>
              <a:headEnd/>
              <a:tailEnd/>
            </a:ln>
          </p:spPr>
          <p:txBody>
            <a:bodyPr wrap="none">
              <a:prstTxWarp prst="textNoShape">
                <a:avLst/>
              </a:prstTxWarp>
              <a:spAutoFit/>
            </a:bodyPr>
            <a:lstStyle/>
            <a:p>
              <a:pPr algn="ctr"/>
              <a:r>
                <a:rPr lang="en-US" sz="1800" b="1" dirty="0">
                  <a:latin typeface="Helvetica" charset="0"/>
                </a:rPr>
                <a:t>LDL dissociates </a:t>
              </a:r>
            </a:p>
            <a:p>
              <a:pPr algn="ctr"/>
              <a:r>
                <a:rPr lang="en-US" sz="1800" b="1" dirty="0">
                  <a:latin typeface="Helvetica" charset="0"/>
                </a:rPr>
                <a:t>from receptor</a:t>
              </a:r>
            </a:p>
            <a:p>
              <a:pPr algn="ctr"/>
              <a:r>
                <a:rPr lang="en-US" sz="1800" b="1" dirty="0">
                  <a:latin typeface="Helvetica" charset="0"/>
                </a:rPr>
                <a:t>in endosome</a:t>
              </a:r>
              <a:endParaRPr lang="en-US" sz="1800" b="1" dirty="0">
                <a:solidFill>
                  <a:srgbClr val="F91A18"/>
                </a:solidFill>
                <a:latin typeface="Helvetica" charset="0"/>
              </a:endParaRPr>
            </a:p>
          </p:txBody>
        </p:sp>
        <p:sp>
          <p:nvSpPr>
            <p:cNvPr id="116746" name="Line 17"/>
            <p:cNvSpPr>
              <a:spLocks noChangeShapeType="1"/>
            </p:cNvSpPr>
            <p:nvPr/>
          </p:nvSpPr>
          <p:spPr bwMode="auto">
            <a:xfrm flipV="1">
              <a:off x="1905000" y="6019800"/>
              <a:ext cx="2590800" cy="0"/>
            </a:xfrm>
            <a:prstGeom prst="line">
              <a:avLst/>
            </a:prstGeom>
            <a:noFill/>
            <a:ln w="28575">
              <a:solidFill>
                <a:srgbClr val="FF0000"/>
              </a:solidFill>
              <a:round/>
              <a:headEnd/>
              <a:tailEnd/>
            </a:ln>
          </p:spPr>
          <p:txBody>
            <a:bodyPr wrap="none" anchor="ct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p:cNvGrpSpPr>
          <p:nvPr/>
        </p:nvGrpSpPr>
        <p:grpSpPr bwMode="auto">
          <a:xfrm>
            <a:off x="4718050" y="304800"/>
            <a:ext cx="4248150" cy="6553200"/>
            <a:chOff x="4718050" y="304800"/>
            <a:chExt cx="4248666" cy="6553200"/>
          </a:xfrm>
        </p:grpSpPr>
        <p:pic>
          <p:nvPicPr>
            <p:cNvPr id="99337" name="Picture 2"/>
            <p:cNvPicPr>
              <a:picLocks noChangeAspect="1" noChangeArrowheads="1"/>
            </p:cNvPicPr>
            <p:nvPr/>
          </p:nvPicPr>
          <p:blipFill>
            <a:blip r:embed="rId3">
              <a:extLst>
                <a:ext uri="{28A0092B-C50C-407E-A947-70E740481C1C}">
                  <a14:useLocalDpi xmlns:a14="http://schemas.microsoft.com/office/drawing/2010/main" val="0"/>
                </a:ext>
              </a:extLst>
            </a:blip>
            <a:srcRect l="13524"/>
            <a:stretch>
              <a:fillRect/>
            </a:stretch>
          </p:blipFill>
          <p:spPr bwMode="auto">
            <a:xfrm>
              <a:off x="4718050" y="304800"/>
              <a:ext cx="412115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8" name="Rectangle 10"/>
            <p:cNvSpPr>
              <a:spLocks noChangeArrowheads="1"/>
            </p:cNvSpPr>
            <p:nvPr/>
          </p:nvSpPr>
          <p:spPr bwMode="auto">
            <a:xfrm>
              <a:off x="5181600" y="1295400"/>
              <a:ext cx="989012"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200" b="1">
                  <a:latin typeface="Helvetica" charset="0"/>
                </a:rPr>
                <a:t>endosome </a:t>
              </a:r>
            </a:p>
            <a:p>
              <a:pPr algn="ctr"/>
              <a:r>
                <a:rPr lang="en-US" sz="1200" b="1">
                  <a:latin typeface="Helvetica" charset="0"/>
                </a:rPr>
                <a:t>fuses w/</a:t>
              </a:r>
            </a:p>
            <a:p>
              <a:pPr algn="ctr"/>
              <a:r>
                <a:rPr lang="en-US" sz="1200" b="1">
                  <a:latin typeface="Helvetica" charset="0"/>
                </a:rPr>
                <a:t>lysosome</a:t>
              </a:r>
              <a:endParaRPr lang="en-US" sz="1200"/>
            </a:p>
          </p:txBody>
        </p:sp>
        <p:pic>
          <p:nvPicPr>
            <p:cNvPr id="9933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898650"/>
              <a:ext cx="132080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0"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7300" y="3182938"/>
              <a:ext cx="1003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1"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3505200"/>
              <a:ext cx="107950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2" name="Picture 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48400" y="3937000"/>
              <a:ext cx="22606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3" name="Picture 1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24600" y="4343400"/>
              <a:ext cx="14478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4"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96000" y="4876800"/>
              <a:ext cx="1066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5" name="Picture 20"/>
            <p:cNvPicPr>
              <a:picLocks noChangeAspect="1" noChangeArrowheads="1"/>
            </p:cNvPicPr>
            <p:nvPr/>
          </p:nvPicPr>
          <p:blipFill>
            <a:blip r:embed="rId9">
              <a:extLst>
                <a:ext uri="{28A0092B-C50C-407E-A947-70E740481C1C}">
                  <a14:useLocalDpi xmlns:a14="http://schemas.microsoft.com/office/drawing/2010/main" val="0"/>
                </a:ext>
              </a:extLst>
            </a:blip>
            <a:srcRect l="36476" t="-6667"/>
            <a:stretch>
              <a:fillRect/>
            </a:stretch>
          </p:blipFill>
          <p:spPr bwMode="auto">
            <a:xfrm>
              <a:off x="4718050" y="2133600"/>
              <a:ext cx="9842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6" name="Picture 21"/>
            <p:cNvPicPr>
              <a:picLocks noChangeAspect="1" noChangeArrowheads="1"/>
            </p:cNvPicPr>
            <p:nvPr/>
          </p:nvPicPr>
          <p:blipFill>
            <a:blip r:embed="rId9">
              <a:extLst>
                <a:ext uri="{28A0092B-C50C-407E-A947-70E740481C1C}">
                  <a14:useLocalDpi xmlns:a14="http://schemas.microsoft.com/office/drawing/2010/main" val="0"/>
                </a:ext>
              </a:extLst>
            </a:blip>
            <a:srcRect l="38115" t="43333"/>
            <a:stretch>
              <a:fillRect/>
            </a:stretch>
          </p:blipFill>
          <p:spPr bwMode="auto">
            <a:xfrm>
              <a:off x="4718050" y="2489200"/>
              <a:ext cx="95885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7" name="Picture 22"/>
            <p:cNvPicPr>
              <a:picLocks noChangeAspect="1" noChangeArrowheads="1"/>
            </p:cNvPicPr>
            <p:nvPr/>
          </p:nvPicPr>
          <p:blipFill>
            <a:blip r:embed="rId9">
              <a:extLst>
                <a:ext uri="{28A0092B-C50C-407E-A947-70E740481C1C}">
                  <a14:useLocalDpi xmlns:a14="http://schemas.microsoft.com/office/drawing/2010/main" val="0"/>
                </a:ext>
              </a:extLst>
            </a:blip>
            <a:srcRect l="40575"/>
            <a:stretch>
              <a:fillRect/>
            </a:stretch>
          </p:blipFill>
          <p:spPr bwMode="auto">
            <a:xfrm>
              <a:off x="4718050" y="2667000"/>
              <a:ext cx="9207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8" name="Picture 2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18050" y="2971800"/>
              <a:ext cx="10350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49" name="Picture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6510982">
              <a:off x="4673600" y="3378200"/>
              <a:ext cx="1549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50" name="Picture 2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083300" y="312737"/>
              <a:ext cx="10033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51" name="Picture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10200" y="5029200"/>
              <a:ext cx="8382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352" name="Picture 2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324600" y="5791200"/>
              <a:ext cx="19050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53" name="Rectangle 25"/>
            <p:cNvSpPr>
              <a:spLocks noChangeArrowheads="1"/>
            </p:cNvSpPr>
            <p:nvPr/>
          </p:nvSpPr>
          <p:spPr bwMode="auto">
            <a:xfrm>
              <a:off x="8782050" y="6477000"/>
              <a:ext cx="18466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400"/>
            </a:p>
          </p:txBody>
        </p:sp>
      </p:grpSp>
      <p:grpSp>
        <p:nvGrpSpPr>
          <p:cNvPr id="6" name="Group 5"/>
          <p:cNvGrpSpPr>
            <a:grpSpLocks/>
          </p:cNvGrpSpPr>
          <p:nvPr/>
        </p:nvGrpSpPr>
        <p:grpSpPr bwMode="auto">
          <a:xfrm>
            <a:off x="447675" y="2209800"/>
            <a:ext cx="4733925" cy="2819400"/>
            <a:chOff x="447018" y="2667000"/>
            <a:chExt cx="4734582" cy="2819400"/>
          </a:xfrm>
        </p:grpSpPr>
        <p:sp>
          <p:nvSpPr>
            <p:cNvPr id="99335" name="Line 4"/>
            <p:cNvSpPr>
              <a:spLocks noChangeShapeType="1"/>
            </p:cNvSpPr>
            <p:nvPr/>
          </p:nvSpPr>
          <p:spPr bwMode="auto">
            <a:xfrm>
              <a:off x="3352800" y="3581400"/>
              <a:ext cx="1828800" cy="1905000"/>
            </a:xfrm>
            <a:prstGeom prst="line">
              <a:avLst/>
            </a:prstGeom>
            <a:noFill/>
            <a:ln w="38100">
              <a:solidFill>
                <a:schemeClr val="tx1"/>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sp>
          <p:nvSpPr>
            <p:cNvPr id="99336" name="Text Box 3"/>
            <p:cNvSpPr txBox="1">
              <a:spLocks noChangeArrowheads="1"/>
            </p:cNvSpPr>
            <p:nvPr/>
          </p:nvSpPr>
          <p:spPr bwMode="auto">
            <a:xfrm>
              <a:off x="447018" y="2667000"/>
              <a:ext cx="296517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2200" b="1">
                  <a:latin typeface="Helvetica" charset="0"/>
                </a:rPr>
                <a:t>ACAT</a:t>
              </a:r>
            </a:p>
            <a:p>
              <a:pPr algn="ctr"/>
              <a:r>
                <a:rPr lang="en-US" sz="2200" b="1" u="sng">
                  <a:latin typeface="Helvetica" charset="0"/>
                </a:rPr>
                <a:t>a</a:t>
              </a:r>
              <a:r>
                <a:rPr lang="en-US" sz="2200" b="1">
                  <a:latin typeface="Helvetica" charset="0"/>
                </a:rPr>
                <a:t>cyl </a:t>
              </a:r>
              <a:r>
                <a:rPr lang="en-US" sz="2200" b="1" u="sng">
                  <a:latin typeface="Helvetica" charset="0"/>
                </a:rPr>
                <a:t>C</a:t>
              </a:r>
              <a:r>
                <a:rPr lang="en-US" sz="2200" b="1">
                  <a:latin typeface="Helvetica" charset="0"/>
                </a:rPr>
                <a:t>oA cholesterol</a:t>
              </a:r>
            </a:p>
            <a:p>
              <a:pPr algn="ctr"/>
              <a:r>
                <a:rPr lang="en-US" sz="2200" b="1" u="sng">
                  <a:latin typeface="Helvetica" charset="0"/>
                </a:rPr>
                <a:t>a</a:t>
              </a:r>
              <a:r>
                <a:rPr lang="en-US" sz="2200" b="1">
                  <a:latin typeface="Helvetica" charset="0"/>
                </a:rPr>
                <a:t>cetyl</a:t>
              </a:r>
              <a:r>
                <a:rPr lang="en-US" sz="2200" b="1" u="sng">
                  <a:latin typeface="Helvetica" charset="0"/>
                </a:rPr>
                <a:t>t</a:t>
              </a:r>
              <a:r>
                <a:rPr lang="en-US" sz="2200" b="1">
                  <a:latin typeface="Helvetica" charset="0"/>
                </a:rPr>
                <a:t>ransferase</a:t>
              </a:r>
              <a:endParaRPr lang="en-US" b="1">
                <a:latin typeface="Helvetica" charset="0"/>
              </a:endParaRPr>
            </a:p>
          </p:txBody>
        </p:sp>
      </p:grpSp>
      <p:grpSp>
        <p:nvGrpSpPr>
          <p:cNvPr id="7" name="Group 6"/>
          <p:cNvGrpSpPr>
            <a:grpSpLocks/>
          </p:cNvGrpSpPr>
          <p:nvPr/>
        </p:nvGrpSpPr>
        <p:grpSpPr bwMode="auto">
          <a:xfrm>
            <a:off x="76200" y="3352800"/>
            <a:ext cx="3806825" cy="1139825"/>
            <a:chOff x="152400" y="3679825"/>
            <a:chExt cx="3806824" cy="1139825"/>
          </a:xfrm>
        </p:grpSpPr>
        <p:sp>
          <p:nvSpPr>
            <p:cNvPr id="99332" name="Arc 5"/>
            <p:cNvSpPr>
              <a:spLocks/>
            </p:cNvSpPr>
            <p:nvPr/>
          </p:nvSpPr>
          <p:spPr bwMode="auto">
            <a:xfrm rot="-2446936">
              <a:off x="1522412" y="3679825"/>
              <a:ext cx="762000" cy="762000"/>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noFill/>
            <a:ln w="38100">
              <a:solidFill>
                <a:srgbClr val="0000FF"/>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99333" name="Rectangle 6"/>
            <p:cNvSpPr>
              <a:spLocks noChangeArrowheads="1"/>
            </p:cNvSpPr>
            <p:nvPr/>
          </p:nvSpPr>
          <p:spPr bwMode="auto">
            <a:xfrm>
              <a:off x="152400" y="4057650"/>
              <a:ext cx="1674812"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200" b="1">
                  <a:solidFill>
                    <a:srgbClr val="0000FF"/>
                  </a:solidFill>
                  <a:latin typeface="Helvetica" charset="0"/>
                </a:rPr>
                <a:t>cholesterol</a:t>
              </a:r>
              <a:endParaRPr lang="en-US" sz="2200">
                <a:solidFill>
                  <a:srgbClr val="0000FF"/>
                </a:solidFill>
              </a:endParaRPr>
            </a:p>
          </p:txBody>
        </p:sp>
        <p:sp>
          <p:nvSpPr>
            <p:cNvPr id="99334" name="Rectangle 7"/>
            <p:cNvSpPr>
              <a:spLocks noChangeArrowheads="1"/>
            </p:cNvSpPr>
            <p:nvPr/>
          </p:nvSpPr>
          <p:spPr bwMode="auto">
            <a:xfrm>
              <a:off x="2284412" y="4057650"/>
              <a:ext cx="1674812"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200" b="1">
                  <a:solidFill>
                    <a:srgbClr val="0000FF"/>
                  </a:solidFill>
                  <a:latin typeface="Helvetica" charset="0"/>
                </a:rPr>
                <a:t>cholesterol</a:t>
              </a:r>
            </a:p>
            <a:p>
              <a:pPr algn="ctr"/>
              <a:r>
                <a:rPr lang="en-US" sz="2200" b="1">
                  <a:solidFill>
                    <a:srgbClr val="0000FF"/>
                  </a:solidFill>
                  <a:latin typeface="Helvetica" charset="0"/>
                </a:rPr>
                <a:t>ester</a:t>
              </a:r>
              <a:endParaRPr lang="en-US">
                <a:solidFill>
                  <a:srgbClr val="0000FF"/>
                </a:solidFill>
              </a:endParaRPr>
            </a:p>
          </p:txBody>
        </p:sp>
      </p:grpSp>
    </p:spTree>
    <p:extLst>
      <p:ext uri="{BB962C8B-B14F-4D97-AF65-F5344CB8AC3E}">
        <p14:creationId xmlns:p14="http://schemas.microsoft.com/office/powerpoint/2010/main" val="1671002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377" name="Group 11"/>
          <p:cNvGrpSpPr>
            <a:grpSpLocks/>
          </p:cNvGrpSpPr>
          <p:nvPr/>
        </p:nvGrpSpPr>
        <p:grpSpPr bwMode="auto">
          <a:xfrm>
            <a:off x="1295400" y="304800"/>
            <a:ext cx="6769100" cy="3479800"/>
            <a:chOff x="1828800" y="1143000"/>
            <a:chExt cx="6769100" cy="3479800"/>
          </a:xfrm>
        </p:grpSpPr>
        <p:pic>
          <p:nvPicPr>
            <p:cNvPr id="101380" name="Picture 2"/>
            <p:cNvPicPr>
              <a:picLocks noChangeAspect="1" noChangeArrowheads="1"/>
            </p:cNvPicPr>
            <p:nvPr/>
          </p:nvPicPr>
          <p:blipFill>
            <a:blip r:embed="rId2">
              <a:extLst>
                <a:ext uri="{28A0092B-C50C-407E-A947-70E740481C1C}">
                  <a14:useLocalDpi xmlns:a14="http://schemas.microsoft.com/office/drawing/2010/main" val="0"/>
                </a:ext>
              </a:extLst>
            </a:blip>
            <a:srcRect l="36517" t="74683" r="3780" b="1343"/>
            <a:stretch>
              <a:fillRect/>
            </a:stretch>
          </p:blipFill>
          <p:spPr bwMode="auto">
            <a:xfrm>
              <a:off x="1828800" y="1447800"/>
              <a:ext cx="6769100" cy="317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1" name="Picture 2"/>
            <p:cNvPicPr>
              <a:picLocks noChangeAspect="1" noChangeArrowheads="1"/>
            </p:cNvPicPr>
            <p:nvPr/>
          </p:nvPicPr>
          <p:blipFill>
            <a:blip r:embed="rId2">
              <a:extLst>
                <a:ext uri="{28A0092B-C50C-407E-A947-70E740481C1C}">
                  <a14:useLocalDpi xmlns:a14="http://schemas.microsoft.com/office/drawing/2010/main" val="0"/>
                </a:ext>
              </a:extLst>
            </a:blip>
            <a:srcRect l="39430" t="87630" r="57323" b="1343"/>
            <a:stretch>
              <a:fillRect/>
            </a:stretch>
          </p:blipFill>
          <p:spPr bwMode="auto">
            <a:xfrm>
              <a:off x="1828800" y="2438400"/>
              <a:ext cx="9144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2" name="Picture 2"/>
            <p:cNvPicPr>
              <a:picLocks noChangeAspect="1" noChangeArrowheads="1"/>
            </p:cNvPicPr>
            <p:nvPr/>
          </p:nvPicPr>
          <p:blipFill>
            <a:blip r:embed="rId2">
              <a:extLst>
                <a:ext uri="{28A0092B-C50C-407E-A947-70E740481C1C}">
                  <a14:useLocalDpi xmlns:a14="http://schemas.microsoft.com/office/drawing/2010/main" val="0"/>
                </a:ext>
              </a:extLst>
            </a:blip>
            <a:srcRect l="39430" t="87630" r="57323" b="11220"/>
            <a:stretch>
              <a:fillRect/>
            </a:stretch>
          </p:blipFill>
          <p:spPr bwMode="auto">
            <a:xfrm>
              <a:off x="4648200" y="1447800"/>
              <a:ext cx="9144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3"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143000"/>
              <a:ext cx="1447800" cy="35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4" name="Picture 2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2551112"/>
              <a:ext cx="838200"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385" name="Picture 2"/>
            <p:cNvPicPr>
              <a:picLocks noChangeAspect="1" noChangeArrowheads="1"/>
            </p:cNvPicPr>
            <p:nvPr/>
          </p:nvPicPr>
          <p:blipFill>
            <a:blip r:embed="rId2">
              <a:extLst>
                <a:ext uri="{28A0092B-C50C-407E-A947-70E740481C1C}">
                  <a14:useLocalDpi xmlns:a14="http://schemas.microsoft.com/office/drawing/2010/main" val="0"/>
                </a:ext>
              </a:extLst>
            </a:blip>
            <a:srcRect l="39430" t="87630" r="57323" b="11220"/>
            <a:stretch>
              <a:fillRect/>
            </a:stretch>
          </p:blipFill>
          <p:spPr bwMode="auto">
            <a:xfrm>
              <a:off x="5486400" y="2438400"/>
              <a:ext cx="106680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 name="Group 1"/>
          <p:cNvGrpSpPr/>
          <p:nvPr/>
        </p:nvGrpSpPr>
        <p:grpSpPr>
          <a:xfrm>
            <a:off x="-75" y="1295400"/>
            <a:ext cx="4307038" cy="4172128"/>
            <a:chOff x="-75" y="1295400"/>
            <a:chExt cx="4307038" cy="4172128"/>
          </a:xfrm>
        </p:grpSpPr>
        <p:sp>
          <p:nvSpPr>
            <p:cNvPr id="101378" name="TextBox 12"/>
            <p:cNvSpPr txBox="1">
              <a:spLocks noChangeArrowheads="1"/>
            </p:cNvSpPr>
            <p:nvPr/>
          </p:nvSpPr>
          <p:spPr bwMode="auto">
            <a:xfrm>
              <a:off x="-75" y="4267200"/>
              <a:ext cx="4307038" cy="1200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b="1" dirty="0">
                  <a:solidFill>
                    <a:srgbClr val="FF0000"/>
                  </a:solidFill>
                  <a:latin typeface="Arial" charset="0"/>
                  <a:cs typeface="Arial" charset="0"/>
                </a:rPr>
                <a:t>down-regulation of</a:t>
              </a:r>
            </a:p>
            <a:p>
              <a:pPr algn="ctr"/>
              <a:r>
                <a:rPr lang="en-US" b="1" dirty="0">
                  <a:solidFill>
                    <a:srgbClr val="FF0000"/>
                  </a:solidFill>
                  <a:latin typeface="Arial" charset="0"/>
                  <a:cs typeface="Arial" charset="0"/>
                </a:rPr>
                <a:t>cholesterol synthesis </a:t>
              </a:r>
              <a:r>
                <a:rPr lang="en-US" b="1" dirty="0" smtClean="0">
                  <a:solidFill>
                    <a:srgbClr val="FF0000"/>
                  </a:solidFill>
                  <a:latin typeface="Arial" charset="0"/>
                  <a:cs typeface="Arial" charset="0"/>
                </a:rPr>
                <a:t>genes</a:t>
              </a:r>
              <a:endParaRPr lang="en-US" b="1" dirty="0">
                <a:solidFill>
                  <a:srgbClr val="FF0000"/>
                </a:solidFill>
                <a:latin typeface="Arial" charset="0"/>
                <a:cs typeface="Arial" charset="0"/>
              </a:endParaRPr>
            </a:p>
            <a:p>
              <a:pPr algn="ctr"/>
              <a:endParaRPr lang="en-US" dirty="0"/>
            </a:p>
          </p:txBody>
        </p:sp>
        <p:sp>
          <p:nvSpPr>
            <p:cNvPr id="101379" name="Line 4"/>
            <p:cNvSpPr>
              <a:spLocks noChangeShapeType="1"/>
            </p:cNvSpPr>
            <p:nvPr/>
          </p:nvSpPr>
          <p:spPr bwMode="auto">
            <a:xfrm flipH="1">
              <a:off x="2153444" y="1295400"/>
              <a:ext cx="0" cy="2971800"/>
            </a:xfrm>
            <a:prstGeom prst="line">
              <a:avLst/>
            </a:prstGeom>
            <a:noFill/>
            <a:ln w="38100">
              <a:solidFill>
                <a:srgbClr val="FF0000"/>
              </a:solidFill>
              <a:round/>
              <a:headEnd/>
              <a:tailEnd type="arrow" w="med" len="med"/>
            </a:ln>
            <a:extLst>
              <a:ext uri="{909E8E84-426E-40DD-AFC4-6F175D3DCCD1}">
                <a14:hiddenFill xmlns:a14="http://schemas.microsoft.com/office/drawing/2010/main">
                  <a:noFill/>
                </a14:hiddenFill>
              </a:ext>
            </a:extLst>
          </p:spPr>
          <p:txBody>
            <a:bodyPr wrap="none" anchor="ctr"/>
            <a:lstStyle/>
            <a:p>
              <a:endParaRPr lang="en-US"/>
            </a:p>
          </p:txBody>
        </p:sp>
      </p:grpSp>
    </p:spTree>
    <p:extLst>
      <p:ext uri="{BB962C8B-B14F-4D97-AF65-F5344CB8AC3E}">
        <p14:creationId xmlns:p14="http://schemas.microsoft.com/office/powerpoint/2010/main" val="270367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1013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236538"/>
            <a:ext cx="5668963" cy="662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Rectangle 4"/>
          <p:cNvSpPr>
            <a:spLocks noChangeArrowheads="1"/>
          </p:cNvSpPr>
          <p:nvPr/>
        </p:nvSpPr>
        <p:spPr bwMode="auto">
          <a:xfrm>
            <a:off x="152400" y="76200"/>
            <a:ext cx="3581400" cy="914400"/>
          </a:xfrm>
          <a:prstGeom prst="rect">
            <a:avLst/>
          </a:prstGeom>
          <a:solidFill>
            <a:schemeClr val="bg1"/>
          </a:solidFill>
          <a:ln w="9525">
            <a:solidFill>
              <a:schemeClr val="bg1"/>
            </a:solidFill>
            <a:miter lim="800000"/>
            <a:headEnd/>
            <a:tailEnd/>
          </a:ln>
        </p:spPr>
        <p:txBody>
          <a:bodyPr wrap="none" anchor="ctr"/>
          <a:lstStyle/>
          <a:p>
            <a:pPr algn="ctr"/>
            <a:endParaRPr lang="en-US"/>
          </a:p>
        </p:txBody>
      </p:sp>
      <p:sp>
        <p:nvSpPr>
          <p:cNvPr id="102403" name="Text Box 5"/>
          <p:cNvSpPr txBox="1">
            <a:spLocks noChangeArrowheads="1"/>
          </p:cNvSpPr>
          <p:nvPr/>
        </p:nvSpPr>
        <p:spPr bwMode="auto">
          <a:xfrm>
            <a:off x="212725" y="76200"/>
            <a:ext cx="35702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2200" b="1">
                <a:latin typeface="Helvetica" charset="0"/>
              </a:rPr>
              <a:t>Regulation of cholesterol </a:t>
            </a:r>
          </a:p>
          <a:p>
            <a:pPr algn="ctr"/>
            <a:r>
              <a:rPr lang="en-US" sz="2200" b="1">
                <a:latin typeface="Helvetica" charset="0"/>
              </a:rPr>
              <a:t>synthesis and uptake </a:t>
            </a:r>
            <a:endParaRPr lang="en-US"/>
          </a:p>
        </p:txBody>
      </p:sp>
    </p:spTree>
    <p:extLst>
      <p:ext uri="{BB962C8B-B14F-4D97-AF65-F5344CB8AC3E}">
        <p14:creationId xmlns:p14="http://schemas.microsoft.com/office/powerpoint/2010/main" val="26261400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3"/>
          <a:srcRect/>
          <a:stretch>
            <a:fillRect/>
          </a:stretch>
        </p:blipFill>
        <p:spPr bwMode="auto">
          <a:xfrm>
            <a:off x="609600" y="571500"/>
            <a:ext cx="7315200" cy="5448300"/>
          </a:xfrm>
          <a:prstGeom prst="rect">
            <a:avLst/>
          </a:prstGeom>
          <a:noFill/>
          <a:ln w="9525">
            <a:noFill/>
            <a:miter lim="800000"/>
            <a:headEnd/>
            <a:tailEnd/>
          </a:ln>
        </p:spPr>
      </p:pic>
      <p:sp>
        <p:nvSpPr>
          <p:cNvPr id="74756" name="TextBox 3"/>
          <p:cNvSpPr txBox="1">
            <a:spLocks noChangeArrowheads="1"/>
          </p:cNvSpPr>
          <p:nvPr/>
        </p:nvSpPr>
        <p:spPr bwMode="auto">
          <a:xfrm>
            <a:off x="2147888" y="26313"/>
            <a:ext cx="4511096" cy="430887"/>
          </a:xfrm>
          <a:prstGeom prst="rect">
            <a:avLst/>
          </a:prstGeom>
          <a:noFill/>
          <a:ln w="9525">
            <a:noFill/>
            <a:miter lim="800000"/>
            <a:headEnd/>
            <a:tailEnd/>
          </a:ln>
        </p:spPr>
        <p:txBody>
          <a:bodyPr wrap="none">
            <a:prstTxWarp prst="textNoShape">
              <a:avLst/>
            </a:prstTxWarp>
            <a:spAutoFit/>
          </a:bodyPr>
          <a:lstStyle/>
          <a:p>
            <a:pPr algn="ctr"/>
            <a:r>
              <a:rPr lang="en-US" sz="2200" b="1">
                <a:solidFill>
                  <a:srgbClr val="000000"/>
                </a:solidFill>
                <a:latin typeface="Helvetica" charset="0"/>
              </a:rPr>
              <a:t>Anatomy of lipoprotein particles</a:t>
            </a:r>
            <a:endParaRPr lang="en-US" sz="2200"/>
          </a:p>
        </p:txBody>
      </p:sp>
      <p:sp>
        <p:nvSpPr>
          <p:cNvPr id="7" name="Slide Number Placeholder 6"/>
          <p:cNvSpPr>
            <a:spLocks noGrp="1"/>
          </p:cNvSpPr>
          <p:nvPr>
            <p:ph type="sldNum" sz="quarter" idx="12"/>
          </p:nvPr>
        </p:nvSpPr>
        <p:spPr>
          <a:xfrm>
            <a:off x="6705600" y="6019800"/>
            <a:ext cx="2133600" cy="365125"/>
          </a:xfrm>
        </p:spPr>
        <p:txBody>
          <a:bodyPr/>
          <a:lstStyle/>
          <a:p>
            <a:fld id="{F8128ADE-1789-334C-8D53-6A8066880BAB}" type="slidenum">
              <a: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66372" y="102513"/>
            <a:ext cx="7186771" cy="430887"/>
          </a:xfrm>
          <a:prstGeom prst="rect">
            <a:avLst/>
          </a:prstGeom>
          <a:noFill/>
        </p:spPr>
        <p:txBody>
          <a:bodyPr wrap="none" rtlCol="0">
            <a:spAutoFit/>
          </a:bodyPr>
          <a:lstStyle/>
          <a:p>
            <a:pPr algn="ctr"/>
            <a:r>
              <a:rPr lang="en-US" sz="2200" b="1">
                <a:latin typeface="Arial"/>
                <a:cs typeface="Arial"/>
              </a:rPr>
              <a:t>PCKS9- another drug target for reducing LDL levels</a:t>
            </a:r>
          </a:p>
        </p:txBody>
      </p:sp>
      <p:sp>
        <p:nvSpPr>
          <p:cNvPr id="20" name="Slide Number Placeholder 19"/>
          <p:cNvSpPr>
            <a:spLocks noGrp="1"/>
          </p:cNvSpPr>
          <p:nvPr>
            <p:ph type="sldNum" sz="quarter" idx="12"/>
          </p:nvPr>
        </p:nvSpPr>
        <p:spPr>
          <a:xfrm>
            <a:off x="8724062" y="6356350"/>
            <a:ext cx="343738" cy="365125"/>
          </a:xfrm>
        </p:spPr>
        <p:txBody>
          <a:bodyPr/>
          <a:lstStyle/>
          <a:p>
            <a:fld id="{F8128ADE-1789-334C-8D53-6A8066880BAB}" type="slidenum">
              <a:rPr/>
              <a:pPr/>
              <a:t>30</a:t>
            </a:fld>
            <a:endParaRPr lang="en-US"/>
          </a:p>
        </p:txBody>
      </p:sp>
      <p:sp>
        <p:nvSpPr>
          <p:cNvPr id="5" name="TextBox 4"/>
          <p:cNvSpPr txBox="1"/>
          <p:nvPr/>
        </p:nvSpPr>
        <p:spPr>
          <a:xfrm>
            <a:off x="152401" y="584537"/>
            <a:ext cx="8839200" cy="707886"/>
          </a:xfrm>
          <a:prstGeom prst="rect">
            <a:avLst/>
          </a:prstGeom>
          <a:noFill/>
        </p:spPr>
        <p:txBody>
          <a:bodyPr wrap="square" rtlCol="0">
            <a:spAutoFit/>
          </a:bodyPr>
          <a:lstStyle/>
          <a:p>
            <a:pPr algn="ctr"/>
            <a:r>
              <a:rPr lang="en-US" sz="2000" b="1" dirty="0">
                <a:solidFill>
                  <a:srgbClr val="000000"/>
                </a:solidFill>
                <a:latin typeface="Arial"/>
                <a:cs typeface="Arial"/>
              </a:rPr>
              <a:t>PCKS9 </a:t>
            </a:r>
            <a:r>
              <a:rPr lang="en-US" sz="2000" b="1" dirty="0" smtClean="0">
                <a:solidFill>
                  <a:srgbClr val="000000"/>
                </a:solidFill>
                <a:latin typeface="Arial"/>
                <a:cs typeface="Arial"/>
              </a:rPr>
              <a:t>is a normal human protein that leads to </a:t>
            </a:r>
          </a:p>
          <a:p>
            <a:pPr algn="ctr"/>
            <a:r>
              <a:rPr lang="en-US" sz="2000" b="1" dirty="0" smtClean="0">
                <a:solidFill>
                  <a:srgbClr val="000000"/>
                </a:solidFill>
                <a:latin typeface="Arial"/>
                <a:cs typeface="Arial"/>
              </a:rPr>
              <a:t>LDL receptor degradation in lysosomes</a:t>
            </a:r>
            <a:endParaRPr lang="en-US" sz="2000" b="1" dirty="0">
              <a:solidFill>
                <a:srgbClr val="000000"/>
              </a:solidFill>
              <a:latin typeface="Arial"/>
              <a:cs typeface="Arial"/>
            </a:endParaRPr>
          </a:p>
        </p:txBody>
      </p:sp>
      <p:grpSp>
        <p:nvGrpSpPr>
          <p:cNvPr id="46" name="Group 45"/>
          <p:cNvGrpSpPr/>
          <p:nvPr/>
        </p:nvGrpSpPr>
        <p:grpSpPr>
          <a:xfrm>
            <a:off x="152400" y="1832062"/>
            <a:ext cx="4572000" cy="4811564"/>
            <a:chOff x="152400" y="1741636"/>
            <a:chExt cx="4572000" cy="4811564"/>
          </a:xfrm>
        </p:grpSpPr>
        <p:grpSp>
          <p:nvGrpSpPr>
            <p:cNvPr id="45" name="Group 44"/>
            <p:cNvGrpSpPr/>
            <p:nvPr/>
          </p:nvGrpSpPr>
          <p:grpSpPr>
            <a:xfrm>
              <a:off x="228600" y="1741636"/>
              <a:ext cx="4495800" cy="4811564"/>
              <a:chOff x="228600" y="1741636"/>
              <a:chExt cx="4495800" cy="4811564"/>
            </a:xfrm>
          </p:grpSpPr>
          <p:grpSp>
            <p:nvGrpSpPr>
              <p:cNvPr id="44" name="Group 43"/>
              <p:cNvGrpSpPr/>
              <p:nvPr/>
            </p:nvGrpSpPr>
            <p:grpSpPr>
              <a:xfrm>
                <a:off x="228600" y="1741636"/>
                <a:ext cx="4495800" cy="4811564"/>
                <a:chOff x="228600" y="1741636"/>
                <a:chExt cx="4495800" cy="4811564"/>
              </a:xfrm>
            </p:grpSpPr>
            <p:grpSp>
              <p:nvGrpSpPr>
                <p:cNvPr id="42" name="Group 41"/>
                <p:cNvGrpSpPr/>
                <p:nvPr/>
              </p:nvGrpSpPr>
              <p:grpSpPr>
                <a:xfrm>
                  <a:off x="228600" y="1741636"/>
                  <a:ext cx="4495800" cy="4735364"/>
                  <a:chOff x="228600" y="1741636"/>
                  <a:chExt cx="4495800" cy="4735364"/>
                </a:xfrm>
              </p:grpSpPr>
              <p:grpSp>
                <p:nvGrpSpPr>
                  <p:cNvPr id="18" name="Group 17"/>
                  <p:cNvGrpSpPr/>
                  <p:nvPr/>
                </p:nvGrpSpPr>
                <p:grpSpPr>
                  <a:xfrm>
                    <a:off x="228600" y="1788073"/>
                    <a:ext cx="4495800" cy="4688927"/>
                    <a:chOff x="228600" y="1788073"/>
                    <a:chExt cx="4495800" cy="4688927"/>
                  </a:xfrm>
                </p:grpSpPr>
                <p:pic>
                  <p:nvPicPr>
                    <p:cNvPr id="8" name="Picture 7"/>
                    <p:cNvPicPr>
                      <a:picLocks noChangeAspect="1"/>
                    </p:cNvPicPr>
                    <p:nvPr/>
                  </p:nvPicPr>
                  <p:blipFill>
                    <a:blip r:embed="rId3"/>
                    <a:srcRect l="38905" t="87842" r="54122" b="4050"/>
                    <a:stretch>
                      <a:fillRect/>
                    </a:stretch>
                  </p:blipFill>
                  <p:spPr>
                    <a:xfrm>
                      <a:off x="4114800" y="5934719"/>
                      <a:ext cx="609600" cy="397552"/>
                    </a:xfrm>
                    <a:prstGeom prst="rect">
                      <a:avLst/>
                    </a:prstGeom>
                  </p:spPr>
                </p:pic>
                <p:grpSp>
                  <p:nvGrpSpPr>
                    <p:cNvPr id="16" name="Group 15"/>
                    <p:cNvGrpSpPr/>
                    <p:nvPr/>
                  </p:nvGrpSpPr>
                  <p:grpSpPr>
                    <a:xfrm>
                      <a:off x="228600" y="1788073"/>
                      <a:ext cx="4495800" cy="4688927"/>
                      <a:chOff x="228600" y="1788073"/>
                      <a:chExt cx="4495800" cy="4688927"/>
                    </a:xfrm>
                  </p:grpSpPr>
                  <p:pic>
                    <p:nvPicPr>
                      <p:cNvPr id="2" name="Picture 1"/>
                      <p:cNvPicPr>
                        <a:picLocks noChangeAspect="1"/>
                      </p:cNvPicPr>
                      <p:nvPr/>
                    </p:nvPicPr>
                    <p:blipFill>
                      <a:blip r:embed="rId3"/>
                      <a:srcRect l="1422" t="3424" r="47149" b="942"/>
                      <a:stretch>
                        <a:fillRect/>
                      </a:stretch>
                    </p:blipFill>
                    <p:spPr>
                      <a:xfrm>
                        <a:off x="228600" y="1788073"/>
                        <a:ext cx="4495800" cy="4688927"/>
                      </a:xfrm>
                      <a:prstGeom prst="rect">
                        <a:avLst/>
                      </a:prstGeom>
                    </p:spPr>
                  </p:pic>
                  <p:pic>
                    <p:nvPicPr>
                      <p:cNvPr id="14" name="Picture 13"/>
                      <p:cNvPicPr>
                        <a:picLocks noChangeAspect="1"/>
                      </p:cNvPicPr>
                      <p:nvPr/>
                    </p:nvPicPr>
                    <p:blipFill>
                      <a:blip r:embed="rId3"/>
                      <a:srcRect l="2981" t="89624" r="78385" b="1744"/>
                      <a:stretch>
                        <a:fillRect/>
                      </a:stretch>
                    </p:blipFill>
                    <p:spPr>
                      <a:xfrm>
                        <a:off x="3962400" y="5982040"/>
                        <a:ext cx="762000" cy="494960"/>
                      </a:xfrm>
                      <a:prstGeom prst="rect">
                        <a:avLst/>
                      </a:prstGeom>
                    </p:spPr>
                  </p:pic>
                </p:grpSp>
              </p:grpSp>
              <p:sp>
                <p:nvSpPr>
                  <p:cNvPr id="22" name="Rectangle 21"/>
                  <p:cNvSpPr/>
                  <p:nvPr/>
                </p:nvSpPr>
                <p:spPr>
                  <a:xfrm>
                    <a:off x="533400" y="1796091"/>
                    <a:ext cx="914400" cy="4137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3271340" y="1741636"/>
                    <a:ext cx="914400" cy="413709"/>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extBox 20"/>
                  <p:cNvSpPr txBox="1"/>
                  <p:nvPr/>
                </p:nvSpPr>
                <p:spPr>
                  <a:xfrm>
                    <a:off x="3208594" y="1741636"/>
                    <a:ext cx="1039893" cy="400110"/>
                  </a:xfrm>
                  <a:prstGeom prst="rect">
                    <a:avLst/>
                  </a:prstGeom>
                  <a:noFill/>
                </p:spPr>
                <p:txBody>
                  <a:bodyPr wrap="none" rtlCol="0">
                    <a:spAutoFit/>
                  </a:bodyPr>
                  <a:lstStyle/>
                  <a:p>
                    <a:r>
                      <a:rPr lang="en-US" sz="2000" b="1">
                        <a:solidFill>
                          <a:srgbClr val="FF0000"/>
                        </a:solidFill>
                        <a:latin typeface="Arial"/>
                        <a:cs typeface="Arial"/>
                      </a:rPr>
                      <a:t>PCKS9</a:t>
                    </a:r>
                    <a:endParaRPr lang="en-US" sz="2000" b="1"/>
                  </a:p>
                </p:txBody>
              </p:sp>
              <p:sp>
                <p:nvSpPr>
                  <p:cNvPr id="24" name="TextBox 23"/>
                  <p:cNvSpPr txBox="1"/>
                  <p:nvPr/>
                </p:nvSpPr>
                <p:spPr>
                  <a:xfrm>
                    <a:off x="353925" y="3025914"/>
                    <a:ext cx="1210964" cy="707886"/>
                  </a:xfrm>
                  <a:prstGeom prst="rect">
                    <a:avLst/>
                  </a:prstGeom>
                  <a:noFill/>
                </p:spPr>
                <p:txBody>
                  <a:bodyPr wrap="none" rtlCol="0">
                    <a:spAutoFit/>
                  </a:bodyPr>
                  <a:lstStyle/>
                  <a:p>
                    <a:pPr algn="ctr"/>
                    <a:r>
                      <a:rPr lang="en-US" sz="2000" b="1">
                        <a:solidFill>
                          <a:srgbClr val="000000"/>
                        </a:solidFill>
                        <a:latin typeface="Arial"/>
                        <a:cs typeface="Arial"/>
                      </a:rPr>
                      <a:t>LDL</a:t>
                    </a:r>
                  </a:p>
                  <a:p>
                    <a:pPr algn="ctr"/>
                    <a:r>
                      <a:rPr lang="en-US" sz="2000" b="1">
                        <a:solidFill>
                          <a:srgbClr val="000000"/>
                        </a:solidFill>
                        <a:latin typeface="Arial"/>
                        <a:cs typeface="Arial"/>
                      </a:rPr>
                      <a:t>receptor</a:t>
                    </a:r>
                  </a:p>
                </p:txBody>
              </p:sp>
            </p:grpSp>
            <p:pic>
              <p:nvPicPr>
                <p:cNvPr id="35" name="Picture 34"/>
                <p:cNvPicPr>
                  <a:picLocks noChangeAspect="1"/>
                </p:cNvPicPr>
                <p:nvPr/>
              </p:nvPicPr>
              <p:blipFill>
                <a:blip r:embed="rId3"/>
                <a:srcRect l="52851" t="46940" r="39304" b="10450"/>
                <a:stretch>
                  <a:fillRect/>
                </a:stretch>
              </p:blipFill>
              <p:spPr>
                <a:xfrm>
                  <a:off x="237960" y="4464050"/>
                  <a:ext cx="685800" cy="2089150"/>
                </a:xfrm>
                <a:prstGeom prst="rect">
                  <a:avLst/>
                </a:prstGeom>
              </p:spPr>
            </p:pic>
            <p:pic>
              <p:nvPicPr>
                <p:cNvPr id="36" name="Picture 35"/>
                <p:cNvPicPr>
                  <a:picLocks noChangeAspect="1"/>
                </p:cNvPicPr>
                <p:nvPr/>
              </p:nvPicPr>
              <p:blipFill>
                <a:blip r:embed="rId3"/>
                <a:srcRect l="52851" t="46940" r="39304" b="10450"/>
                <a:stretch>
                  <a:fillRect/>
                </a:stretch>
              </p:blipFill>
              <p:spPr>
                <a:xfrm>
                  <a:off x="914400" y="4464050"/>
                  <a:ext cx="685800" cy="2089150"/>
                </a:xfrm>
                <a:prstGeom prst="rect">
                  <a:avLst/>
                </a:prstGeom>
              </p:spPr>
            </p:pic>
            <p:pic>
              <p:nvPicPr>
                <p:cNvPr id="38" name="Picture 37"/>
                <p:cNvPicPr>
                  <a:picLocks noChangeAspect="1"/>
                </p:cNvPicPr>
                <p:nvPr/>
              </p:nvPicPr>
              <p:blipFill>
                <a:blip r:embed="rId3"/>
                <a:srcRect l="52851" t="58371" r="39304" b="10450"/>
                <a:stretch>
                  <a:fillRect/>
                </a:stretch>
              </p:blipFill>
              <p:spPr>
                <a:xfrm>
                  <a:off x="1752600" y="5029200"/>
                  <a:ext cx="685800" cy="609600"/>
                </a:xfrm>
                <a:prstGeom prst="rect">
                  <a:avLst/>
                </a:prstGeom>
              </p:spPr>
            </p:pic>
            <p:pic>
              <p:nvPicPr>
                <p:cNvPr id="37" name="Picture 36"/>
                <p:cNvPicPr>
                  <a:picLocks noChangeAspect="1"/>
                </p:cNvPicPr>
                <p:nvPr/>
              </p:nvPicPr>
              <p:blipFill>
                <a:blip r:embed="rId3"/>
                <a:srcRect l="52851" t="46940" r="39304" b="10450"/>
                <a:stretch>
                  <a:fillRect/>
                </a:stretch>
              </p:blipFill>
              <p:spPr>
                <a:xfrm>
                  <a:off x="1371600" y="4460570"/>
                  <a:ext cx="685800" cy="2089150"/>
                </a:xfrm>
                <a:prstGeom prst="rect">
                  <a:avLst/>
                </a:prstGeom>
              </p:spPr>
            </p:pic>
          </p:grpSp>
          <p:pic>
            <p:nvPicPr>
              <p:cNvPr id="39" name="Picture 38"/>
              <p:cNvPicPr>
                <a:picLocks noChangeAspect="1"/>
              </p:cNvPicPr>
              <p:nvPr/>
            </p:nvPicPr>
            <p:blipFill>
              <a:blip r:embed="rId3"/>
              <a:srcRect l="52851" t="46940" r="39304" b="10450"/>
              <a:stretch>
                <a:fillRect/>
              </a:stretch>
            </p:blipFill>
            <p:spPr>
              <a:xfrm>
                <a:off x="3048001" y="4959258"/>
                <a:ext cx="1639136" cy="589116"/>
              </a:xfrm>
              <a:prstGeom prst="rect">
                <a:avLst/>
              </a:prstGeom>
            </p:spPr>
          </p:pic>
          <p:pic>
            <p:nvPicPr>
              <p:cNvPr id="41" name="Picture 40"/>
              <p:cNvPicPr>
                <a:picLocks noChangeAspect="1"/>
              </p:cNvPicPr>
              <p:nvPr/>
            </p:nvPicPr>
            <p:blipFill>
              <a:blip r:embed="rId3"/>
              <a:srcRect l="52851" t="62327" r="41046" b="10450"/>
              <a:stretch>
                <a:fillRect/>
              </a:stretch>
            </p:blipFill>
            <p:spPr>
              <a:xfrm>
                <a:off x="3429000" y="5598367"/>
                <a:ext cx="1275121" cy="332899"/>
              </a:xfrm>
              <a:prstGeom prst="rect">
                <a:avLst/>
              </a:prstGeom>
            </p:spPr>
          </p:pic>
        </p:grpSp>
        <p:sp>
          <p:nvSpPr>
            <p:cNvPr id="25" name="TextBox 24"/>
            <p:cNvSpPr txBox="1"/>
            <p:nvPr/>
          </p:nvSpPr>
          <p:spPr>
            <a:xfrm>
              <a:off x="152400" y="4648200"/>
              <a:ext cx="2133601" cy="1200329"/>
            </a:xfrm>
            <a:prstGeom prst="rect">
              <a:avLst/>
            </a:prstGeom>
            <a:noFill/>
          </p:spPr>
          <p:txBody>
            <a:bodyPr wrap="square" rtlCol="0">
              <a:spAutoFit/>
            </a:bodyPr>
            <a:lstStyle/>
            <a:p>
              <a:pPr algn="ctr"/>
              <a:r>
                <a:rPr lang="en-US" b="1">
                  <a:solidFill>
                    <a:srgbClr val="000000"/>
                  </a:solidFill>
                  <a:latin typeface="Arial"/>
                  <a:cs typeface="Arial"/>
                </a:rPr>
                <a:t>LDL receptors </a:t>
              </a:r>
            </a:p>
            <a:p>
              <a:pPr algn="ctr"/>
              <a:r>
                <a:rPr lang="en-US" b="1">
                  <a:solidFill>
                    <a:srgbClr val="000000"/>
                  </a:solidFill>
                  <a:latin typeface="Arial"/>
                  <a:cs typeface="Arial"/>
                </a:rPr>
                <a:t>bound to PCKS9 </a:t>
              </a:r>
            </a:p>
            <a:p>
              <a:pPr algn="ctr"/>
              <a:r>
                <a:rPr lang="en-US" b="1">
                  <a:solidFill>
                    <a:srgbClr val="000000"/>
                  </a:solidFill>
                  <a:latin typeface="Arial"/>
                  <a:cs typeface="Arial"/>
                </a:rPr>
                <a:t>are degraded in lysosomes</a:t>
              </a:r>
              <a:endParaRPr lang="en-US">
                <a:solidFill>
                  <a:srgbClr val="000000"/>
                </a:solidFill>
              </a:endParaRPr>
            </a:p>
          </p:txBody>
        </p:sp>
        <p:sp>
          <p:nvSpPr>
            <p:cNvPr id="40" name="TextBox 39"/>
            <p:cNvSpPr txBox="1"/>
            <p:nvPr/>
          </p:nvSpPr>
          <p:spPr>
            <a:xfrm>
              <a:off x="3124200" y="5314890"/>
              <a:ext cx="1510525" cy="400110"/>
            </a:xfrm>
            <a:prstGeom prst="rect">
              <a:avLst/>
            </a:prstGeom>
            <a:noFill/>
          </p:spPr>
          <p:txBody>
            <a:bodyPr wrap="none" rtlCol="0">
              <a:spAutoFit/>
            </a:bodyPr>
            <a:lstStyle/>
            <a:p>
              <a:pPr algn="ctr"/>
              <a:r>
                <a:rPr lang="en-US" sz="2000" b="1">
                  <a:solidFill>
                    <a:srgbClr val="000000"/>
                  </a:solidFill>
                  <a:latin typeface="Arial"/>
                  <a:cs typeface="Arial"/>
                </a:rPr>
                <a:t>lysosomes</a:t>
              </a:r>
              <a:endParaRPr lang="en-US" sz="2000">
                <a:solidFill>
                  <a:srgbClr val="000000"/>
                </a:solidFill>
              </a:endParaRPr>
            </a:p>
          </p:txBody>
        </p:sp>
      </p:grpSp>
      <p:grpSp>
        <p:nvGrpSpPr>
          <p:cNvPr id="63" name="Group 62"/>
          <p:cNvGrpSpPr/>
          <p:nvPr/>
        </p:nvGrpSpPr>
        <p:grpSpPr>
          <a:xfrm>
            <a:off x="4131294" y="1841610"/>
            <a:ext cx="4592768" cy="4872919"/>
            <a:chOff x="4131294" y="1841610"/>
            <a:chExt cx="4592768" cy="4872919"/>
          </a:xfrm>
        </p:grpSpPr>
        <p:pic>
          <p:nvPicPr>
            <p:cNvPr id="6" name="Picture 5"/>
            <p:cNvPicPr>
              <a:picLocks noChangeAspect="1"/>
            </p:cNvPicPr>
            <p:nvPr/>
          </p:nvPicPr>
          <p:blipFill>
            <a:blip r:embed="rId3"/>
            <a:srcRect l="52851" t="3424" r="1395" b="942"/>
            <a:stretch>
              <a:fillRect/>
            </a:stretch>
          </p:blipFill>
          <p:spPr>
            <a:xfrm>
              <a:off x="4612970" y="1890494"/>
              <a:ext cx="3999663" cy="4688927"/>
            </a:xfrm>
            <a:prstGeom prst="rect">
              <a:avLst/>
            </a:prstGeom>
          </p:spPr>
        </p:pic>
        <p:sp>
          <p:nvSpPr>
            <p:cNvPr id="54" name="Rectangle 53"/>
            <p:cNvSpPr/>
            <p:nvPr/>
          </p:nvSpPr>
          <p:spPr>
            <a:xfrm>
              <a:off x="7543800" y="1841610"/>
              <a:ext cx="1180262" cy="40274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TextBox 46"/>
            <p:cNvSpPr txBox="1"/>
            <p:nvPr/>
          </p:nvSpPr>
          <p:spPr>
            <a:xfrm>
              <a:off x="7543800" y="1898700"/>
              <a:ext cx="678591" cy="400110"/>
            </a:xfrm>
            <a:prstGeom prst="rect">
              <a:avLst/>
            </a:prstGeom>
            <a:noFill/>
          </p:spPr>
          <p:txBody>
            <a:bodyPr wrap="none" rtlCol="0">
              <a:spAutoFit/>
            </a:bodyPr>
            <a:lstStyle/>
            <a:p>
              <a:r>
                <a:rPr lang="en-US" sz="2000" b="1">
                  <a:solidFill>
                    <a:srgbClr val="000000"/>
                  </a:solidFill>
                  <a:latin typeface="Arial"/>
                  <a:cs typeface="Arial"/>
                </a:rPr>
                <a:t>LDL</a:t>
              </a:r>
              <a:endParaRPr lang="en-US" sz="2000">
                <a:solidFill>
                  <a:srgbClr val="000000"/>
                </a:solidFill>
              </a:endParaRPr>
            </a:p>
          </p:txBody>
        </p:sp>
        <p:pic>
          <p:nvPicPr>
            <p:cNvPr id="59" name="Picture 1"/>
            <p:cNvPicPr>
              <a:picLocks noChangeAspect="1"/>
            </p:cNvPicPr>
            <p:nvPr/>
          </p:nvPicPr>
          <p:blipFill>
            <a:blip r:embed="rId3"/>
            <a:srcRect l="2805" t="84445" r="80205" b="2854"/>
            <a:stretch>
              <a:fillRect/>
            </a:stretch>
          </p:blipFill>
          <p:spPr>
            <a:xfrm>
              <a:off x="4612970" y="5498395"/>
              <a:ext cx="3999662" cy="1081026"/>
            </a:xfrm>
            <a:prstGeom prst="rect">
              <a:avLst/>
            </a:prstGeom>
          </p:spPr>
        </p:pic>
        <p:pic>
          <p:nvPicPr>
            <p:cNvPr id="48" name="Picture 47"/>
            <p:cNvPicPr>
              <a:picLocks noChangeAspect="1"/>
            </p:cNvPicPr>
            <p:nvPr/>
          </p:nvPicPr>
          <p:blipFill>
            <a:blip r:embed="rId3"/>
            <a:srcRect l="52851" t="46940" r="39304" b="10450"/>
            <a:stretch>
              <a:fillRect/>
            </a:stretch>
          </p:blipFill>
          <p:spPr>
            <a:xfrm>
              <a:off x="6508138" y="4973484"/>
              <a:ext cx="2104494" cy="589116"/>
            </a:xfrm>
            <a:prstGeom prst="rect">
              <a:avLst/>
            </a:prstGeom>
          </p:spPr>
        </p:pic>
        <p:pic>
          <p:nvPicPr>
            <p:cNvPr id="51" name="Picture 50"/>
            <p:cNvPicPr>
              <a:picLocks noChangeAspect="1"/>
            </p:cNvPicPr>
            <p:nvPr/>
          </p:nvPicPr>
          <p:blipFill>
            <a:blip r:embed="rId3"/>
            <a:srcRect l="52851" t="46940" r="39304" b="10450"/>
            <a:stretch>
              <a:fillRect/>
            </a:stretch>
          </p:blipFill>
          <p:spPr>
            <a:xfrm>
              <a:off x="6934200" y="4421366"/>
              <a:ext cx="1678432" cy="836433"/>
            </a:xfrm>
            <a:prstGeom prst="rect">
              <a:avLst/>
            </a:prstGeom>
          </p:spPr>
        </p:pic>
        <p:sp>
          <p:nvSpPr>
            <p:cNvPr id="50" name="TextBox 49"/>
            <p:cNvSpPr txBox="1"/>
            <p:nvPr/>
          </p:nvSpPr>
          <p:spPr>
            <a:xfrm>
              <a:off x="7002649" y="4457346"/>
              <a:ext cx="1310901" cy="613843"/>
            </a:xfrm>
            <a:prstGeom prst="rect">
              <a:avLst/>
            </a:prstGeom>
            <a:noFill/>
          </p:spPr>
          <p:txBody>
            <a:bodyPr wrap="none" rtlCol="0">
              <a:spAutoFit/>
            </a:bodyPr>
            <a:lstStyle/>
            <a:p>
              <a:pPr algn="ctr">
                <a:lnSpc>
                  <a:spcPts val="2000"/>
                </a:lnSpc>
              </a:pPr>
              <a:r>
                <a:rPr lang="en-US" sz="2000" b="1">
                  <a:solidFill>
                    <a:srgbClr val="000000"/>
                  </a:solidFill>
                  <a:latin typeface="Arial"/>
                  <a:cs typeface="Arial"/>
                </a:rPr>
                <a:t>receptor</a:t>
              </a:r>
            </a:p>
            <a:p>
              <a:pPr algn="ctr">
                <a:lnSpc>
                  <a:spcPts val="2000"/>
                </a:lnSpc>
              </a:pPr>
              <a:r>
                <a:rPr lang="en-US" sz="2000" b="1">
                  <a:solidFill>
                    <a:srgbClr val="000000"/>
                  </a:solidFill>
                  <a:latin typeface="Arial"/>
                  <a:cs typeface="Arial"/>
                </a:rPr>
                <a:t>recycling</a:t>
              </a:r>
              <a:endParaRPr lang="en-US" sz="2000">
                <a:solidFill>
                  <a:srgbClr val="000000"/>
                </a:solidFill>
              </a:endParaRPr>
            </a:p>
          </p:txBody>
        </p:sp>
        <p:pic>
          <p:nvPicPr>
            <p:cNvPr id="62" name="Picture 61"/>
            <p:cNvPicPr>
              <a:picLocks noChangeAspect="1"/>
            </p:cNvPicPr>
            <p:nvPr/>
          </p:nvPicPr>
          <p:blipFill>
            <a:blip r:embed="rId3"/>
            <a:srcRect l="52851" t="46940" r="39304" b="10450"/>
            <a:stretch>
              <a:fillRect/>
            </a:stretch>
          </p:blipFill>
          <p:spPr>
            <a:xfrm>
              <a:off x="4621944" y="5049684"/>
              <a:ext cx="940655" cy="589116"/>
            </a:xfrm>
            <a:prstGeom prst="rect">
              <a:avLst/>
            </a:prstGeom>
          </p:spPr>
        </p:pic>
        <p:pic>
          <p:nvPicPr>
            <p:cNvPr id="61" name="Picture 60"/>
            <p:cNvPicPr>
              <a:picLocks noChangeAspect="1"/>
            </p:cNvPicPr>
            <p:nvPr/>
          </p:nvPicPr>
          <p:blipFill>
            <a:blip r:embed="rId3"/>
            <a:srcRect l="52851" t="46940" r="39304" b="10450"/>
            <a:stretch>
              <a:fillRect/>
            </a:stretch>
          </p:blipFill>
          <p:spPr>
            <a:xfrm>
              <a:off x="4621945" y="5257800"/>
              <a:ext cx="3977907" cy="589116"/>
            </a:xfrm>
            <a:prstGeom prst="rect">
              <a:avLst/>
            </a:prstGeom>
          </p:spPr>
        </p:pic>
        <p:sp>
          <p:nvSpPr>
            <p:cNvPr id="49" name="TextBox 48"/>
            <p:cNvSpPr txBox="1"/>
            <p:nvPr/>
          </p:nvSpPr>
          <p:spPr>
            <a:xfrm>
              <a:off x="4131294" y="5391090"/>
              <a:ext cx="3847528" cy="1323439"/>
            </a:xfrm>
            <a:prstGeom prst="rect">
              <a:avLst/>
            </a:prstGeom>
            <a:noFill/>
          </p:spPr>
          <p:txBody>
            <a:bodyPr wrap="none" rtlCol="0">
              <a:spAutoFit/>
            </a:bodyPr>
            <a:lstStyle/>
            <a:p>
              <a:pPr algn="ctr"/>
              <a:r>
                <a:rPr lang="en-US" sz="2000" b="1" dirty="0" smtClean="0">
                  <a:solidFill>
                    <a:srgbClr val="000000"/>
                  </a:solidFill>
                  <a:latin typeface="Arial"/>
                  <a:cs typeface="Arial"/>
                </a:rPr>
                <a:t>endosomes</a:t>
              </a:r>
            </a:p>
            <a:p>
              <a:pPr algn="ctr"/>
              <a:endParaRPr lang="en-US" sz="2000" b="1" dirty="0">
                <a:solidFill>
                  <a:srgbClr val="000000"/>
                </a:solidFill>
                <a:latin typeface="Arial"/>
                <a:cs typeface="Arial"/>
              </a:endParaRPr>
            </a:p>
            <a:p>
              <a:pPr algn="ctr"/>
              <a:endParaRPr lang="en-US" sz="2000" b="1" dirty="0" smtClean="0">
                <a:solidFill>
                  <a:srgbClr val="000000"/>
                </a:solidFill>
                <a:latin typeface="Arial"/>
                <a:cs typeface="Arial"/>
              </a:endParaRPr>
            </a:p>
            <a:p>
              <a:pPr algn="ctr"/>
              <a:r>
                <a:rPr lang="en-US" sz="2000" b="1" dirty="0" smtClean="0">
                  <a:solidFill>
                    <a:srgbClr val="0000FF"/>
                  </a:solidFill>
                  <a:latin typeface="Arial"/>
                  <a:cs typeface="Arial"/>
                </a:rPr>
                <a:t>                reduced plasma LDL</a:t>
              </a:r>
              <a:endParaRPr lang="en-US" sz="2000" dirty="0">
                <a:solidFill>
                  <a:srgbClr val="0000FF"/>
                </a:solidFill>
              </a:endParaRPr>
            </a:p>
          </p:txBody>
        </p:sp>
      </p:grpSp>
      <p:sp>
        <p:nvSpPr>
          <p:cNvPr id="4" name="TextBox 3"/>
          <p:cNvSpPr txBox="1"/>
          <p:nvPr/>
        </p:nvSpPr>
        <p:spPr>
          <a:xfrm>
            <a:off x="3467092" y="1503523"/>
            <a:ext cx="184666" cy="369332"/>
          </a:xfrm>
          <a:prstGeom prst="rect">
            <a:avLst/>
          </a:prstGeom>
          <a:noFill/>
        </p:spPr>
        <p:txBody>
          <a:bodyPr wrap="none" rtlCol="0">
            <a:spAutoFit/>
          </a:bodyPr>
          <a:lstStyle/>
          <a:p>
            <a:endParaRPr lang="en-US" dirty="0"/>
          </a:p>
        </p:txBody>
      </p:sp>
      <p:sp>
        <p:nvSpPr>
          <p:cNvPr id="7" name="TextBox 6"/>
          <p:cNvSpPr txBox="1"/>
          <p:nvPr/>
        </p:nvSpPr>
        <p:spPr>
          <a:xfrm>
            <a:off x="4102118" y="1467030"/>
            <a:ext cx="184666" cy="369332"/>
          </a:xfrm>
          <a:prstGeom prst="rect">
            <a:avLst/>
          </a:prstGeom>
          <a:noFill/>
        </p:spPr>
        <p:txBody>
          <a:bodyPr wrap="none" rtlCol="0">
            <a:spAutoFit/>
          </a:bodyPr>
          <a:lstStyle/>
          <a:p>
            <a:endParaRPr lang="en-US" dirty="0"/>
          </a:p>
        </p:txBody>
      </p:sp>
      <p:sp>
        <p:nvSpPr>
          <p:cNvPr id="9" name="TextBox 8"/>
          <p:cNvSpPr txBox="1"/>
          <p:nvPr/>
        </p:nvSpPr>
        <p:spPr>
          <a:xfrm>
            <a:off x="3905041" y="1518121"/>
            <a:ext cx="184666" cy="369332"/>
          </a:xfrm>
          <a:prstGeom prst="rect">
            <a:avLst/>
          </a:prstGeom>
          <a:noFill/>
        </p:spPr>
        <p:txBody>
          <a:bodyPr wrap="none" rtlCol="0">
            <a:spAutoFit/>
          </a:bodyPr>
          <a:lstStyle/>
          <a:p>
            <a:endParaRPr lang="en-US" dirty="0"/>
          </a:p>
        </p:txBody>
      </p:sp>
      <p:sp>
        <p:nvSpPr>
          <p:cNvPr id="10" name="TextBox 9"/>
          <p:cNvSpPr txBox="1"/>
          <p:nvPr/>
        </p:nvSpPr>
        <p:spPr>
          <a:xfrm>
            <a:off x="2743200" y="1333455"/>
            <a:ext cx="3557885" cy="369332"/>
          </a:xfrm>
          <a:prstGeom prst="rect">
            <a:avLst/>
          </a:prstGeom>
          <a:noFill/>
        </p:spPr>
        <p:txBody>
          <a:bodyPr wrap="none" rtlCol="0">
            <a:spAutoFit/>
          </a:bodyPr>
          <a:lstStyle/>
          <a:p>
            <a:pPr algn="ctr"/>
            <a:r>
              <a:rPr lang="en-US" b="1" dirty="0">
                <a:solidFill>
                  <a:srgbClr val="FF0000"/>
                </a:solidFill>
                <a:latin typeface="Arial"/>
                <a:cs typeface="Arial"/>
              </a:rPr>
              <a:t>Search for inhibitors of PCKS9</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00025" y="990600"/>
            <a:ext cx="54038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F91A18"/>
              </a:buClr>
              <a:buFont typeface="Arial" charset="0"/>
              <a:buChar char="•"/>
            </a:pPr>
            <a:r>
              <a:rPr lang="en-US" sz="2200" b="1" dirty="0">
                <a:latin typeface="Arial" charset="0"/>
                <a:cs typeface="Arial" charset="0"/>
              </a:rPr>
              <a:t>Where are chylomicrons synthesized?</a:t>
            </a:r>
          </a:p>
        </p:txBody>
      </p:sp>
      <p:sp>
        <p:nvSpPr>
          <p:cNvPr id="5" name="Text Box 2"/>
          <p:cNvSpPr txBox="1">
            <a:spLocks noChangeArrowheads="1"/>
          </p:cNvSpPr>
          <p:nvPr/>
        </p:nvSpPr>
        <p:spPr bwMode="auto">
          <a:xfrm>
            <a:off x="2794000" y="76200"/>
            <a:ext cx="3503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37931725" indent="-37474525">
              <a:defRPr sz="2400">
                <a:solidFill>
                  <a:schemeClr val="tx1"/>
                </a:solidFill>
                <a:latin typeface="Times" charset="0"/>
                <a:ea typeface="ＭＳ Ｐゴシック" charset="0"/>
              </a:defRPr>
            </a:lvl2pPr>
            <a:lvl3pPr>
              <a:defRPr sz="2400">
                <a:solidFill>
                  <a:schemeClr val="tx1"/>
                </a:solidFill>
                <a:latin typeface="Times" charset="0"/>
                <a:ea typeface="ＭＳ Ｐゴシック" charset="0"/>
              </a:defRPr>
            </a:lvl3pPr>
            <a:lvl4pPr>
              <a:defRPr sz="2400">
                <a:solidFill>
                  <a:schemeClr val="tx1"/>
                </a:solidFill>
                <a:latin typeface="Times" charset="0"/>
                <a:ea typeface="ＭＳ Ｐゴシック" charset="0"/>
              </a:defRPr>
            </a:lvl4pPr>
            <a:lvl5pPr>
              <a:defRPr sz="2400">
                <a:solidFill>
                  <a:schemeClr val="tx1"/>
                </a:solidFill>
                <a:latin typeface="Times" charset="0"/>
                <a:ea typeface="ＭＳ Ｐゴシック" charset="0"/>
              </a:defRPr>
            </a:lvl5pPr>
            <a:lvl6pPr marL="457200" eaLnBrk="0" fontAlgn="base" hangingPunct="0">
              <a:spcBef>
                <a:spcPct val="0"/>
              </a:spcBef>
              <a:spcAft>
                <a:spcPct val="0"/>
              </a:spcAft>
              <a:defRPr sz="2400">
                <a:solidFill>
                  <a:schemeClr val="tx1"/>
                </a:solidFill>
                <a:latin typeface="Times" charset="0"/>
                <a:ea typeface="ＭＳ Ｐゴシック" charset="0"/>
              </a:defRPr>
            </a:lvl6pPr>
            <a:lvl7pPr marL="914400" eaLnBrk="0" fontAlgn="base" hangingPunct="0">
              <a:spcBef>
                <a:spcPct val="0"/>
              </a:spcBef>
              <a:spcAft>
                <a:spcPct val="0"/>
              </a:spcAft>
              <a:defRPr sz="2400">
                <a:solidFill>
                  <a:schemeClr val="tx1"/>
                </a:solidFill>
                <a:latin typeface="Times" charset="0"/>
                <a:ea typeface="ＭＳ Ｐゴシック" charset="0"/>
              </a:defRPr>
            </a:lvl7pPr>
            <a:lvl8pPr marL="1371600" eaLnBrk="0" fontAlgn="base" hangingPunct="0">
              <a:spcBef>
                <a:spcPct val="0"/>
              </a:spcBef>
              <a:spcAft>
                <a:spcPct val="0"/>
              </a:spcAft>
              <a:defRPr sz="2400">
                <a:solidFill>
                  <a:schemeClr val="tx1"/>
                </a:solidFill>
                <a:latin typeface="Times" charset="0"/>
                <a:ea typeface="ＭＳ Ｐゴシック" charset="0"/>
              </a:defRPr>
            </a:lvl8pPr>
            <a:lvl9pPr marL="18288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b="1">
                <a:latin typeface="Helvetica" charset="0"/>
              </a:rPr>
              <a:t>Review- you tell me !!!!</a:t>
            </a:r>
          </a:p>
        </p:txBody>
      </p:sp>
      <p:sp>
        <p:nvSpPr>
          <p:cNvPr id="6" name="Rectangle 1"/>
          <p:cNvSpPr>
            <a:spLocks noChangeArrowheads="1"/>
          </p:cNvSpPr>
          <p:nvPr/>
        </p:nvSpPr>
        <p:spPr bwMode="auto">
          <a:xfrm>
            <a:off x="200025" y="1681077"/>
            <a:ext cx="55451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F91A18"/>
              </a:buClr>
              <a:buFont typeface="Arial" charset="0"/>
              <a:buChar char="•"/>
            </a:pPr>
            <a:r>
              <a:rPr lang="en-US" sz="2200" b="1" dirty="0">
                <a:latin typeface="Arial" charset="0"/>
                <a:cs typeface="Arial" charset="0"/>
              </a:rPr>
              <a:t>Where are VLDL particles synthesized?</a:t>
            </a:r>
          </a:p>
        </p:txBody>
      </p:sp>
      <p:sp>
        <p:nvSpPr>
          <p:cNvPr id="63495" name="Rectangle 11"/>
          <p:cNvSpPr>
            <a:spLocks noChangeArrowheads="1"/>
          </p:cNvSpPr>
          <p:nvPr/>
        </p:nvSpPr>
        <p:spPr bwMode="auto">
          <a:xfrm>
            <a:off x="200025" y="3739813"/>
            <a:ext cx="567334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F91A18"/>
              </a:buClr>
              <a:buFont typeface="Arial" charset="0"/>
              <a:buChar char="•"/>
            </a:pPr>
            <a:r>
              <a:rPr lang="en-US" sz="2200" b="1" dirty="0">
                <a:latin typeface="Arial" charset="0"/>
                <a:cs typeface="Arial" charset="0"/>
              </a:rPr>
              <a:t>Non-functional LDL receptors </a:t>
            </a:r>
            <a:r>
              <a:rPr lang="en-US" sz="2200" b="1">
                <a:latin typeface="Arial" charset="0"/>
                <a:cs typeface="Arial" charset="0"/>
              </a:rPr>
              <a:t>result </a:t>
            </a:r>
            <a:r>
              <a:rPr lang="en-US" sz="2200" b="1" smtClean="0">
                <a:latin typeface="Arial" charset="0"/>
                <a:cs typeface="Arial" charset="0"/>
              </a:rPr>
              <a:t>in:</a:t>
            </a:r>
            <a:endParaRPr lang="en-US" sz="2200" b="1" dirty="0">
              <a:latin typeface="Arial" charset="0"/>
              <a:cs typeface="Arial" charset="0"/>
            </a:endParaRPr>
          </a:p>
        </p:txBody>
      </p:sp>
      <p:sp>
        <p:nvSpPr>
          <p:cNvPr id="63496" name="Rectangle 9"/>
          <p:cNvSpPr>
            <a:spLocks noChangeArrowheads="1"/>
          </p:cNvSpPr>
          <p:nvPr/>
        </p:nvSpPr>
        <p:spPr bwMode="auto">
          <a:xfrm>
            <a:off x="200024" y="4344650"/>
            <a:ext cx="833437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1257300" lvl="2" indent="-342900">
              <a:buFont typeface="Arial"/>
              <a:buChar char="•"/>
            </a:pPr>
            <a:r>
              <a:rPr lang="en-US" sz="2200" b="1" dirty="0" smtClean="0">
                <a:latin typeface="Arial" charset="0"/>
                <a:ea typeface="ＭＳ 明朝" charset="0"/>
                <a:cs typeface="ＭＳ 明朝" charset="0"/>
              </a:rPr>
              <a:t>Lower or higher </a:t>
            </a:r>
            <a:r>
              <a:rPr lang="en-US" sz="2200" b="1" i="1" dirty="0">
                <a:latin typeface="Arial" charset="0"/>
                <a:ea typeface="ＭＳ 明朝" charset="0"/>
                <a:cs typeface="ＭＳ 明朝" charset="0"/>
              </a:rPr>
              <a:t>plasma levels</a:t>
            </a:r>
            <a:r>
              <a:rPr lang="en-US" sz="2200" b="1" dirty="0">
                <a:latin typeface="Arial" charset="0"/>
                <a:ea typeface="ＭＳ 明朝" charset="0"/>
                <a:cs typeface="ＭＳ 明朝" charset="0"/>
              </a:rPr>
              <a:t> of </a:t>
            </a:r>
            <a:r>
              <a:rPr lang="en-US" sz="2200" b="1" dirty="0" smtClean="0">
                <a:latin typeface="Arial" charset="0"/>
                <a:ea typeface="ＭＳ 明朝" charset="0"/>
                <a:cs typeface="ＭＳ 明朝" charset="0"/>
              </a:rPr>
              <a:t>cholesterol?</a:t>
            </a:r>
            <a:endParaRPr lang="en-US" sz="2200" b="1" dirty="0">
              <a:latin typeface="Arial" charset="0"/>
              <a:ea typeface="ＭＳ 明朝" charset="0"/>
              <a:cs typeface="ＭＳ 明朝" charset="0"/>
            </a:endParaRPr>
          </a:p>
          <a:p>
            <a:pPr marL="1257300" lvl="2" indent="-342900">
              <a:buFont typeface="Arial"/>
              <a:buChar char="•"/>
            </a:pPr>
            <a:r>
              <a:rPr lang="en-US" sz="2200" b="1" dirty="0" smtClean="0">
                <a:solidFill>
                  <a:srgbClr val="000000"/>
                </a:solidFill>
                <a:latin typeface="Arial" charset="0"/>
                <a:ea typeface="ＭＳ 明朝" charset="0"/>
                <a:cs typeface="ＭＳ 明朝" charset="0"/>
              </a:rPr>
              <a:t>Lower of higher</a:t>
            </a:r>
            <a:r>
              <a:rPr lang="en-US" sz="2200" b="1" dirty="0" smtClean="0">
                <a:latin typeface="Arial" charset="0"/>
                <a:ea typeface="ＭＳ 明朝" charset="0"/>
                <a:cs typeface="ＭＳ 明朝" charset="0"/>
              </a:rPr>
              <a:t> </a:t>
            </a:r>
            <a:r>
              <a:rPr lang="en-US" sz="2200" b="1" i="1" dirty="0">
                <a:latin typeface="Arial" charset="0"/>
                <a:ea typeface="ＭＳ 明朝" charset="0"/>
                <a:cs typeface="ＭＳ 明朝" charset="0"/>
              </a:rPr>
              <a:t>intracellular levels</a:t>
            </a:r>
            <a:r>
              <a:rPr lang="en-US" sz="2200" b="1" dirty="0">
                <a:latin typeface="Arial" charset="0"/>
                <a:ea typeface="ＭＳ 明朝" charset="0"/>
                <a:cs typeface="ＭＳ 明朝" charset="0"/>
              </a:rPr>
              <a:t> of </a:t>
            </a:r>
            <a:r>
              <a:rPr lang="en-US" sz="2200" b="1" dirty="0" smtClean="0">
                <a:latin typeface="Arial" charset="0"/>
                <a:ea typeface="ＭＳ 明朝" charset="0"/>
                <a:cs typeface="ＭＳ 明朝" charset="0"/>
              </a:rPr>
              <a:t>cholesterol</a:t>
            </a:r>
          </a:p>
        </p:txBody>
      </p:sp>
      <p:sp>
        <p:nvSpPr>
          <p:cNvPr id="9" name="Rectangle 1"/>
          <p:cNvSpPr>
            <a:spLocks noChangeArrowheads="1"/>
          </p:cNvSpPr>
          <p:nvPr/>
        </p:nvSpPr>
        <p:spPr bwMode="auto">
          <a:xfrm>
            <a:off x="200025" y="2371553"/>
            <a:ext cx="5724644"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F91A18"/>
              </a:buClr>
              <a:buFont typeface="Arial" charset="0"/>
              <a:buChar char="•"/>
            </a:pPr>
            <a:r>
              <a:rPr lang="en-US" sz="2200" b="1" dirty="0" smtClean="0">
                <a:latin typeface="Arial" charset="0"/>
                <a:cs typeface="Arial" charset="0"/>
              </a:rPr>
              <a:t>Which lipoprotein particle is the largest?</a:t>
            </a:r>
          </a:p>
          <a:p>
            <a:pPr>
              <a:buClr>
                <a:srgbClr val="F91A18"/>
              </a:buClr>
            </a:pPr>
            <a:endParaRPr lang="en-US" sz="2200" b="1" dirty="0" smtClean="0">
              <a:latin typeface="Arial" charset="0"/>
              <a:cs typeface="Arial" charset="0"/>
            </a:endParaRPr>
          </a:p>
          <a:p>
            <a:pPr>
              <a:buClr>
                <a:srgbClr val="F91A18"/>
              </a:buClr>
              <a:buFont typeface="Arial" charset="0"/>
              <a:buChar char="•"/>
            </a:pPr>
            <a:r>
              <a:rPr lang="en-US" sz="2200" b="1" dirty="0">
                <a:latin typeface="Arial" charset="0"/>
                <a:cs typeface="Arial" charset="0"/>
              </a:rPr>
              <a:t>W</a:t>
            </a:r>
            <a:r>
              <a:rPr lang="en-US" sz="2200" b="1" dirty="0" smtClean="0">
                <a:latin typeface="Arial" charset="0"/>
                <a:cs typeface="Arial" charset="0"/>
              </a:rPr>
              <a:t>hich is the smallest?</a:t>
            </a:r>
            <a:endParaRPr lang="en-US" sz="2200" b="1" dirty="0">
              <a:latin typeface="Arial" charset="0"/>
              <a:cs typeface="Arial" charset="0"/>
            </a:endParaRPr>
          </a:p>
        </p:txBody>
      </p:sp>
    </p:spTree>
    <p:extLst>
      <p:ext uri="{BB962C8B-B14F-4D97-AF65-F5344CB8AC3E}">
        <p14:creationId xmlns:p14="http://schemas.microsoft.com/office/powerpoint/2010/main" val="642265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56017"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739824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8"/>
          <p:cNvSpPr>
            <a:spLocks noChangeArrowheads="1"/>
          </p:cNvSpPr>
          <p:nvPr/>
        </p:nvSpPr>
        <p:spPr bwMode="auto">
          <a:xfrm>
            <a:off x="268288" y="1920875"/>
            <a:ext cx="5849937" cy="1616075"/>
          </a:xfrm>
          <a:prstGeom prst="rect">
            <a:avLst/>
          </a:prstGeom>
          <a:noFill/>
          <a:ln w="9525">
            <a:noFill/>
            <a:miter lim="800000"/>
            <a:headEnd/>
            <a:tailEnd/>
          </a:ln>
        </p:spPr>
        <p:txBody>
          <a:bodyPr wrap="none">
            <a:prstTxWarp prst="textNoShape">
              <a:avLst/>
            </a:prstTxWarp>
            <a:spAutoFit/>
          </a:bodyPr>
          <a:lstStyle/>
          <a:p>
            <a:pPr>
              <a:tabLst>
                <a:tab pos="914400" algn="l"/>
                <a:tab pos="1257300" algn="l"/>
              </a:tabLst>
            </a:pPr>
            <a:r>
              <a:rPr lang="en-US" sz="2000" b="1">
                <a:solidFill>
                  <a:srgbClr val="000000"/>
                </a:solidFill>
                <a:latin typeface="Helvetica" charset="0"/>
              </a:rPr>
              <a:t>Major classes of lipoprotein particles</a:t>
            </a:r>
          </a:p>
          <a:p>
            <a:pPr marL="1206500" lvl="1" indent="-342900">
              <a:buClr>
                <a:srgbClr val="F91A18"/>
              </a:buClr>
              <a:buFont typeface="Times" charset="0"/>
              <a:buChar char="•"/>
              <a:tabLst>
                <a:tab pos="914400" algn="l"/>
                <a:tab pos="1257300" algn="l"/>
              </a:tabLst>
            </a:pPr>
            <a:r>
              <a:rPr lang="en-US" sz="2000" b="1">
                <a:solidFill>
                  <a:srgbClr val="000000"/>
                </a:solidFill>
                <a:latin typeface="Helvetica" charset="0"/>
              </a:rPr>
              <a:t>chylomicrons</a:t>
            </a:r>
          </a:p>
          <a:p>
            <a:pPr marL="1206500" lvl="1" indent="-342900">
              <a:buClr>
                <a:srgbClr val="F91A18"/>
              </a:buClr>
              <a:buFont typeface="Times" charset="0"/>
              <a:buChar char="•"/>
              <a:tabLst>
                <a:tab pos="914400" algn="l"/>
                <a:tab pos="1257300" algn="l"/>
              </a:tabLst>
            </a:pPr>
            <a:r>
              <a:rPr lang="en-US" sz="2000" b="1">
                <a:solidFill>
                  <a:srgbClr val="000000"/>
                </a:solidFill>
                <a:latin typeface="Helvetica" charset="0"/>
              </a:rPr>
              <a:t>VLDLs- very low density lipoproteins</a:t>
            </a:r>
          </a:p>
          <a:p>
            <a:pPr marL="1206500" lvl="1" indent="-342900">
              <a:buClr>
                <a:srgbClr val="F91A18"/>
              </a:buClr>
              <a:buFont typeface="Times" charset="0"/>
              <a:buChar char="•"/>
              <a:tabLst>
                <a:tab pos="914400" algn="l"/>
                <a:tab pos="1257300" algn="l"/>
              </a:tabLst>
            </a:pPr>
            <a:r>
              <a:rPr lang="en-US" sz="2000" b="1">
                <a:solidFill>
                  <a:srgbClr val="000000"/>
                </a:solidFill>
                <a:latin typeface="Helvetica" charset="0"/>
              </a:rPr>
              <a:t>LDLs- low density lipoproteins</a:t>
            </a:r>
          </a:p>
          <a:p>
            <a:pPr marL="1206500" lvl="1" indent="-342900">
              <a:buClr>
                <a:srgbClr val="F91A18"/>
              </a:buClr>
              <a:buFont typeface="Times" charset="0"/>
              <a:buChar char="•"/>
              <a:tabLst>
                <a:tab pos="914400" algn="l"/>
                <a:tab pos="1257300" algn="l"/>
              </a:tabLst>
            </a:pPr>
            <a:r>
              <a:rPr lang="en-US" sz="2000" b="1">
                <a:solidFill>
                  <a:srgbClr val="000000"/>
                </a:solidFill>
                <a:latin typeface="Helvetica" charset="0"/>
              </a:rPr>
              <a:t>HDLs- high density lipoproteins</a:t>
            </a:r>
          </a:p>
        </p:txBody>
      </p:sp>
      <p:sp>
        <p:nvSpPr>
          <p:cNvPr id="4101" name="Rectangle 11"/>
          <p:cNvSpPr>
            <a:spLocks noChangeArrowheads="1"/>
          </p:cNvSpPr>
          <p:nvPr/>
        </p:nvSpPr>
        <p:spPr bwMode="auto">
          <a:xfrm>
            <a:off x="268288" y="3657600"/>
            <a:ext cx="5264150" cy="1311275"/>
          </a:xfrm>
          <a:prstGeom prst="rect">
            <a:avLst/>
          </a:prstGeom>
          <a:noFill/>
          <a:ln w="9525">
            <a:noFill/>
            <a:miter lim="800000"/>
            <a:headEnd/>
            <a:tailEnd/>
          </a:ln>
        </p:spPr>
        <p:txBody>
          <a:bodyPr wrap="none">
            <a:prstTxWarp prst="textNoShape">
              <a:avLst/>
            </a:prstTxWarp>
            <a:spAutoFit/>
          </a:bodyPr>
          <a:lstStyle/>
          <a:p>
            <a:pPr>
              <a:tabLst>
                <a:tab pos="1206500" algn="l"/>
              </a:tabLst>
            </a:pPr>
            <a:r>
              <a:rPr lang="en-US" sz="2000" b="1">
                <a:solidFill>
                  <a:srgbClr val="000000"/>
                </a:solidFill>
                <a:latin typeface="Helvetica" charset="0"/>
              </a:rPr>
              <a:t>Principal lipid components of lipoproteins</a:t>
            </a:r>
          </a:p>
          <a:p>
            <a:pPr marL="1250950" lvl="1" indent="-285750">
              <a:buClr>
                <a:srgbClr val="F91A18"/>
              </a:buClr>
              <a:buFont typeface="Times" charset="0"/>
              <a:buChar char="•"/>
              <a:tabLst>
                <a:tab pos="1206500" algn="l"/>
              </a:tabLst>
            </a:pPr>
            <a:r>
              <a:rPr lang="en-US" sz="2000" b="1">
                <a:solidFill>
                  <a:srgbClr val="000000"/>
                </a:solidFill>
                <a:latin typeface="Helvetica" charset="0"/>
              </a:rPr>
              <a:t>triacylglycerols</a:t>
            </a:r>
          </a:p>
          <a:p>
            <a:pPr marL="1250950" lvl="1" indent="-285750">
              <a:buClr>
                <a:srgbClr val="F91A18"/>
              </a:buClr>
              <a:buFont typeface="Times" charset="0"/>
              <a:buChar char="•"/>
              <a:tabLst>
                <a:tab pos="1206500" algn="l"/>
              </a:tabLst>
            </a:pPr>
            <a:r>
              <a:rPr lang="en-US" sz="2000" b="1">
                <a:solidFill>
                  <a:srgbClr val="000000"/>
                </a:solidFill>
                <a:latin typeface="Helvetica" charset="0"/>
              </a:rPr>
              <a:t>cholesterol esters</a:t>
            </a:r>
          </a:p>
          <a:p>
            <a:pPr marL="1250950" lvl="1" indent="-285750">
              <a:buClr>
                <a:srgbClr val="F91A18"/>
              </a:buClr>
              <a:buFont typeface="Times" charset="0"/>
              <a:buChar char="•"/>
              <a:tabLst>
                <a:tab pos="1206500" algn="l"/>
              </a:tabLst>
            </a:pPr>
            <a:r>
              <a:rPr lang="en-US" sz="2000" b="1">
                <a:solidFill>
                  <a:srgbClr val="000000"/>
                </a:solidFill>
                <a:latin typeface="Helvetica" charset="0"/>
              </a:rPr>
              <a:t>phospholipids</a:t>
            </a:r>
          </a:p>
        </p:txBody>
      </p:sp>
      <p:sp>
        <p:nvSpPr>
          <p:cNvPr id="4102" name="Rectangle 12"/>
          <p:cNvSpPr>
            <a:spLocks noChangeArrowheads="1"/>
          </p:cNvSpPr>
          <p:nvPr/>
        </p:nvSpPr>
        <p:spPr bwMode="auto">
          <a:xfrm>
            <a:off x="268288" y="5105400"/>
            <a:ext cx="7735887" cy="1616075"/>
          </a:xfrm>
          <a:prstGeom prst="rect">
            <a:avLst/>
          </a:prstGeom>
          <a:noFill/>
          <a:ln w="9525">
            <a:noFill/>
            <a:miter lim="800000"/>
            <a:headEnd/>
            <a:tailEnd/>
          </a:ln>
        </p:spPr>
        <p:txBody>
          <a:bodyPr wrap="none">
            <a:prstTxWarp prst="textNoShape">
              <a:avLst/>
            </a:prstTxWarp>
            <a:spAutoFit/>
          </a:bodyPr>
          <a:lstStyle/>
          <a:p>
            <a:r>
              <a:rPr lang="en-US" sz="2000" b="1">
                <a:solidFill>
                  <a:srgbClr val="000000"/>
                </a:solidFill>
                <a:latin typeface="Helvetica" charset="0"/>
              </a:rPr>
              <a:t>Principal protein components of lipoprotein particles</a:t>
            </a:r>
          </a:p>
          <a:p>
            <a:pPr marL="1200150" lvl="1" indent="-285750">
              <a:buClr>
                <a:srgbClr val="F91A18"/>
              </a:buClr>
              <a:buFont typeface="Times" charset="0"/>
              <a:buChar char="•"/>
            </a:pPr>
            <a:r>
              <a:rPr lang="en-US" sz="2000" b="1">
                <a:solidFill>
                  <a:srgbClr val="000000"/>
                </a:solidFill>
                <a:latin typeface="Helvetica" charset="0"/>
              </a:rPr>
              <a:t>apolipoproteins- five classes A-E</a:t>
            </a:r>
          </a:p>
          <a:p>
            <a:pPr marL="1200150" lvl="1" indent="-285750">
              <a:buClr>
                <a:srgbClr val="F91A18"/>
              </a:buClr>
              <a:buFont typeface="Times" charset="0"/>
              <a:buChar char="•"/>
            </a:pPr>
            <a:r>
              <a:rPr lang="en-US" sz="2000" b="1">
                <a:solidFill>
                  <a:srgbClr val="000000"/>
                </a:solidFill>
                <a:latin typeface="Helvetica" charset="0"/>
              </a:rPr>
              <a:t>important in release of lipoprotein particles from cell</a:t>
            </a:r>
          </a:p>
          <a:p>
            <a:pPr marL="1200150" lvl="1" indent="-285750">
              <a:buClr>
                <a:srgbClr val="F91A18"/>
              </a:buClr>
              <a:buFont typeface="Times" charset="0"/>
              <a:buChar char="•"/>
            </a:pPr>
            <a:r>
              <a:rPr lang="en-US" sz="2000" b="1">
                <a:solidFill>
                  <a:srgbClr val="000000"/>
                </a:solidFill>
                <a:latin typeface="Helvetica" charset="0"/>
              </a:rPr>
              <a:t>activate lipid-processing enzymes in blood</a:t>
            </a:r>
          </a:p>
          <a:p>
            <a:pPr marL="1200150" lvl="1" indent="-285750">
              <a:buClr>
                <a:srgbClr val="F91A18"/>
              </a:buClr>
              <a:buFont typeface="Times" charset="0"/>
              <a:buChar char="•"/>
            </a:pPr>
            <a:r>
              <a:rPr lang="en-US" sz="2000" b="1">
                <a:solidFill>
                  <a:srgbClr val="000000"/>
                </a:solidFill>
                <a:latin typeface="Helvetica" charset="0"/>
              </a:rPr>
              <a:t>mediate uptake of lipoprotein particles into cells </a:t>
            </a:r>
          </a:p>
        </p:txBody>
      </p:sp>
      <p:grpSp>
        <p:nvGrpSpPr>
          <p:cNvPr id="3" name="Group 8"/>
          <p:cNvGrpSpPr>
            <a:grpSpLocks/>
          </p:cNvGrpSpPr>
          <p:nvPr/>
        </p:nvGrpSpPr>
        <p:grpSpPr bwMode="auto">
          <a:xfrm>
            <a:off x="268288" y="76200"/>
            <a:ext cx="8723312" cy="1752600"/>
            <a:chOff x="432" y="48"/>
            <a:chExt cx="5495" cy="1104"/>
          </a:xfrm>
        </p:grpSpPr>
        <p:sp>
          <p:nvSpPr>
            <p:cNvPr id="76808" name="Rectangle 6"/>
            <p:cNvSpPr>
              <a:spLocks noChangeArrowheads="1"/>
            </p:cNvSpPr>
            <p:nvPr/>
          </p:nvSpPr>
          <p:spPr bwMode="auto">
            <a:xfrm>
              <a:off x="2231" y="48"/>
              <a:ext cx="1874" cy="271"/>
            </a:xfrm>
            <a:prstGeom prst="rect">
              <a:avLst/>
            </a:prstGeom>
            <a:noFill/>
            <a:ln w="9525">
              <a:noFill/>
              <a:miter lim="800000"/>
              <a:headEnd/>
              <a:tailEnd/>
            </a:ln>
          </p:spPr>
          <p:txBody>
            <a:bodyPr wrap="none">
              <a:prstTxWarp prst="textNoShape">
                <a:avLst/>
              </a:prstTxWarp>
              <a:spAutoFit/>
            </a:bodyPr>
            <a:lstStyle/>
            <a:p>
              <a:r>
                <a:rPr lang="en-US" sz="2200" b="1">
                  <a:solidFill>
                    <a:srgbClr val="000000"/>
                  </a:solidFill>
                  <a:latin typeface="Arial"/>
                  <a:cs typeface="Arial"/>
                </a:rPr>
                <a:t>Lipoprotein particles</a:t>
              </a:r>
            </a:p>
          </p:txBody>
        </p:sp>
        <p:sp>
          <p:nvSpPr>
            <p:cNvPr id="76809" name="Rectangle 7"/>
            <p:cNvSpPr>
              <a:spLocks noChangeArrowheads="1"/>
            </p:cNvSpPr>
            <p:nvPr/>
          </p:nvSpPr>
          <p:spPr bwMode="auto">
            <a:xfrm>
              <a:off x="432" y="326"/>
              <a:ext cx="5495" cy="826"/>
            </a:xfrm>
            <a:prstGeom prst="rect">
              <a:avLst/>
            </a:prstGeom>
            <a:noFill/>
            <a:ln w="9525">
              <a:noFill/>
              <a:miter lim="800000"/>
              <a:headEnd/>
              <a:tailEnd/>
            </a:ln>
          </p:spPr>
          <p:txBody>
            <a:bodyPr wrap="none">
              <a:prstTxWarp prst="textNoShape">
                <a:avLst/>
              </a:prstTxWarp>
              <a:spAutoFit/>
            </a:bodyPr>
            <a:lstStyle/>
            <a:p>
              <a:r>
                <a:rPr lang="en-US" sz="2000" b="1">
                  <a:solidFill>
                    <a:srgbClr val="000000"/>
                  </a:solidFill>
                  <a:latin typeface="Helvetica" charset="0"/>
                </a:rPr>
                <a:t>Lipoprotein particles- general characteristics and functions</a:t>
              </a:r>
            </a:p>
            <a:p>
              <a:pPr marL="1200150" lvl="1" indent="-285750">
                <a:buClr>
                  <a:srgbClr val="F91A18"/>
                </a:buClr>
                <a:buFont typeface="Times" charset="0"/>
                <a:buChar char="•"/>
              </a:pPr>
              <a:r>
                <a:rPr lang="en-US" sz="2000" b="1">
                  <a:solidFill>
                    <a:srgbClr val="000000"/>
                  </a:solidFill>
                  <a:latin typeface="Helvetica" charset="0"/>
                </a:rPr>
                <a:t>spherical particles with varying amounts of lipid and protein </a:t>
              </a:r>
            </a:p>
            <a:p>
              <a:pPr marL="1200150" lvl="1" indent="-285750">
                <a:buClr>
                  <a:srgbClr val="F91A18"/>
                </a:buClr>
                <a:buFont typeface="Times" charset="0"/>
                <a:buChar char="•"/>
              </a:pPr>
              <a:r>
                <a:rPr lang="en-US" sz="2000" b="1">
                  <a:solidFill>
                    <a:srgbClr val="000000"/>
                  </a:solidFill>
                  <a:latin typeface="Helvetica" charset="0"/>
                </a:rPr>
                <a:t>maintain solubility of constituent lipids</a:t>
              </a:r>
            </a:p>
            <a:p>
              <a:pPr marL="1200150" lvl="1" indent="-285750">
                <a:buClr>
                  <a:srgbClr val="F91A18"/>
                </a:buClr>
                <a:buFont typeface="Times" charset="0"/>
                <a:buChar char="•"/>
              </a:pPr>
              <a:r>
                <a:rPr lang="en-US" sz="2000" b="1">
                  <a:solidFill>
                    <a:srgbClr val="000000"/>
                  </a:solidFill>
                  <a:latin typeface="Helvetica" charset="0"/>
                </a:rPr>
                <a:t>transport of lipids in plasma</a:t>
              </a:r>
            </a:p>
          </p:txBody>
        </p:sp>
      </p:grpSp>
      <p:sp>
        <p:nvSpPr>
          <p:cNvPr id="10" name="Slide Number Placeholder 9"/>
          <p:cNvSpPr>
            <a:spLocks noGrp="1"/>
          </p:cNvSpPr>
          <p:nvPr>
            <p:ph type="sldNum" sz="quarter" idx="12"/>
          </p:nvPr>
        </p:nvSpPr>
        <p:spPr/>
        <p:txBody>
          <a:bodyPr/>
          <a:lstStyle/>
          <a:p>
            <a:fld id="{F8128ADE-1789-334C-8D53-6A8066880BAB}" type="slidenum">
              <a:rPr/>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P spid="410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p:cNvPicPr>
            <a:picLocks noChangeAspect="1" noChangeArrowheads="1"/>
          </p:cNvPicPr>
          <p:nvPr/>
        </p:nvPicPr>
        <p:blipFill>
          <a:blip r:embed="rId3"/>
          <a:srcRect b="12784"/>
          <a:stretch>
            <a:fillRect/>
          </a:stretch>
        </p:blipFill>
        <p:spPr bwMode="auto">
          <a:xfrm>
            <a:off x="1828800" y="863600"/>
            <a:ext cx="5468938" cy="3530600"/>
          </a:xfrm>
          <a:prstGeom prst="rect">
            <a:avLst/>
          </a:prstGeom>
          <a:noFill/>
          <a:ln w="9525">
            <a:noFill/>
            <a:miter lim="800000"/>
            <a:headEnd/>
            <a:tailEnd/>
          </a:ln>
        </p:spPr>
      </p:pic>
      <p:sp>
        <p:nvSpPr>
          <p:cNvPr id="78851" name="Text Box 11"/>
          <p:cNvSpPr txBox="1">
            <a:spLocks noChangeArrowheads="1"/>
          </p:cNvSpPr>
          <p:nvPr/>
        </p:nvSpPr>
        <p:spPr bwMode="auto">
          <a:xfrm>
            <a:off x="3454400" y="228600"/>
            <a:ext cx="2065890" cy="430887"/>
          </a:xfrm>
          <a:prstGeom prst="rect">
            <a:avLst/>
          </a:prstGeom>
          <a:noFill/>
          <a:ln w="9525">
            <a:noFill/>
            <a:miter lim="800000"/>
            <a:headEnd/>
            <a:tailEnd/>
          </a:ln>
        </p:spPr>
        <p:txBody>
          <a:bodyPr wrap="none">
            <a:prstTxWarp prst="textNoShape">
              <a:avLst/>
            </a:prstTxWarp>
            <a:spAutoFit/>
          </a:bodyPr>
          <a:lstStyle/>
          <a:p>
            <a:r>
              <a:rPr lang="en-US" sz="2200" b="1">
                <a:latin typeface="Arial"/>
                <a:cs typeface="Arial"/>
              </a:rPr>
              <a:t>Chylomicrons</a:t>
            </a:r>
            <a:endParaRPr lang="en-US" sz="2200">
              <a:latin typeface="Arial"/>
              <a:cs typeface="Arial"/>
            </a:endParaRPr>
          </a:p>
        </p:txBody>
      </p:sp>
      <p:grpSp>
        <p:nvGrpSpPr>
          <p:cNvPr id="2" name="Group 8"/>
          <p:cNvGrpSpPr>
            <a:grpSpLocks/>
          </p:cNvGrpSpPr>
          <p:nvPr/>
        </p:nvGrpSpPr>
        <p:grpSpPr bwMode="auto">
          <a:xfrm>
            <a:off x="1905000" y="4541838"/>
            <a:ext cx="5476875" cy="990600"/>
            <a:chOff x="1403" y="2861"/>
            <a:chExt cx="3450" cy="624"/>
          </a:xfrm>
        </p:grpSpPr>
        <p:pic>
          <p:nvPicPr>
            <p:cNvPr id="78854" name="Picture 12"/>
            <p:cNvPicPr>
              <a:picLocks noChangeAspect="1" noChangeArrowheads="1"/>
            </p:cNvPicPr>
            <p:nvPr/>
          </p:nvPicPr>
          <p:blipFill>
            <a:blip r:embed="rId4"/>
            <a:srcRect/>
            <a:stretch>
              <a:fillRect/>
            </a:stretch>
          </p:blipFill>
          <p:spPr bwMode="auto">
            <a:xfrm rot="-5400000">
              <a:off x="2816" y="1448"/>
              <a:ext cx="624" cy="3450"/>
            </a:xfrm>
            <a:prstGeom prst="rect">
              <a:avLst/>
            </a:prstGeom>
            <a:noFill/>
            <a:ln w="9525">
              <a:noFill/>
              <a:miter lim="800000"/>
              <a:headEnd/>
              <a:tailEnd/>
            </a:ln>
          </p:spPr>
        </p:pic>
        <p:pic>
          <p:nvPicPr>
            <p:cNvPr id="78855" name="Picture 7"/>
            <p:cNvPicPr>
              <a:picLocks noChangeAspect="1" noChangeArrowheads="1"/>
            </p:cNvPicPr>
            <p:nvPr/>
          </p:nvPicPr>
          <p:blipFill>
            <a:blip r:embed="rId5"/>
            <a:srcRect/>
            <a:stretch>
              <a:fillRect/>
            </a:stretch>
          </p:blipFill>
          <p:spPr bwMode="auto">
            <a:xfrm>
              <a:off x="1611" y="2946"/>
              <a:ext cx="1370" cy="443"/>
            </a:xfrm>
            <a:prstGeom prst="rect">
              <a:avLst/>
            </a:prstGeom>
            <a:noFill/>
            <a:ln w="9525">
              <a:noFill/>
              <a:miter lim="800000"/>
              <a:headEnd/>
              <a:tailEnd/>
            </a:ln>
          </p:spPr>
        </p:pic>
        <p:pic>
          <p:nvPicPr>
            <p:cNvPr id="78856" name="Picture 8"/>
            <p:cNvPicPr>
              <a:picLocks noChangeAspect="1" noChangeArrowheads="1"/>
            </p:cNvPicPr>
            <p:nvPr/>
          </p:nvPicPr>
          <p:blipFill>
            <a:blip r:embed="rId6"/>
            <a:srcRect/>
            <a:stretch>
              <a:fillRect/>
            </a:stretch>
          </p:blipFill>
          <p:spPr bwMode="auto">
            <a:xfrm>
              <a:off x="2981" y="2909"/>
              <a:ext cx="1440" cy="569"/>
            </a:xfrm>
            <a:prstGeom prst="rect">
              <a:avLst/>
            </a:prstGeom>
            <a:noFill/>
            <a:ln w="9525">
              <a:noFill/>
              <a:miter lim="800000"/>
              <a:headEnd/>
              <a:tailEnd/>
            </a:ln>
          </p:spPr>
        </p:pic>
      </p:grpSp>
      <p:sp>
        <p:nvSpPr>
          <p:cNvPr id="9" name="Slide Number Placeholder 8"/>
          <p:cNvSpPr>
            <a:spLocks noGrp="1"/>
          </p:cNvSpPr>
          <p:nvPr>
            <p:ph type="sldNum" sz="quarter" idx="12"/>
          </p:nvPr>
        </p:nvSpPr>
        <p:spPr/>
        <p:txBody>
          <a:bodyPr/>
          <a:lstStyle/>
          <a:p>
            <a:fld id="{F8128ADE-1789-334C-8D53-6A8066880BAB}" type="slidenum">
              <a: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a:grpSpLocks/>
          </p:cNvGrpSpPr>
          <p:nvPr/>
        </p:nvGrpSpPr>
        <p:grpSpPr bwMode="auto">
          <a:xfrm>
            <a:off x="0" y="0"/>
            <a:ext cx="9144000" cy="6858000"/>
            <a:chOff x="0" y="0"/>
            <a:chExt cx="5760" cy="4320"/>
          </a:xfrm>
        </p:grpSpPr>
        <p:pic>
          <p:nvPicPr>
            <p:cNvPr id="80900" name="Picture 13"/>
            <p:cNvPicPr>
              <a:picLocks noChangeAspect="1" noChangeArrowheads="1"/>
            </p:cNvPicPr>
            <p:nvPr/>
          </p:nvPicPr>
          <p:blipFill>
            <a:blip r:embed="rId3"/>
            <a:srcRect/>
            <a:stretch>
              <a:fillRect/>
            </a:stretch>
          </p:blipFill>
          <p:spPr bwMode="auto">
            <a:xfrm rot="-5400000">
              <a:off x="1800" y="-1800"/>
              <a:ext cx="528" cy="4128"/>
            </a:xfrm>
            <a:prstGeom prst="rect">
              <a:avLst/>
            </a:prstGeom>
            <a:noFill/>
            <a:ln w="9525">
              <a:noFill/>
              <a:miter lim="800000"/>
              <a:headEnd/>
              <a:tailEnd/>
            </a:ln>
          </p:spPr>
        </p:pic>
        <p:pic>
          <p:nvPicPr>
            <p:cNvPr id="80901" name="Picture 2"/>
            <p:cNvPicPr>
              <a:picLocks noChangeAspect="1" noChangeArrowheads="1"/>
            </p:cNvPicPr>
            <p:nvPr/>
          </p:nvPicPr>
          <p:blipFill>
            <a:blip r:embed="rId4"/>
            <a:srcRect/>
            <a:stretch>
              <a:fillRect/>
            </a:stretch>
          </p:blipFill>
          <p:spPr bwMode="auto">
            <a:xfrm>
              <a:off x="0" y="394"/>
              <a:ext cx="2256" cy="1670"/>
            </a:xfrm>
            <a:prstGeom prst="rect">
              <a:avLst/>
            </a:prstGeom>
            <a:noFill/>
            <a:ln w="9525">
              <a:noFill/>
              <a:miter lim="800000"/>
              <a:headEnd/>
              <a:tailEnd/>
            </a:ln>
          </p:spPr>
        </p:pic>
        <p:pic>
          <p:nvPicPr>
            <p:cNvPr id="80902" name="Picture 3"/>
            <p:cNvPicPr>
              <a:picLocks noChangeAspect="1" noChangeArrowheads="1"/>
            </p:cNvPicPr>
            <p:nvPr/>
          </p:nvPicPr>
          <p:blipFill>
            <a:blip r:embed="rId5"/>
            <a:srcRect/>
            <a:stretch>
              <a:fillRect/>
            </a:stretch>
          </p:blipFill>
          <p:spPr bwMode="auto">
            <a:xfrm>
              <a:off x="2256" y="384"/>
              <a:ext cx="2208" cy="1728"/>
            </a:xfrm>
            <a:prstGeom prst="rect">
              <a:avLst/>
            </a:prstGeom>
            <a:noFill/>
            <a:ln w="9525">
              <a:noFill/>
              <a:miter lim="800000"/>
              <a:headEnd/>
              <a:tailEnd/>
            </a:ln>
          </p:spPr>
        </p:pic>
        <p:pic>
          <p:nvPicPr>
            <p:cNvPr id="80903" name="Picture 4"/>
            <p:cNvPicPr>
              <a:picLocks noChangeAspect="1" noChangeArrowheads="1"/>
            </p:cNvPicPr>
            <p:nvPr/>
          </p:nvPicPr>
          <p:blipFill>
            <a:blip r:embed="rId6"/>
            <a:srcRect/>
            <a:stretch>
              <a:fillRect/>
            </a:stretch>
          </p:blipFill>
          <p:spPr bwMode="auto">
            <a:xfrm>
              <a:off x="0" y="2064"/>
              <a:ext cx="2400" cy="1653"/>
            </a:xfrm>
            <a:prstGeom prst="rect">
              <a:avLst/>
            </a:prstGeom>
            <a:noFill/>
            <a:ln w="9525">
              <a:noFill/>
              <a:miter lim="800000"/>
              <a:headEnd/>
              <a:tailEnd/>
            </a:ln>
          </p:spPr>
        </p:pic>
        <p:pic>
          <p:nvPicPr>
            <p:cNvPr id="80904" name="Picture 5"/>
            <p:cNvPicPr>
              <a:picLocks noChangeAspect="1" noChangeArrowheads="1"/>
            </p:cNvPicPr>
            <p:nvPr/>
          </p:nvPicPr>
          <p:blipFill>
            <a:blip r:embed="rId7"/>
            <a:srcRect/>
            <a:stretch>
              <a:fillRect/>
            </a:stretch>
          </p:blipFill>
          <p:spPr bwMode="auto">
            <a:xfrm>
              <a:off x="2112" y="2112"/>
              <a:ext cx="2353" cy="1632"/>
            </a:xfrm>
            <a:prstGeom prst="rect">
              <a:avLst/>
            </a:prstGeom>
            <a:noFill/>
            <a:ln w="9525">
              <a:noFill/>
              <a:miter lim="800000"/>
              <a:headEnd/>
              <a:tailEnd/>
            </a:ln>
          </p:spPr>
        </p:pic>
        <p:pic>
          <p:nvPicPr>
            <p:cNvPr id="80905" name="Picture 10"/>
            <p:cNvPicPr>
              <a:picLocks noChangeAspect="1" noChangeArrowheads="1"/>
            </p:cNvPicPr>
            <p:nvPr/>
          </p:nvPicPr>
          <p:blipFill>
            <a:blip r:embed="rId8"/>
            <a:srcRect/>
            <a:stretch>
              <a:fillRect/>
            </a:stretch>
          </p:blipFill>
          <p:spPr bwMode="auto">
            <a:xfrm>
              <a:off x="4121" y="0"/>
              <a:ext cx="1639" cy="4320"/>
            </a:xfrm>
            <a:prstGeom prst="rect">
              <a:avLst/>
            </a:prstGeom>
            <a:noFill/>
            <a:ln w="9525">
              <a:noFill/>
              <a:miter lim="800000"/>
              <a:headEnd/>
              <a:tailEnd/>
            </a:ln>
          </p:spPr>
        </p:pic>
        <p:sp>
          <p:nvSpPr>
            <p:cNvPr id="80906" name="Text Box 11"/>
            <p:cNvSpPr txBox="1">
              <a:spLocks noChangeArrowheads="1"/>
            </p:cNvSpPr>
            <p:nvPr/>
          </p:nvSpPr>
          <p:spPr bwMode="auto">
            <a:xfrm>
              <a:off x="785" y="96"/>
              <a:ext cx="3247" cy="271"/>
            </a:xfrm>
            <a:prstGeom prst="rect">
              <a:avLst/>
            </a:prstGeom>
            <a:noFill/>
            <a:ln w="9525">
              <a:noFill/>
              <a:miter lim="800000"/>
              <a:headEnd/>
              <a:tailEnd/>
            </a:ln>
          </p:spPr>
          <p:txBody>
            <a:bodyPr wrap="none">
              <a:prstTxWarp prst="textNoShape">
                <a:avLst/>
              </a:prstTxWarp>
              <a:spAutoFit/>
            </a:bodyPr>
            <a:lstStyle/>
            <a:p>
              <a:r>
                <a:rPr lang="en-US" sz="2200" b="1">
                  <a:latin typeface="Arial"/>
                  <a:cs typeface="Arial"/>
                </a:rPr>
                <a:t>Major classes of lipoprotein particles</a:t>
              </a:r>
              <a:endParaRPr lang="en-US" sz="2200">
                <a:latin typeface="Arial"/>
                <a:cs typeface="Arial"/>
              </a:endParaRPr>
            </a:p>
          </p:txBody>
        </p:sp>
        <p:pic>
          <p:nvPicPr>
            <p:cNvPr id="80907" name="Picture 12"/>
            <p:cNvPicPr>
              <a:picLocks noChangeAspect="1" noChangeArrowheads="1"/>
            </p:cNvPicPr>
            <p:nvPr/>
          </p:nvPicPr>
          <p:blipFill>
            <a:blip r:embed="rId3"/>
            <a:srcRect/>
            <a:stretch>
              <a:fillRect/>
            </a:stretch>
          </p:blipFill>
          <p:spPr bwMode="auto">
            <a:xfrm rot="-5400000">
              <a:off x="1752" y="1944"/>
              <a:ext cx="624" cy="4128"/>
            </a:xfrm>
            <a:prstGeom prst="rect">
              <a:avLst/>
            </a:prstGeom>
            <a:noFill/>
            <a:ln w="9525">
              <a:noFill/>
              <a:miter lim="800000"/>
              <a:headEnd/>
              <a:tailEnd/>
            </a:ln>
          </p:spPr>
        </p:pic>
        <p:pic>
          <p:nvPicPr>
            <p:cNvPr id="80908" name="Picture 7"/>
            <p:cNvPicPr>
              <a:picLocks noChangeAspect="1" noChangeArrowheads="1"/>
            </p:cNvPicPr>
            <p:nvPr/>
          </p:nvPicPr>
          <p:blipFill>
            <a:blip r:embed="rId9"/>
            <a:srcRect/>
            <a:stretch>
              <a:fillRect/>
            </a:stretch>
          </p:blipFill>
          <p:spPr bwMode="auto">
            <a:xfrm>
              <a:off x="838" y="3781"/>
              <a:ext cx="1370" cy="443"/>
            </a:xfrm>
            <a:prstGeom prst="rect">
              <a:avLst/>
            </a:prstGeom>
            <a:noFill/>
            <a:ln w="9525">
              <a:noFill/>
              <a:miter lim="800000"/>
              <a:headEnd/>
              <a:tailEnd/>
            </a:ln>
          </p:spPr>
        </p:pic>
        <p:pic>
          <p:nvPicPr>
            <p:cNvPr id="80909" name="Picture 8"/>
            <p:cNvPicPr>
              <a:picLocks noChangeAspect="1" noChangeArrowheads="1"/>
            </p:cNvPicPr>
            <p:nvPr/>
          </p:nvPicPr>
          <p:blipFill>
            <a:blip r:embed="rId10"/>
            <a:srcRect/>
            <a:stretch>
              <a:fillRect/>
            </a:stretch>
          </p:blipFill>
          <p:spPr bwMode="auto">
            <a:xfrm>
              <a:off x="2208" y="3744"/>
              <a:ext cx="1440" cy="569"/>
            </a:xfrm>
            <a:prstGeom prst="rect">
              <a:avLst/>
            </a:prstGeom>
            <a:noFill/>
            <a:ln w="9525">
              <a:noFill/>
              <a:miter lim="800000"/>
              <a:headEnd/>
              <a:tailEnd/>
            </a:ln>
          </p:spPr>
        </p:pic>
        <p:sp>
          <p:nvSpPr>
            <p:cNvPr id="80910" name="Rectangle 14"/>
            <p:cNvSpPr>
              <a:spLocks noChangeArrowheads="1"/>
            </p:cNvSpPr>
            <p:nvPr/>
          </p:nvSpPr>
          <p:spPr bwMode="auto">
            <a:xfrm rot="-5400000">
              <a:off x="-543" y="3462"/>
              <a:ext cx="1353" cy="212"/>
            </a:xfrm>
            <a:prstGeom prst="rect">
              <a:avLst/>
            </a:prstGeom>
            <a:noFill/>
            <a:ln w="9525">
              <a:noFill/>
              <a:miter lim="800000"/>
              <a:headEnd/>
              <a:tailEnd/>
            </a:ln>
          </p:spPr>
          <p:txBody>
            <a:bodyPr wrap="none">
              <a:prstTxWarp prst="textNoShape">
                <a:avLst/>
              </a:prstTxWarp>
              <a:spAutoFit/>
            </a:bodyPr>
            <a:lstStyle/>
            <a:p>
              <a:r>
                <a:rPr lang="en-US" sz="1600" b="1">
                  <a:latin typeface="Helvetica" charset="0"/>
                </a:rPr>
                <a:t>Lippincott Fig. 18.19</a:t>
              </a:r>
            </a:p>
          </p:txBody>
        </p:sp>
      </p:grpSp>
      <p:sp>
        <p:nvSpPr>
          <p:cNvPr id="15" name="Slide Number Placeholder 14"/>
          <p:cNvSpPr>
            <a:spLocks noGrp="1"/>
          </p:cNvSpPr>
          <p:nvPr>
            <p:ph type="sldNum" sz="quarter" idx="12"/>
          </p:nvPr>
        </p:nvSpPr>
        <p:spPr/>
        <p:txBody>
          <a:bodyPr/>
          <a:lstStyle/>
          <a:p>
            <a:fld id="{F8128ADE-1789-334C-8D53-6A8066880BAB}" type="slidenum">
              <a: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p:cNvPicPr>
            <a:picLocks noChangeAspect="1" noChangeArrowheads="1"/>
          </p:cNvPicPr>
          <p:nvPr/>
        </p:nvPicPr>
        <p:blipFill>
          <a:blip r:embed="rId3"/>
          <a:srcRect/>
          <a:stretch>
            <a:fillRect/>
          </a:stretch>
        </p:blipFill>
        <p:spPr bwMode="auto">
          <a:xfrm>
            <a:off x="381000" y="695325"/>
            <a:ext cx="8229600" cy="5248275"/>
          </a:xfrm>
          <a:prstGeom prst="rect">
            <a:avLst/>
          </a:prstGeom>
          <a:noFill/>
          <a:ln w="9525">
            <a:noFill/>
            <a:miter lim="800000"/>
            <a:headEnd/>
            <a:tailEnd/>
          </a:ln>
        </p:spPr>
      </p:pic>
      <p:sp>
        <p:nvSpPr>
          <p:cNvPr id="82947" name="Rectangle 6"/>
          <p:cNvSpPr>
            <a:spLocks noChangeArrowheads="1"/>
          </p:cNvSpPr>
          <p:nvPr/>
        </p:nvSpPr>
        <p:spPr bwMode="auto">
          <a:xfrm>
            <a:off x="3352800" y="990600"/>
            <a:ext cx="3962400" cy="457200"/>
          </a:xfrm>
          <a:prstGeom prst="rect">
            <a:avLst/>
          </a:prstGeom>
          <a:solidFill>
            <a:schemeClr val="bg1"/>
          </a:solidFill>
          <a:ln w="9525">
            <a:solidFill>
              <a:schemeClr val="bg1"/>
            </a:solidFill>
            <a:miter lim="800000"/>
            <a:headEnd/>
            <a:tailEnd/>
          </a:ln>
        </p:spPr>
        <p:txBody>
          <a:bodyPr wrap="none" anchor="ctr">
            <a:prstTxWarp prst="textNoShape">
              <a:avLst/>
            </a:prstTxWarp>
          </a:bodyPr>
          <a:lstStyle/>
          <a:p>
            <a:endParaRPr lang="en-US"/>
          </a:p>
        </p:txBody>
      </p:sp>
      <p:sp>
        <p:nvSpPr>
          <p:cNvPr id="82948" name="Text Box 5"/>
          <p:cNvSpPr txBox="1">
            <a:spLocks noChangeArrowheads="1"/>
          </p:cNvSpPr>
          <p:nvPr/>
        </p:nvSpPr>
        <p:spPr bwMode="auto">
          <a:xfrm>
            <a:off x="1266825" y="152400"/>
            <a:ext cx="6248400" cy="457200"/>
          </a:xfrm>
          <a:prstGeom prst="rect">
            <a:avLst/>
          </a:prstGeom>
          <a:noFill/>
          <a:ln w="9525">
            <a:noFill/>
            <a:miter lim="800000"/>
            <a:headEnd/>
            <a:tailEnd/>
          </a:ln>
        </p:spPr>
        <p:txBody>
          <a:bodyPr wrap="none">
            <a:prstTxWarp prst="textNoShape">
              <a:avLst/>
            </a:prstTxWarp>
            <a:spAutoFit/>
          </a:bodyPr>
          <a:lstStyle/>
          <a:p>
            <a:pPr algn="ctr"/>
            <a:r>
              <a:rPr lang="en-US" b="1">
                <a:latin typeface="Helvetica" charset="0"/>
              </a:rPr>
              <a:t>Relative size and densities of lipoproteins</a:t>
            </a:r>
            <a:endParaRPr lang="en-US"/>
          </a:p>
        </p:txBody>
      </p:sp>
      <p:sp>
        <p:nvSpPr>
          <p:cNvPr id="6" name="Slide Number Placeholder 5"/>
          <p:cNvSpPr>
            <a:spLocks noGrp="1"/>
          </p:cNvSpPr>
          <p:nvPr>
            <p:ph type="sldNum" sz="quarter" idx="12"/>
          </p:nvPr>
        </p:nvSpPr>
        <p:spPr/>
        <p:txBody>
          <a:bodyPr/>
          <a:lstStyle/>
          <a:p>
            <a:fld id="{F8128ADE-1789-334C-8D53-6A8066880BAB}" type="slidenum">
              <a: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p:cNvPicPr>
            <a:picLocks noChangeAspect="1"/>
          </p:cNvPicPr>
          <p:nvPr/>
        </p:nvPicPr>
        <p:blipFill>
          <a:blip r:embed="rId3"/>
          <a:srcRect/>
          <a:stretch>
            <a:fillRect/>
          </a:stretch>
        </p:blipFill>
        <p:spPr bwMode="auto">
          <a:xfrm>
            <a:off x="2590800" y="2647950"/>
            <a:ext cx="4017963" cy="2152650"/>
          </a:xfrm>
          <a:prstGeom prst="rect">
            <a:avLst/>
          </a:prstGeom>
          <a:noFill/>
          <a:ln w="9525">
            <a:noFill/>
            <a:miter lim="800000"/>
            <a:headEnd/>
            <a:tailEnd/>
          </a:ln>
        </p:spPr>
      </p:pic>
      <p:sp>
        <p:nvSpPr>
          <p:cNvPr id="84995" name="TextBox 2"/>
          <p:cNvSpPr txBox="1">
            <a:spLocks noChangeArrowheads="1"/>
          </p:cNvSpPr>
          <p:nvPr/>
        </p:nvSpPr>
        <p:spPr bwMode="auto">
          <a:xfrm>
            <a:off x="1247775" y="228600"/>
            <a:ext cx="6267511" cy="769441"/>
          </a:xfrm>
          <a:prstGeom prst="rect">
            <a:avLst/>
          </a:prstGeom>
          <a:noFill/>
          <a:ln w="9525">
            <a:noFill/>
            <a:miter lim="800000"/>
            <a:headEnd/>
            <a:tailEnd/>
          </a:ln>
        </p:spPr>
        <p:txBody>
          <a:bodyPr wrap="none">
            <a:prstTxWarp prst="textNoShape">
              <a:avLst/>
            </a:prstTxWarp>
            <a:spAutoFit/>
          </a:bodyPr>
          <a:lstStyle/>
          <a:p>
            <a:pPr algn="ctr"/>
            <a:r>
              <a:rPr lang="en-US" sz="2200" b="1">
                <a:latin typeface="Arial"/>
                <a:ea typeface="Helvetica" charset="0"/>
                <a:cs typeface="Arial"/>
              </a:rPr>
              <a:t>Cholesterol is absorbed in the small intestine </a:t>
            </a:r>
          </a:p>
          <a:p>
            <a:pPr algn="ctr"/>
            <a:r>
              <a:rPr lang="en-US" sz="2200" b="1">
                <a:latin typeface="Arial"/>
                <a:ea typeface="Helvetica" charset="0"/>
                <a:cs typeface="Arial"/>
              </a:rPr>
              <a:t>and assembled into chylomicrons</a:t>
            </a:r>
          </a:p>
        </p:txBody>
      </p:sp>
      <p:sp>
        <p:nvSpPr>
          <p:cNvPr id="84996" name="Rectangle 3"/>
          <p:cNvSpPr>
            <a:spLocks noChangeArrowheads="1"/>
          </p:cNvSpPr>
          <p:nvPr/>
        </p:nvSpPr>
        <p:spPr bwMode="auto">
          <a:xfrm>
            <a:off x="1426376" y="1581150"/>
            <a:ext cx="2764624" cy="707886"/>
          </a:xfrm>
          <a:prstGeom prst="rect">
            <a:avLst/>
          </a:prstGeom>
          <a:noFill/>
          <a:ln w="9525">
            <a:noFill/>
            <a:miter lim="800000"/>
            <a:headEnd/>
            <a:tailEnd/>
          </a:ln>
        </p:spPr>
        <p:txBody>
          <a:bodyPr wrap="none">
            <a:prstTxWarp prst="textNoShape">
              <a:avLst/>
            </a:prstTxWarp>
            <a:spAutoFit/>
          </a:bodyPr>
          <a:lstStyle/>
          <a:p>
            <a:pPr algn="ctr"/>
            <a:r>
              <a:rPr lang="en-US" sz="2000" b="1">
                <a:latin typeface="Arial"/>
                <a:ea typeface="Helvetica" charset="0"/>
                <a:cs typeface="Arial"/>
              </a:rPr>
              <a:t>plasma before a</a:t>
            </a:r>
          </a:p>
          <a:p>
            <a:pPr algn="ctr"/>
            <a:r>
              <a:rPr lang="en-US" sz="2000" b="1">
                <a:latin typeface="Arial"/>
                <a:ea typeface="Helvetica" charset="0"/>
                <a:cs typeface="Arial"/>
              </a:rPr>
              <a:t>cholesterol-rich meal</a:t>
            </a:r>
            <a:endParaRPr lang="en-US" sz="2000">
              <a:latin typeface="Arial"/>
              <a:ea typeface="Helvetica" charset="0"/>
              <a:cs typeface="Arial"/>
            </a:endParaRPr>
          </a:p>
        </p:txBody>
      </p:sp>
      <p:sp>
        <p:nvSpPr>
          <p:cNvPr id="84997" name="Rectangle 4"/>
          <p:cNvSpPr>
            <a:spLocks noChangeArrowheads="1"/>
          </p:cNvSpPr>
          <p:nvPr/>
        </p:nvSpPr>
        <p:spPr bwMode="auto">
          <a:xfrm>
            <a:off x="4648200" y="1581150"/>
            <a:ext cx="2764624" cy="707886"/>
          </a:xfrm>
          <a:prstGeom prst="rect">
            <a:avLst/>
          </a:prstGeom>
          <a:noFill/>
          <a:ln w="9525">
            <a:noFill/>
            <a:miter lim="800000"/>
            <a:headEnd/>
            <a:tailEnd/>
          </a:ln>
        </p:spPr>
        <p:txBody>
          <a:bodyPr wrap="none">
            <a:prstTxWarp prst="textNoShape">
              <a:avLst/>
            </a:prstTxWarp>
            <a:spAutoFit/>
          </a:bodyPr>
          <a:lstStyle/>
          <a:p>
            <a:pPr algn="ctr"/>
            <a:r>
              <a:rPr lang="en-US" sz="2000" b="1">
                <a:latin typeface="Arial"/>
                <a:ea typeface="Helvetica" charset="0"/>
                <a:cs typeface="Arial"/>
              </a:rPr>
              <a:t>plasma after a</a:t>
            </a:r>
          </a:p>
          <a:p>
            <a:pPr algn="ctr"/>
            <a:r>
              <a:rPr lang="en-US" sz="2000" b="1">
                <a:latin typeface="Arial"/>
                <a:ea typeface="Helvetica" charset="0"/>
                <a:cs typeface="Arial"/>
              </a:rPr>
              <a:t>cholesterol-rich meal</a:t>
            </a:r>
            <a:endParaRPr lang="en-US" sz="2000">
              <a:latin typeface="Arial"/>
              <a:ea typeface="Helvetica" charset="0"/>
              <a:cs typeface="Arial"/>
            </a:endParaRPr>
          </a:p>
        </p:txBody>
      </p:sp>
      <p:sp>
        <p:nvSpPr>
          <p:cNvPr id="7" name="Slide Number Placeholder 6"/>
          <p:cNvSpPr>
            <a:spLocks noGrp="1"/>
          </p:cNvSpPr>
          <p:nvPr>
            <p:ph type="sldNum" sz="quarter" idx="12"/>
          </p:nvPr>
        </p:nvSpPr>
        <p:spPr/>
        <p:txBody>
          <a:bodyPr/>
          <a:lstStyle/>
          <a:p>
            <a:fld id="{F8128ADE-1789-334C-8D53-6A8066880BAB}" type="slidenum">
              <a: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3" name="Picture 3"/>
          <p:cNvPicPr>
            <a:picLocks noChangeAspect="1" noChangeArrowheads="1"/>
          </p:cNvPicPr>
          <p:nvPr/>
        </p:nvPicPr>
        <p:blipFill>
          <a:blip r:embed="rId2"/>
          <a:srcRect/>
          <a:stretch>
            <a:fillRect/>
          </a:stretch>
        </p:blipFill>
        <p:spPr bwMode="auto">
          <a:xfrm>
            <a:off x="1739900" y="1725613"/>
            <a:ext cx="5727700" cy="3794125"/>
          </a:xfrm>
          <a:prstGeom prst="rect">
            <a:avLst/>
          </a:prstGeom>
          <a:noFill/>
          <a:ln w="9525">
            <a:noFill/>
            <a:round/>
            <a:headEnd/>
            <a:tailEnd/>
          </a:ln>
        </p:spPr>
      </p:pic>
      <p:sp>
        <p:nvSpPr>
          <p:cNvPr id="87044" name="Text Box 4"/>
          <p:cNvSpPr txBox="1">
            <a:spLocks noChangeArrowheads="1"/>
          </p:cNvSpPr>
          <p:nvPr/>
        </p:nvSpPr>
        <p:spPr bwMode="auto">
          <a:xfrm>
            <a:off x="2806700" y="5764213"/>
            <a:ext cx="4319588" cy="255587"/>
          </a:xfrm>
          <a:prstGeom prst="rect">
            <a:avLst/>
          </a:prstGeom>
          <a:noFill/>
          <a:ln w="9525">
            <a:noFill/>
            <a:round/>
            <a:headEnd/>
            <a:tailEnd/>
          </a:ln>
        </p:spPr>
        <p:txBody>
          <a:bodyPr lIns="0" tIns="0" rIns="0" bIns="0">
            <a:prstTxWarp prst="textNoShape">
              <a:avLst/>
            </a:prstTxWarp>
          </a:bodyPr>
          <a:lstStyle/>
          <a:p>
            <a:pPr>
              <a:tabLst>
                <a:tab pos="723900" algn="l"/>
                <a:tab pos="1447800" algn="l"/>
                <a:tab pos="2171700" algn="l"/>
                <a:tab pos="2895600" algn="l"/>
                <a:tab pos="3619500" algn="l"/>
              </a:tabLst>
            </a:pPr>
            <a:r>
              <a:rPr lang="en-GB" sz="1200" b="1">
                <a:solidFill>
                  <a:srgbClr val="000000"/>
                </a:solidFill>
                <a:latin typeface="Arial" charset="0"/>
                <a:ea typeface="msgothic" charset="0"/>
                <a:cs typeface="msgothic" charset="0"/>
              </a:rPr>
              <a:t>Knuth N D , Horowitz J F J. Nutr. 2006;136:1498-1503</a:t>
            </a:r>
          </a:p>
        </p:txBody>
      </p:sp>
      <p:sp>
        <p:nvSpPr>
          <p:cNvPr id="87045" name="TextBox 4"/>
          <p:cNvSpPr txBox="1">
            <a:spLocks noChangeArrowheads="1"/>
          </p:cNvSpPr>
          <p:nvPr/>
        </p:nvSpPr>
        <p:spPr bwMode="auto">
          <a:xfrm>
            <a:off x="800100" y="228600"/>
            <a:ext cx="7412418" cy="769441"/>
          </a:xfrm>
          <a:prstGeom prst="rect">
            <a:avLst/>
          </a:prstGeom>
          <a:noFill/>
          <a:ln w="9525">
            <a:noFill/>
            <a:miter lim="800000"/>
            <a:headEnd/>
            <a:tailEnd/>
          </a:ln>
        </p:spPr>
        <p:txBody>
          <a:bodyPr wrap="none">
            <a:prstTxWarp prst="textNoShape">
              <a:avLst/>
            </a:prstTxWarp>
            <a:spAutoFit/>
          </a:bodyPr>
          <a:lstStyle/>
          <a:p>
            <a:pPr algn="ctr"/>
            <a:r>
              <a:rPr lang="en-US" sz="2200" b="1">
                <a:latin typeface="Arial"/>
                <a:ea typeface="Helvetica" charset="0"/>
                <a:cs typeface="Arial"/>
              </a:rPr>
              <a:t>Clearance of chylomicrons from plasma</a:t>
            </a:r>
          </a:p>
          <a:p>
            <a:pPr algn="ctr"/>
            <a:r>
              <a:rPr lang="en-US" sz="2200" b="1">
                <a:latin typeface="Arial"/>
                <a:ea typeface="Helvetica" charset="0"/>
                <a:cs typeface="Arial"/>
              </a:rPr>
              <a:t>represents tissue uptake and chylomicron breakdown</a:t>
            </a:r>
            <a:endParaRPr lang="en-US" sz="2200">
              <a:latin typeface="Arial"/>
              <a:cs typeface="Arial"/>
            </a:endParaRPr>
          </a:p>
        </p:txBody>
      </p:sp>
      <p:sp>
        <p:nvSpPr>
          <p:cNvPr id="6" name="Slide Number Placeholder 5"/>
          <p:cNvSpPr>
            <a:spLocks noGrp="1"/>
          </p:cNvSpPr>
          <p:nvPr>
            <p:ph type="sldNum" sz="quarter" idx="12"/>
          </p:nvPr>
        </p:nvSpPr>
        <p:spPr/>
        <p:txBody>
          <a:bodyPr/>
          <a:lstStyle/>
          <a:p>
            <a:fld id="{F8128ADE-1789-334C-8D53-6A8066880BAB}" type="slidenum">
              <a:rPr/>
              <a:pPr/>
              <a:t>9</a:t>
            </a:fld>
            <a:endParaRPr lang="en-US"/>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05020.17.03"/>
  <p:tag name="PPTVERSION" val="14"/>
  <p:tag name="TPOS" val="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454</TotalTime>
  <Words>1848</Words>
  <Application>Microsoft Office PowerPoint</Application>
  <PresentationFormat>On-screen Show (4:3)</PresentationFormat>
  <Paragraphs>526</Paragraphs>
  <Slides>32</Slides>
  <Notes>25</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UMDNJ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carolyn</dc:creator>
  <cp:lastModifiedBy>suriender kumar</cp:lastModifiedBy>
  <cp:revision>116</cp:revision>
  <cp:lastPrinted>2013-05-21T16:51:34Z</cp:lastPrinted>
  <dcterms:created xsi:type="dcterms:W3CDTF">2013-05-30T19:11:30Z</dcterms:created>
  <dcterms:modified xsi:type="dcterms:W3CDTF">2015-01-22T20:41:29Z</dcterms:modified>
</cp:coreProperties>
</file>