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306" r:id="rId3"/>
    <p:sldId id="300" r:id="rId4"/>
    <p:sldId id="307" r:id="rId5"/>
    <p:sldId id="313" r:id="rId6"/>
    <p:sldId id="325" r:id="rId7"/>
    <p:sldId id="315" r:id="rId8"/>
    <p:sldId id="326" r:id="rId9"/>
    <p:sldId id="314" r:id="rId10"/>
    <p:sldId id="316" r:id="rId11"/>
    <p:sldId id="317" r:id="rId12"/>
    <p:sldId id="308" r:id="rId13"/>
    <p:sldId id="301" r:id="rId14"/>
    <p:sldId id="292" r:id="rId15"/>
    <p:sldId id="318" r:id="rId16"/>
    <p:sldId id="320" r:id="rId17"/>
    <p:sldId id="311" r:id="rId18"/>
    <p:sldId id="319" r:id="rId19"/>
    <p:sldId id="321" r:id="rId20"/>
    <p:sldId id="323" r:id="rId21"/>
    <p:sldId id="324" r:id="rId22"/>
    <p:sldId id="309" r:id="rId23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MS PGothic" charset="0"/>
        <a:cs typeface="MS PGothic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MS PGothic" charset="0"/>
        <a:cs typeface="MS PGothic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MS PGothic" charset="0"/>
        <a:cs typeface="MS PGothic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MS PGothic" charset="0"/>
        <a:cs typeface="MS PGothic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MS PGothic" charset="0"/>
        <a:cs typeface="MS PGothic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" charset="0"/>
        <a:ea typeface="MS PGothic" charset="0"/>
        <a:cs typeface="MS PGothic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" charset="0"/>
        <a:ea typeface="MS PGothic" charset="0"/>
        <a:cs typeface="MS PGothic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" charset="0"/>
        <a:ea typeface="MS PGothic" charset="0"/>
        <a:cs typeface="MS PGothic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" charset="0"/>
        <a:ea typeface="MS PGothic" charset="0"/>
        <a:cs typeface="MS PGothic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CEC6"/>
    <a:srgbClr val="7BC6E7"/>
    <a:srgbClr val="0B5D99"/>
    <a:srgbClr val="DED6C6"/>
    <a:srgbClr val="E7DECE"/>
    <a:srgbClr val="D6C6BD"/>
    <a:srgbClr val="FF00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370" y="-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3870" y="-12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>
                <a:latin typeface="Times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>
                <a:latin typeface="Times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 b="1">
                <a:latin typeface="Times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en-US"/>
              <a:t>Lecture 48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63AA3A91-E5E3-B841-9790-CA445524AD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8466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86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16425"/>
            <a:ext cx="5140325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9E275D8C-BCAB-8743-86F3-0EE31858C5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9938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68" charset="0"/>
        <a:ea typeface="MS PGothic" pitchFamily="34" charset="-128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68" charset="0"/>
        <a:ea typeface="MS PGothic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68" charset="0"/>
        <a:ea typeface="MS PGothic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68" charset="0"/>
        <a:ea typeface="MS PGothic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68" charset="0"/>
        <a:ea typeface="MS PGothic" pitchFamily="34" charset="-128"/>
        <a:cs typeface="MS PGothic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263F58-4C31-164F-94C9-9AB68872CF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8031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BB18E6-F0CF-1443-BFF4-DB23E45BF7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4961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DE8792-F72F-EE4A-9599-D439719FE4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552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262333-7483-C84C-9E8A-2E66FBF593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0875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13884C-7E5C-8040-A382-0EE5F83043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035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C5BA1E-6641-0942-A7FE-A90BF55BDF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222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660CDE-9484-3642-BEBC-8EA917B26C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0571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37B566-3B9A-0D41-BA9D-BED7F79D65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3000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BB773A-662E-EF4A-A152-2551DDD464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473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B982CE-F847-3B48-BF80-ECF90B7B8D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9422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81EB9E-1336-1743-9BAD-D1EC981AB8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6328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FD429A-E791-DC43-BEF8-B6D4212993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160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7F2888A3-5661-3A48-B93D-D941E0EB3C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68" charset="0"/>
          <a:ea typeface="MS PGothic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68" charset="0"/>
          <a:ea typeface="MS PGothic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68" charset="0"/>
          <a:ea typeface="MS PGothic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68" charset="0"/>
          <a:ea typeface="MS PGothic" pitchFamily="34" charset="-128"/>
          <a:cs typeface="MS PGothic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6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6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6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6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68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68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68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68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Ga_language" TargetMode="External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en.wikipedia.org/wiki/Ghana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fld id="{41E15B51-1E07-B942-B672-BAC533D2A381}" type="slidenum">
              <a:rPr lang="en-US" sz="1400"/>
              <a:pPr/>
              <a:t>1</a:t>
            </a:fld>
            <a:endParaRPr lang="en-US" sz="1400"/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95400"/>
            <a:ext cx="7772400" cy="1143000"/>
          </a:xfrm>
        </p:spPr>
        <p:txBody>
          <a:bodyPr/>
          <a:lstStyle/>
          <a:p>
            <a:pPr eaLnBrk="1" hangingPunct="1"/>
            <a:r>
              <a:rPr lang="en-US" sz="3200" b="1">
                <a:latin typeface="Lucida Grande" charset="0"/>
                <a:ea typeface="MS PGothic" charset="0"/>
              </a:rPr>
              <a:t>Metabolism of Amino Acids. Part I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3276600"/>
            <a:ext cx="6400800" cy="1752600"/>
          </a:xfrm>
        </p:spPr>
        <p:txBody>
          <a:bodyPr/>
          <a:lstStyle/>
          <a:p>
            <a:pPr eaLnBrk="1" hangingPunct="1"/>
            <a:r>
              <a:rPr lang="en-US" sz="2400">
                <a:latin typeface="Lucida Grande" charset="0"/>
                <a:ea typeface="MS PGothic" charset="0"/>
              </a:rPr>
              <a:t>Richard D. Howells, PhD</a:t>
            </a:r>
          </a:p>
          <a:p>
            <a:pPr eaLnBrk="1" hangingPunct="1"/>
            <a:endParaRPr lang="en-US" sz="2400">
              <a:latin typeface="Lucida Grande" charset="0"/>
              <a:ea typeface="MS PGothic" charset="0"/>
            </a:endParaRP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5791200" y="87868"/>
            <a:ext cx="331521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800" b="1" dirty="0" smtClean="0">
                <a:latin typeface="Times New Roman" charset="0"/>
                <a:cs typeface="Times New Roman" charset="0"/>
              </a:rPr>
              <a:t>Dental Biochemistry Lecture 23</a:t>
            </a:r>
            <a:endParaRPr lang="en-US" sz="1800" b="1" dirty="0">
              <a:latin typeface="Times New Roman" charset="0"/>
              <a:cs typeface="Times New Roman" charset="0"/>
            </a:endParaRPr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8250238" y="6010275"/>
            <a:ext cx="184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 sz="3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B982CE-F847-3B48-BF80-ECF90B7B8DAA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3" name="Picture 2" descr="D:\Arun-Backup\project\Ferrier\Image_Bank\image_bank\images\jpg\figure_19.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4314" y="76200"/>
            <a:ext cx="4375286" cy="67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76005" y="152400"/>
            <a:ext cx="27846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00FF"/>
                </a:solidFill>
                <a:latin typeface="Arial"/>
                <a:cs typeface="Arial"/>
              </a:rPr>
              <a:t>Genetic defect</a:t>
            </a:r>
          </a:p>
          <a:p>
            <a:pPr algn="ctr"/>
            <a:r>
              <a:rPr lang="en-US" b="1" dirty="0">
                <a:solidFill>
                  <a:srgbClr val="0000FF"/>
                </a:solidFill>
                <a:latin typeface="Arial"/>
                <a:cs typeface="Arial"/>
              </a:rPr>
              <a:t>s</a:t>
            </a:r>
            <a:r>
              <a:rPr lang="en-US" b="1" dirty="0" smtClean="0">
                <a:solidFill>
                  <a:srgbClr val="0000FF"/>
                </a:solidFill>
                <a:latin typeface="Arial"/>
                <a:cs typeface="Arial"/>
              </a:rPr>
              <a:t>een in </a:t>
            </a:r>
            <a:r>
              <a:rPr lang="en-US" b="1" dirty="0" err="1">
                <a:solidFill>
                  <a:srgbClr val="0000FF"/>
                </a:solidFill>
                <a:latin typeface="Arial"/>
                <a:cs typeface="Arial"/>
              </a:rPr>
              <a:t>c</a:t>
            </a:r>
            <a:r>
              <a:rPr lang="en-US" b="1" dirty="0" err="1" smtClean="0">
                <a:solidFill>
                  <a:srgbClr val="0000FF"/>
                </a:solidFill>
                <a:latin typeface="Arial"/>
                <a:cs typeface="Arial"/>
              </a:rPr>
              <a:t>ystinuria</a:t>
            </a:r>
            <a:endParaRPr lang="en-US" b="1" dirty="0" smtClean="0"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1066800"/>
            <a:ext cx="3811710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dirty="0" smtClean="0">
                <a:latin typeface="Arial"/>
                <a:cs typeface="Arial"/>
              </a:rPr>
              <a:t>7 AA transporters exist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>
                <a:latin typeface="Arial"/>
                <a:cs typeface="Arial"/>
              </a:rPr>
              <a:t>Used in AA uptake</a:t>
            </a:r>
          </a:p>
          <a:p>
            <a:r>
              <a:rPr lang="en-US" dirty="0" smtClean="0">
                <a:latin typeface="Arial"/>
                <a:cs typeface="Arial"/>
              </a:rPr>
              <a:t>from the gut and re-uptake</a:t>
            </a:r>
          </a:p>
          <a:p>
            <a:r>
              <a:rPr lang="en-US" dirty="0" smtClean="0">
                <a:latin typeface="Arial"/>
                <a:cs typeface="Arial"/>
              </a:rPr>
              <a:t>into the kidney tubules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>
                <a:latin typeface="Arial"/>
                <a:cs typeface="Arial"/>
              </a:rPr>
              <a:t>In </a:t>
            </a:r>
            <a:r>
              <a:rPr lang="en-US" dirty="0" err="1" smtClean="0">
                <a:latin typeface="Arial"/>
                <a:cs typeface="Arial"/>
              </a:rPr>
              <a:t>cystinuria</a:t>
            </a:r>
            <a:r>
              <a:rPr lang="en-US" dirty="0" smtClean="0">
                <a:latin typeface="Arial"/>
                <a:cs typeface="Arial"/>
              </a:rPr>
              <a:t>, the </a:t>
            </a:r>
          </a:p>
          <a:p>
            <a:r>
              <a:rPr lang="en-US" dirty="0" smtClean="0">
                <a:latin typeface="Arial"/>
                <a:cs typeface="Arial"/>
              </a:rPr>
              <a:t>transporter for </a:t>
            </a:r>
            <a:r>
              <a:rPr lang="en-US" dirty="0" err="1" smtClean="0">
                <a:latin typeface="Arial"/>
                <a:cs typeface="Arial"/>
              </a:rPr>
              <a:t>cystine</a:t>
            </a:r>
            <a:r>
              <a:rPr lang="en-US" dirty="0" smtClean="0">
                <a:latin typeface="Arial"/>
                <a:cs typeface="Arial"/>
              </a:rPr>
              <a:t>, </a:t>
            </a:r>
          </a:p>
          <a:p>
            <a:r>
              <a:rPr lang="en-US" dirty="0" smtClean="0">
                <a:latin typeface="Arial"/>
                <a:cs typeface="Arial"/>
              </a:rPr>
              <a:t>ornithine, arginine and </a:t>
            </a:r>
          </a:p>
          <a:p>
            <a:r>
              <a:rPr lang="en-US" dirty="0" smtClean="0">
                <a:latin typeface="Arial"/>
                <a:cs typeface="Arial"/>
              </a:rPr>
              <a:t>lysine is defective and all </a:t>
            </a:r>
          </a:p>
          <a:p>
            <a:r>
              <a:rPr lang="en-US" dirty="0" smtClean="0">
                <a:latin typeface="Arial"/>
                <a:cs typeface="Arial"/>
              </a:rPr>
              <a:t>4 AA appear in the urine</a:t>
            </a:r>
          </a:p>
          <a:p>
            <a:pPr marL="342900" indent="-342900">
              <a:buFont typeface="Arial"/>
              <a:buChar char="•"/>
            </a:pPr>
            <a:r>
              <a:rPr lang="en-US" dirty="0" err="1" smtClean="0">
                <a:latin typeface="Arial"/>
                <a:cs typeface="Arial"/>
              </a:rPr>
              <a:t>Cystine</a:t>
            </a:r>
            <a:r>
              <a:rPr lang="en-US" dirty="0" smtClean="0">
                <a:latin typeface="Arial"/>
                <a:cs typeface="Arial"/>
              </a:rPr>
              <a:t> precipitates</a:t>
            </a:r>
          </a:p>
          <a:p>
            <a:r>
              <a:rPr lang="en-US" dirty="0">
                <a:latin typeface="Arial"/>
                <a:cs typeface="Arial"/>
              </a:rPr>
              <a:t>i</a:t>
            </a:r>
            <a:r>
              <a:rPr lang="en-US" dirty="0" smtClean="0">
                <a:latin typeface="Arial"/>
                <a:cs typeface="Arial"/>
              </a:rPr>
              <a:t>n the acidic urine </a:t>
            </a:r>
          </a:p>
          <a:p>
            <a:r>
              <a:rPr lang="en-US" dirty="0">
                <a:latin typeface="Arial"/>
                <a:cs typeface="Arial"/>
              </a:rPr>
              <a:t>f</a:t>
            </a:r>
            <a:r>
              <a:rPr lang="en-US" dirty="0" smtClean="0">
                <a:latin typeface="Arial"/>
                <a:cs typeface="Arial"/>
              </a:rPr>
              <a:t>orming stones (calculi)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>
                <a:latin typeface="Arial"/>
                <a:cs typeface="Arial"/>
              </a:rPr>
              <a:t>Recessive, incidence</a:t>
            </a:r>
          </a:p>
          <a:p>
            <a:r>
              <a:rPr lang="en-US" dirty="0">
                <a:latin typeface="Arial"/>
                <a:cs typeface="Arial"/>
              </a:rPr>
              <a:t>o</a:t>
            </a:r>
            <a:r>
              <a:rPr lang="en-US" dirty="0" smtClean="0">
                <a:latin typeface="Arial"/>
                <a:cs typeface="Arial"/>
              </a:rPr>
              <a:t>f 1:7000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9600" y="6400800"/>
            <a:ext cx="21776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  <a:latin typeface="Arial"/>
                <a:cs typeface="Arial"/>
              </a:rPr>
              <a:t>AA = amino acid</a:t>
            </a:r>
            <a:endParaRPr lang="en-US" sz="2000" b="1" dirty="0">
              <a:solidFill>
                <a:srgbClr val="0000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33584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239000" y="6553200"/>
            <a:ext cx="1905000" cy="457200"/>
          </a:xfrm>
        </p:spPr>
        <p:txBody>
          <a:bodyPr/>
          <a:lstStyle/>
          <a:p>
            <a:pPr>
              <a:defRPr/>
            </a:pPr>
            <a:fld id="{95B982CE-F847-3B48-BF80-ECF90B7B8DAA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pic>
        <p:nvPicPr>
          <p:cNvPr id="3" name="Picture 2" descr="D:\Arun-Backup\project\Ferrier\Image_Bank\image_bank\images\jpg\figure_28.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" y="3048000"/>
            <a:ext cx="8715375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9600" y="76200"/>
            <a:ext cx="79479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0000FF"/>
                </a:solidFill>
                <a:latin typeface="Arial"/>
                <a:cs typeface="Arial"/>
              </a:rPr>
              <a:t>Hartnup</a:t>
            </a:r>
            <a:r>
              <a:rPr lang="en-US" b="1" dirty="0" smtClean="0">
                <a:solidFill>
                  <a:srgbClr val="0000FF"/>
                </a:solidFill>
                <a:latin typeface="Arial"/>
                <a:cs typeface="Arial"/>
              </a:rPr>
              <a:t> disorder: defective absorption of tryptophan</a:t>
            </a:r>
            <a:endParaRPr lang="en-US" b="1" dirty="0"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79641" y="457200"/>
            <a:ext cx="7173759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000" dirty="0" smtClean="0">
                <a:latin typeface="Arial"/>
                <a:cs typeface="Arial"/>
              </a:rPr>
              <a:t>Deficiency of </a:t>
            </a:r>
            <a:r>
              <a:rPr lang="en-US" sz="2000" dirty="0" smtClean="0">
                <a:solidFill>
                  <a:srgbClr val="0000FF"/>
                </a:solidFill>
                <a:latin typeface="Arial"/>
                <a:cs typeface="Arial"/>
              </a:rPr>
              <a:t>niacin</a:t>
            </a:r>
            <a:r>
              <a:rPr lang="en-US" sz="2000" dirty="0" smtClean="0">
                <a:latin typeface="Arial"/>
                <a:cs typeface="Arial"/>
              </a:rPr>
              <a:t> causes pellagra involving the skin,</a:t>
            </a:r>
          </a:p>
          <a:p>
            <a:r>
              <a:rPr lang="en-US" sz="2000" dirty="0" smtClean="0">
                <a:latin typeface="Arial"/>
                <a:cs typeface="Arial"/>
              </a:rPr>
              <a:t>GI tract and CNS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>
                <a:latin typeface="Arial"/>
                <a:cs typeface="Arial"/>
              </a:rPr>
              <a:t>Pellagra symptoms progress through the 4 D’s:</a:t>
            </a:r>
          </a:p>
          <a:p>
            <a:r>
              <a:rPr lang="en-US" sz="2000" dirty="0" smtClean="0">
                <a:latin typeface="Arial"/>
                <a:cs typeface="Arial"/>
              </a:rPr>
              <a:t>dermatitis, diarrhea, dementia and if untreated, death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err="1" smtClean="0">
                <a:solidFill>
                  <a:srgbClr val="0000FF"/>
                </a:solidFill>
                <a:latin typeface="Arial"/>
                <a:cs typeface="Arial"/>
              </a:rPr>
              <a:t>Hartnup</a:t>
            </a:r>
            <a:r>
              <a:rPr lang="en-US" sz="2000" dirty="0" smtClean="0">
                <a:solidFill>
                  <a:srgbClr val="0000FF"/>
                </a:solidFill>
                <a:latin typeface="Arial"/>
                <a:cs typeface="Arial"/>
              </a:rPr>
              <a:t> disorder </a:t>
            </a:r>
            <a:r>
              <a:rPr lang="en-US" sz="2000" dirty="0" smtClean="0">
                <a:latin typeface="Arial"/>
                <a:cs typeface="Arial"/>
              </a:rPr>
              <a:t>characterized by defective </a:t>
            </a:r>
            <a:r>
              <a:rPr lang="en-US" sz="2000" dirty="0" err="1" smtClean="0">
                <a:latin typeface="Arial"/>
                <a:cs typeface="Arial"/>
              </a:rPr>
              <a:t>Trp</a:t>
            </a:r>
            <a:r>
              <a:rPr lang="en-US" sz="2000" dirty="0" smtClean="0">
                <a:latin typeface="Arial"/>
                <a:cs typeface="Arial"/>
              </a:rPr>
              <a:t> absorption</a:t>
            </a:r>
          </a:p>
          <a:p>
            <a:r>
              <a:rPr lang="en-US" sz="2000" dirty="0">
                <a:latin typeface="Arial"/>
                <a:cs typeface="Arial"/>
              </a:rPr>
              <a:t>c</a:t>
            </a:r>
            <a:r>
              <a:rPr lang="en-US" sz="2000" dirty="0" smtClean="0">
                <a:latin typeface="Arial"/>
                <a:cs typeface="Arial"/>
              </a:rPr>
              <a:t>an result in pellagra-like symptoms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>
                <a:latin typeface="Arial"/>
                <a:cs typeface="Arial"/>
              </a:rPr>
              <a:t>Corn is low in niacin and </a:t>
            </a:r>
            <a:r>
              <a:rPr lang="en-US" sz="2000" dirty="0" err="1" smtClean="0">
                <a:latin typeface="Arial"/>
                <a:cs typeface="Arial"/>
              </a:rPr>
              <a:t>Trp</a:t>
            </a:r>
            <a:r>
              <a:rPr lang="en-US" sz="2000" dirty="0" smtClean="0">
                <a:latin typeface="Arial"/>
                <a:cs typeface="Arial"/>
              </a:rPr>
              <a:t> and corn-based diets can</a:t>
            </a:r>
          </a:p>
          <a:p>
            <a:r>
              <a:rPr lang="en-US" sz="2000" dirty="0">
                <a:latin typeface="Arial"/>
                <a:cs typeface="Arial"/>
              </a:rPr>
              <a:t>c</a:t>
            </a:r>
            <a:r>
              <a:rPr lang="en-US" sz="2000" dirty="0" smtClean="0">
                <a:latin typeface="Arial"/>
                <a:cs typeface="Arial"/>
              </a:rPr>
              <a:t>ause pellagra</a:t>
            </a:r>
            <a:endParaRPr lang="en-US" sz="2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52117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10400" y="6248400"/>
            <a:ext cx="1905000" cy="457200"/>
          </a:xfrm>
        </p:spPr>
        <p:txBody>
          <a:bodyPr/>
          <a:lstStyle/>
          <a:p>
            <a:pPr>
              <a:defRPr/>
            </a:pPr>
            <a:fld id="{95B982CE-F847-3B48-BF80-ECF90B7B8DAA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pic>
        <p:nvPicPr>
          <p:cNvPr id="3" name="Picture 87" descr="0260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199" y="76200"/>
            <a:ext cx="4785585" cy="67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8600" y="609600"/>
            <a:ext cx="2916484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90"/>
                </a:solidFill>
                <a:latin typeface="Arial"/>
                <a:cs typeface="Arial"/>
              </a:rPr>
              <a:t>Nitrogen balance in</a:t>
            </a:r>
          </a:p>
          <a:p>
            <a:pPr algn="ctr"/>
            <a:r>
              <a:rPr lang="en-US" dirty="0" smtClean="0">
                <a:solidFill>
                  <a:srgbClr val="000090"/>
                </a:solidFill>
                <a:latin typeface="Arial"/>
                <a:cs typeface="Arial"/>
              </a:rPr>
              <a:t>different normal and </a:t>
            </a:r>
          </a:p>
          <a:p>
            <a:pPr algn="ctr"/>
            <a:r>
              <a:rPr lang="en-US" dirty="0" smtClean="0">
                <a:solidFill>
                  <a:srgbClr val="000090"/>
                </a:solidFill>
                <a:latin typeface="Arial"/>
                <a:cs typeface="Arial"/>
              </a:rPr>
              <a:t>abnormal states</a:t>
            </a:r>
            <a:endParaRPr lang="en-US" dirty="0">
              <a:solidFill>
                <a:srgbClr val="000090"/>
              </a:solidFill>
              <a:latin typeface="Arial"/>
              <a:cs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07261" y="228600"/>
            <a:ext cx="1531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000090"/>
                </a:solidFill>
                <a:latin typeface="Arial"/>
                <a:cs typeface="Arial"/>
              </a:rPr>
              <a:t>Normal adult:</a:t>
            </a:r>
          </a:p>
          <a:p>
            <a:pPr algn="ctr"/>
            <a:r>
              <a:rPr lang="en-US" sz="1200" dirty="0">
                <a:solidFill>
                  <a:srgbClr val="000090"/>
                </a:solidFill>
                <a:latin typeface="Arial"/>
                <a:cs typeface="Arial"/>
              </a:rPr>
              <a:t>n</a:t>
            </a:r>
            <a:r>
              <a:rPr lang="en-US" sz="1200" dirty="0" smtClean="0">
                <a:solidFill>
                  <a:srgbClr val="000090"/>
                </a:solidFill>
                <a:latin typeface="Arial"/>
                <a:cs typeface="Arial"/>
              </a:rPr>
              <a:t>itrogen equilibrium</a:t>
            </a:r>
            <a:endParaRPr lang="en-US" sz="1200" dirty="0">
              <a:solidFill>
                <a:srgbClr val="000090"/>
              </a:solidFill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90070" y="1443335"/>
            <a:ext cx="18871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000090"/>
                </a:solidFill>
                <a:latin typeface="Arial"/>
                <a:cs typeface="Arial"/>
              </a:rPr>
              <a:t>Growth, pregnancy:</a:t>
            </a:r>
          </a:p>
          <a:p>
            <a:pPr algn="ctr"/>
            <a:r>
              <a:rPr lang="en-US" sz="1200" dirty="0">
                <a:solidFill>
                  <a:srgbClr val="000090"/>
                </a:solidFill>
                <a:latin typeface="Arial"/>
                <a:cs typeface="Arial"/>
              </a:rPr>
              <a:t>p</a:t>
            </a:r>
            <a:r>
              <a:rPr lang="en-US" sz="1200" dirty="0" smtClean="0">
                <a:solidFill>
                  <a:srgbClr val="000090"/>
                </a:solidFill>
                <a:latin typeface="Arial"/>
                <a:cs typeface="Arial"/>
              </a:rPr>
              <a:t>ositive nitrogen balance</a:t>
            </a:r>
            <a:endParaRPr lang="en-US" sz="1200" dirty="0">
              <a:solidFill>
                <a:srgbClr val="000090"/>
              </a:solidFill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30032" y="2586335"/>
            <a:ext cx="19471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000090"/>
                </a:solidFill>
                <a:latin typeface="Arial"/>
                <a:cs typeface="Arial"/>
              </a:rPr>
              <a:t>Protein deficiency:</a:t>
            </a:r>
          </a:p>
          <a:p>
            <a:pPr algn="ctr"/>
            <a:r>
              <a:rPr lang="en-US" sz="1200" dirty="0" smtClean="0">
                <a:solidFill>
                  <a:srgbClr val="000090"/>
                </a:solidFill>
                <a:latin typeface="Arial"/>
                <a:cs typeface="Arial"/>
              </a:rPr>
              <a:t>negative nitrogen balance</a:t>
            </a:r>
            <a:endParaRPr lang="en-US" sz="1200" dirty="0">
              <a:solidFill>
                <a:srgbClr val="000090"/>
              </a:solidFill>
              <a:latin typeface="Arial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48400" y="3729335"/>
            <a:ext cx="19552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000090"/>
                </a:solidFill>
                <a:latin typeface="Arial"/>
                <a:cs typeface="Arial"/>
              </a:rPr>
              <a:t>Essential AA deficiency:</a:t>
            </a:r>
          </a:p>
          <a:p>
            <a:pPr algn="ctr"/>
            <a:r>
              <a:rPr lang="en-US" sz="1200" dirty="0" smtClean="0">
                <a:solidFill>
                  <a:srgbClr val="000090"/>
                </a:solidFill>
                <a:latin typeface="Arial"/>
                <a:cs typeface="Arial"/>
              </a:rPr>
              <a:t>negative nitrogen balance</a:t>
            </a:r>
            <a:endParaRPr lang="en-US" sz="1200" dirty="0">
              <a:solidFill>
                <a:srgbClr val="000090"/>
              </a:solidFill>
              <a:latin typeface="Arial"/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91200" y="4953000"/>
            <a:ext cx="24383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000090"/>
                </a:solidFill>
                <a:latin typeface="Arial"/>
                <a:cs typeface="Arial"/>
              </a:rPr>
              <a:t>Wasting diseases, burns, trauma:</a:t>
            </a:r>
          </a:p>
          <a:p>
            <a:pPr algn="ctr"/>
            <a:r>
              <a:rPr lang="en-US" sz="1200" dirty="0" smtClean="0">
                <a:solidFill>
                  <a:srgbClr val="000090"/>
                </a:solidFill>
                <a:latin typeface="Arial"/>
                <a:cs typeface="Arial"/>
              </a:rPr>
              <a:t>negative nitrogen balance</a:t>
            </a:r>
            <a:endParaRPr lang="en-US" sz="1200" dirty="0">
              <a:solidFill>
                <a:srgbClr val="000090"/>
              </a:solidFill>
              <a:latin typeface="Arial"/>
              <a:cs typeface="Arial"/>
            </a:endParaRPr>
          </a:p>
        </p:txBody>
      </p:sp>
      <p:cxnSp>
        <p:nvCxnSpPr>
          <p:cNvPr id="11" name="Straight Connector 10"/>
          <p:cNvCxnSpPr/>
          <p:nvPr/>
        </p:nvCxnSpPr>
        <p:spPr bwMode="auto">
          <a:xfrm>
            <a:off x="3581400" y="1295400"/>
            <a:ext cx="46482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>
            <a:off x="3581400" y="2438400"/>
            <a:ext cx="46482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/>
          <p:cNvCxnSpPr/>
          <p:nvPr/>
        </p:nvCxnSpPr>
        <p:spPr bwMode="auto">
          <a:xfrm>
            <a:off x="3581400" y="3581400"/>
            <a:ext cx="46482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>
            <a:off x="3581400" y="4724400"/>
            <a:ext cx="46482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656541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adMedia.ashx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143000"/>
            <a:ext cx="4544568" cy="4544568"/>
          </a:xfrm>
          <a:prstGeom prst="rect">
            <a:avLst/>
          </a:prstGeom>
        </p:spPr>
      </p:pic>
      <p:sp>
        <p:nvSpPr>
          <p:cNvPr id="2355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fld id="{92A8AB9F-40FD-C84D-8263-B8688974EF0A}" type="slidenum">
              <a:rPr lang="en-US" sz="1400"/>
              <a:pPr/>
              <a:t>13</a:t>
            </a:fld>
            <a:endParaRPr lang="en-US" sz="1400"/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76200"/>
            <a:ext cx="7086600" cy="990600"/>
          </a:xfrm>
        </p:spPr>
        <p:txBody>
          <a:bodyPr/>
          <a:lstStyle/>
          <a:p>
            <a:pPr eaLnBrk="1" hangingPunct="1"/>
            <a:r>
              <a:rPr lang="en-US" sz="2800" b="1" dirty="0">
                <a:latin typeface="Lucida Grande" charset="0"/>
                <a:ea typeface="MS PGothic" charset="0"/>
              </a:rPr>
              <a:t>Protein malnutrition (negative nitrogen balance): </a:t>
            </a:r>
            <a:r>
              <a:rPr lang="en-US" sz="2800" b="1" dirty="0" smtClean="0">
                <a:solidFill>
                  <a:srgbClr val="FF0000"/>
                </a:solidFill>
                <a:latin typeface="Lucida Grande" charset="0"/>
                <a:ea typeface="MS PGothic" charset="0"/>
              </a:rPr>
              <a:t>Kwashiorkor</a:t>
            </a:r>
            <a:r>
              <a:rPr lang="en-US" sz="2800" b="1" dirty="0" smtClean="0">
                <a:solidFill>
                  <a:srgbClr val="0000FF"/>
                </a:solidFill>
                <a:latin typeface="Lucida Grande" charset="0"/>
                <a:ea typeface="MS PGothic" charset="0"/>
              </a:rPr>
              <a:t>*</a:t>
            </a:r>
            <a:endParaRPr lang="en-US" sz="2800" b="1" dirty="0">
              <a:latin typeface="Lucida Grande" charset="0"/>
              <a:ea typeface="MS PGothic" charset="0"/>
            </a:endParaRPr>
          </a:p>
        </p:txBody>
      </p:sp>
      <p:sp>
        <p:nvSpPr>
          <p:cNvPr id="23556" name="Text Box 6"/>
          <p:cNvSpPr txBox="1">
            <a:spLocks noChangeArrowheads="1"/>
          </p:cNvSpPr>
          <p:nvPr/>
        </p:nvSpPr>
        <p:spPr bwMode="auto">
          <a:xfrm>
            <a:off x="76200" y="1143000"/>
            <a:ext cx="5105400" cy="4524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33363" indent="-233363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pPr>
              <a:buFont typeface="Times" charset="0"/>
              <a:buChar char="•"/>
            </a:pPr>
            <a:r>
              <a:rPr lang="en-US" sz="1800" dirty="0" smtClean="0">
                <a:solidFill>
                  <a:srgbClr val="000000"/>
                </a:solidFill>
                <a:latin typeface="Lucida Grande" charset="0"/>
              </a:rPr>
              <a:t>Physical </a:t>
            </a:r>
            <a:r>
              <a:rPr lang="en-US" sz="1800" dirty="0">
                <a:solidFill>
                  <a:srgbClr val="000000"/>
                </a:solidFill>
                <a:latin typeface="Lucida Grande" charset="0"/>
              </a:rPr>
              <a:t>symptoms: failure to </a:t>
            </a:r>
            <a:endParaRPr lang="en-US" sz="1800" dirty="0" smtClean="0">
              <a:solidFill>
                <a:srgbClr val="000000"/>
              </a:solidFill>
              <a:latin typeface="Lucida Grande" charset="0"/>
            </a:endParaRPr>
          </a:p>
          <a:p>
            <a:pPr marL="0" indent="0"/>
            <a:r>
              <a:rPr lang="en-US" sz="1800" dirty="0" smtClean="0">
                <a:solidFill>
                  <a:srgbClr val="000000"/>
                </a:solidFill>
                <a:latin typeface="Lucida Grande" charset="0"/>
              </a:rPr>
              <a:t>gain </a:t>
            </a:r>
            <a:r>
              <a:rPr lang="en-US" sz="1800" dirty="0">
                <a:solidFill>
                  <a:srgbClr val="000000"/>
                </a:solidFill>
                <a:latin typeface="Lucida Grande" charset="0"/>
              </a:rPr>
              <a:t>weight, stunted linear growth, </a:t>
            </a:r>
            <a:r>
              <a:rPr lang="en-US" sz="1800" dirty="0" smtClean="0">
                <a:solidFill>
                  <a:srgbClr val="000000"/>
                </a:solidFill>
                <a:latin typeface="Lucida Grande" charset="0"/>
              </a:rPr>
              <a:t>      generalized </a:t>
            </a:r>
            <a:r>
              <a:rPr lang="en-US" sz="1800" dirty="0">
                <a:solidFill>
                  <a:srgbClr val="000000"/>
                </a:solidFill>
                <a:latin typeface="Lucida Grande" charset="0"/>
              </a:rPr>
              <a:t>edema, swollen abdomen, diarrhea, skin </a:t>
            </a:r>
            <a:r>
              <a:rPr lang="en-US" sz="1800" dirty="0" smtClean="0">
                <a:solidFill>
                  <a:srgbClr val="000000"/>
                </a:solidFill>
                <a:latin typeface="Lucida Grande" charset="0"/>
              </a:rPr>
              <a:t>depigmentation, </a:t>
            </a:r>
            <a:r>
              <a:rPr lang="en-US" sz="1800" dirty="0">
                <a:solidFill>
                  <a:srgbClr val="000000"/>
                </a:solidFill>
                <a:latin typeface="Lucida Grande" charset="0"/>
              </a:rPr>
              <a:t>reddish pigmentation of hair, and decreased muscle mass. </a:t>
            </a:r>
          </a:p>
          <a:p>
            <a:pPr>
              <a:buFont typeface="Times" charset="0"/>
              <a:buChar char="•"/>
            </a:pPr>
            <a:r>
              <a:rPr lang="en-US" sz="1800" dirty="0">
                <a:solidFill>
                  <a:srgbClr val="000000"/>
                </a:solidFill>
                <a:latin typeface="Lucida Grande" charset="0"/>
              </a:rPr>
              <a:t>Mental changes; lethargy, apathy, </a:t>
            </a:r>
            <a:r>
              <a:rPr lang="en-US" sz="1800" dirty="0" smtClean="0">
                <a:solidFill>
                  <a:srgbClr val="000000"/>
                </a:solidFill>
                <a:latin typeface="Lucida Grande" charset="0"/>
              </a:rPr>
              <a:t>and</a:t>
            </a:r>
          </a:p>
          <a:p>
            <a:pPr marL="0" indent="0"/>
            <a:r>
              <a:rPr lang="en-US" sz="1800" dirty="0" smtClean="0">
                <a:solidFill>
                  <a:srgbClr val="000000"/>
                </a:solidFill>
                <a:latin typeface="Lucida Grande" charset="0"/>
              </a:rPr>
              <a:t>irritability</a:t>
            </a:r>
            <a:r>
              <a:rPr lang="en-US" sz="1800" dirty="0">
                <a:solidFill>
                  <a:srgbClr val="000000"/>
                </a:solidFill>
                <a:latin typeface="Lucida Grande" charset="0"/>
              </a:rPr>
              <a:t>. </a:t>
            </a:r>
          </a:p>
          <a:p>
            <a:pPr>
              <a:buFont typeface="Times" charset="0"/>
              <a:buChar char="•"/>
            </a:pPr>
            <a:r>
              <a:rPr lang="en-US" sz="1800" dirty="0">
                <a:solidFill>
                  <a:srgbClr val="000000"/>
                </a:solidFill>
                <a:latin typeface="Lucida Grande" charset="0"/>
              </a:rPr>
              <a:t>Physiologic changes; a fatty liver, </a:t>
            </a:r>
            <a:r>
              <a:rPr lang="en-US" sz="1800" dirty="0" smtClean="0">
                <a:solidFill>
                  <a:srgbClr val="000000"/>
                </a:solidFill>
                <a:latin typeface="Lucida Grande" charset="0"/>
              </a:rPr>
              <a:t>and</a:t>
            </a:r>
          </a:p>
          <a:p>
            <a:pPr marL="0" indent="0"/>
            <a:r>
              <a:rPr lang="en-US" sz="1800" dirty="0" smtClean="0">
                <a:solidFill>
                  <a:srgbClr val="000000"/>
                </a:solidFill>
                <a:latin typeface="Lucida Grande" charset="0"/>
              </a:rPr>
              <a:t>anemia</a:t>
            </a:r>
            <a:r>
              <a:rPr lang="en-US" sz="1800" dirty="0">
                <a:solidFill>
                  <a:srgbClr val="000000"/>
                </a:solidFill>
                <a:latin typeface="Lucida Grande" charset="0"/>
              </a:rPr>
              <a:t>. </a:t>
            </a:r>
          </a:p>
          <a:p>
            <a:pPr>
              <a:buFont typeface="Times" charset="0"/>
              <a:buChar char="•"/>
            </a:pPr>
            <a:r>
              <a:rPr lang="en-US" sz="1800" dirty="0">
                <a:solidFill>
                  <a:srgbClr val="000000"/>
                </a:solidFill>
                <a:latin typeface="Lucida Grande" charset="0"/>
              </a:rPr>
              <a:t>During the final stages of </a:t>
            </a:r>
            <a:r>
              <a:rPr lang="en-US" sz="1800" dirty="0" smtClean="0">
                <a:solidFill>
                  <a:srgbClr val="000000"/>
                </a:solidFill>
                <a:latin typeface="Lucida Grande" charset="0"/>
              </a:rPr>
              <a:t>kwashiorkor</a:t>
            </a:r>
          </a:p>
          <a:p>
            <a:pPr marL="0" indent="0"/>
            <a:r>
              <a:rPr lang="en-US" sz="1800" dirty="0" smtClean="0">
                <a:solidFill>
                  <a:srgbClr val="000000"/>
                </a:solidFill>
                <a:latin typeface="Lucida Grande" charset="0"/>
              </a:rPr>
              <a:t>patients </a:t>
            </a:r>
            <a:r>
              <a:rPr lang="en-US" sz="1800" dirty="0">
                <a:solidFill>
                  <a:srgbClr val="000000"/>
                </a:solidFill>
                <a:latin typeface="Lucida Grande" charset="0"/>
              </a:rPr>
              <a:t>can </a:t>
            </a:r>
            <a:r>
              <a:rPr lang="en-US" sz="1800" dirty="0" smtClean="0">
                <a:solidFill>
                  <a:srgbClr val="000000"/>
                </a:solidFill>
                <a:latin typeface="Lucida Grande" charset="0"/>
              </a:rPr>
              <a:t>experience</a:t>
            </a:r>
            <a:r>
              <a:rPr lang="en-US" sz="1800" dirty="0">
                <a:solidFill>
                  <a:srgbClr val="000000"/>
                </a:solidFill>
                <a:latin typeface="Lucida Grande" charset="0"/>
              </a:rPr>
              <a:t> </a:t>
            </a:r>
            <a:r>
              <a:rPr lang="en-US" sz="1800" dirty="0" smtClean="0">
                <a:solidFill>
                  <a:srgbClr val="000000"/>
                </a:solidFill>
                <a:latin typeface="Lucida Grande" charset="0"/>
              </a:rPr>
              <a:t>shock</a:t>
            </a:r>
            <a:r>
              <a:rPr lang="en-US" sz="1800" dirty="0">
                <a:solidFill>
                  <a:srgbClr val="000000"/>
                </a:solidFill>
                <a:latin typeface="Lucida Grande" charset="0"/>
              </a:rPr>
              <a:t>, coma, and, finally, death</a:t>
            </a:r>
            <a:r>
              <a:rPr lang="en-US" sz="1800" dirty="0" smtClean="0">
                <a:solidFill>
                  <a:srgbClr val="000000"/>
                </a:solidFill>
                <a:latin typeface="Lucida Grande" charset="0"/>
              </a:rPr>
              <a:t>.</a:t>
            </a:r>
          </a:p>
          <a:p>
            <a:pPr marL="285750" indent="-285750">
              <a:buFont typeface="Arial"/>
              <a:buChar char="•"/>
            </a:pPr>
            <a:r>
              <a:rPr lang="en-US" sz="1800" dirty="0" smtClean="0">
                <a:solidFill>
                  <a:srgbClr val="000000"/>
                </a:solidFill>
                <a:latin typeface="Lucida Grande" charset="0"/>
              </a:rPr>
              <a:t>Can treat with gradual re-introduction of</a:t>
            </a:r>
          </a:p>
          <a:p>
            <a:pPr marL="0" indent="0"/>
            <a:r>
              <a:rPr lang="en-US" sz="1800" dirty="0" smtClean="0">
                <a:solidFill>
                  <a:srgbClr val="000000"/>
                </a:solidFill>
                <a:latin typeface="Lucida Grande" charset="0"/>
              </a:rPr>
              <a:t>protein and amino acids but irreversible damage may have occurred</a:t>
            </a:r>
            <a:endParaRPr lang="en-US" sz="1800" dirty="0">
              <a:solidFill>
                <a:srgbClr val="000000"/>
              </a:solidFill>
              <a:latin typeface="Lucida Grande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2400" y="5791200"/>
            <a:ext cx="884839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Arial"/>
                <a:cs typeface="Arial"/>
              </a:rPr>
              <a:t>* The </a:t>
            </a:r>
            <a:r>
              <a:rPr lang="en-US" sz="2000" dirty="0">
                <a:solidFill>
                  <a:srgbClr val="0000FF"/>
                </a:solidFill>
                <a:latin typeface="Arial"/>
                <a:cs typeface="Arial"/>
              </a:rPr>
              <a:t>name is derived from the </a:t>
            </a:r>
            <a:r>
              <a:rPr lang="en-US" sz="2000" dirty="0" smtClean="0">
                <a:solidFill>
                  <a:srgbClr val="0000FF"/>
                </a:solidFill>
                <a:latin typeface="Arial"/>
                <a:cs typeface="Arial"/>
                <a:hlinkClick r:id="rId3" tooltip="Ga language"/>
              </a:rPr>
              <a:t>Ga </a:t>
            </a:r>
            <a:r>
              <a:rPr lang="en-US" sz="2000" dirty="0">
                <a:solidFill>
                  <a:srgbClr val="0000FF"/>
                </a:solidFill>
                <a:latin typeface="Arial"/>
                <a:cs typeface="Arial"/>
                <a:hlinkClick r:id="rId3" tooltip="Ga language"/>
              </a:rPr>
              <a:t>language</a:t>
            </a:r>
            <a:r>
              <a:rPr lang="en-US" sz="2000" dirty="0">
                <a:solidFill>
                  <a:srgbClr val="0000FF"/>
                </a:solidFill>
                <a:latin typeface="Arial"/>
                <a:cs typeface="Arial"/>
              </a:rPr>
              <a:t> of coastal </a:t>
            </a:r>
            <a:r>
              <a:rPr lang="en-US" sz="2000" dirty="0">
                <a:solidFill>
                  <a:srgbClr val="0000FF"/>
                </a:solidFill>
                <a:latin typeface="Arial"/>
                <a:cs typeface="Arial"/>
                <a:hlinkClick r:id="rId4" tooltip="Ghana"/>
              </a:rPr>
              <a:t>Ghana</a:t>
            </a:r>
            <a:r>
              <a:rPr lang="en-US" sz="2000" dirty="0">
                <a:solidFill>
                  <a:srgbClr val="0000FF"/>
                </a:solidFill>
                <a:latin typeface="Arial"/>
                <a:cs typeface="Arial"/>
              </a:rPr>
              <a:t>, </a:t>
            </a:r>
            <a:r>
              <a:rPr lang="en-US" sz="2000" dirty="0" smtClean="0">
                <a:solidFill>
                  <a:srgbClr val="0000FF"/>
                </a:solidFill>
                <a:latin typeface="Arial"/>
                <a:cs typeface="Arial"/>
              </a:rPr>
              <a:t>translated </a:t>
            </a:r>
            <a:r>
              <a:rPr lang="en-US" sz="2000" dirty="0">
                <a:solidFill>
                  <a:srgbClr val="0000FF"/>
                </a:solidFill>
                <a:latin typeface="Arial"/>
                <a:cs typeface="Arial"/>
              </a:rPr>
              <a:t>as </a:t>
            </a:r>
            <a:endParaRPr lang="en-US" sz="2000" dirty="0" smtClean="0">
              <a:solidFill>
                <a:srgbClr val="0000FF"/>
              </a:solidFill>
              <a:latin typeface="Arial"/>
              <a:cs typeface="Arial"/>
            </a:endParaRPr>
          </a:p>
          <a:p>
            <a:r>
              <a:rPr lang="en-US" sz="2000" dirty="0" smtClean="0">
                <a:solidFill>
                  <a:srgbClr val="0000FF"/>
                </a:solidFill>
                <a:latin typeface="Arial"/>
                <a:cs typeface="Arial"/>
              </a:rPr>
              <a:t>"</a:t>
            </a:r>
            <a:r>
              <a:rPr lang="en-US" sz="2000" dirty="0">
                <a:solidFill>
                  <a:srgbClr val="0000FF"/>
                </a:solidFill>
                <a:latin typeface="Arial"/>
                <a:cs typeface="Arial"/>
              </a:rPr>
              <a:t>the sickness the baby gets when the new baby </a:t>
            </a:r>
            <a:r>
              <a:rPr lang="en-US" sz="2000" dirty="0" smtClean="0">
                <a:solidFill>
                  <a:srgbClr val="0000FF"/>
                </a:solidFill>
                <a:latin typeface="Arial"/>
                <a:cs typeface="Arial"/>
              </a:rPr>
              <a:t>comes”. </a:t>
            </a:r>
          </a:p>
          <a:p>
            <a:r>
              <a:rPr lang="en-US" sz="2000" dirty="0" smtClean="0">
                <a:solidFill>
                  <a:srgbClr val="0000FF"/>
                </a:solidFill>
                <a:latin typeface="Arial"/>
                <a:cs typeface="Arial"/>
              </a:rPr>
              <a:t>Jamaican pediatrician, Cicely </a:t>
            </a:r>
            <a:r>
              <a:rPr lang="en-US" sz="2000" dirty="0">
                <a:solidFill>
                  <a:srgbClr val="0000FF"/>
                </a:solidFill>
                <a:latin typeface="Arial"/>
                <a:cs typeface="Arial"/>
              </a:rPr>
              <a:t>Williams (1935) </a:t>
            </a:r>
            <a:r>
              <a:rPr lang="en-US" sz="2000" i="1" dirty="0" smtClean="0">
                <a:solidFill>
                  <a:srgbClr val="0000FF"/>
                </a:solidFill>
                <a:latin typeface="Arial"/>
                <a:cs typeface="Arial"/>
              </a:rPr>
              <a:t>The Lancet</a:t>
            </a:r>
            <a:endParaRPr lang="en-US" sz="2000" dirty="0">
              <a:solidFill>
                <a:srgbClr val="0000FF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fld id="{E0C975D7-2ACA-8A4A-A285-7798F6B45CE0}" type="slidenum">
              <a:rPr lang="en-US" sz="1400"/>
              <a:pPr/>
              <a:t>14</a:t>
            </a:fld>
            <a:endParaRPr lang="en-US" sz="1400"/>
          </a:p>
        </p:txBody>
      </p:sp>
      <p:sp>
        <p:nvSpPr>
          <p:cNvPr id="2457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305800" cy="685800"/>
          </a:xfrm>
        </p:spPr>
        <p:txBody>
          <a:bodyPr/>
          <a:lstStyle/>
          <a:p>
            <a:pPr eaLnBrk="1" hangingPunct="1"/>
            <a:r>
              <a:rPr lang="en-US" sz="2800" b="1" dirty="0">
                <a:latin typeface="Lucida Grande" charset="0"/>
                <a:ea typeface="MS PGothic" charset="0"/>
              </a:rPr>
              <a:t>Protein malnutrition: Kwashiorkor</a:t>
            </a:r>
          </a:p>
        </p:txBody>
      </p:sp>
      <p:pic>
        <p:nvPicPr>
          <p:cNvPr id="24579" name="Picture 1028" descr="Kwashiorkor_6903.jpg                                           00034D89Macintosh HD                   BC84D2A8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914400"/>
            <a:ext cx="7334165" cy="5477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BB773A-662E-EF4A-A152-2551DDD46473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838200" y="533400"/>
            <a:ext cx="732721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0000FF"/>
                </a:solidFill>
                <a:latin typeface="Arial"/>
                <a:cs typeface="Arial"/>
              </a:rPr>
              <a:t>Aminotransferase</a:t>
            </a:r>
            <a:r>
              <a:rPr lang="en-US" b="1" dirty="0" smtClean="0">
                <a:solidFill>
                  <a:srgbClr val="0000FF"/>
                </a:solidFill>
                <a:latin typeface="Arial"/>
                <a:cs typeface="Arial"/>
              </a:rPr>
              <a:t> reaction using </a:t>
            </a:r>
            <a:r>
              <a:rPr lang="en-US" b="1" dirty="0" smtClean="0">
                <a:solidFill>
                  <a:srgbClr val="0000FF"/>
                </a:solidFill>
                <a:latin typeface="Symbol" charset="2"/>
                <a:cs typeface="Symbol" charset="2"/>
              </a:rPr>
              <a:t>a</a:t>
            </a:r>
            <a:r>
              <a:rPr lang="en-US" b="1" dirty="0" smtClean="0">
                <a:solidFill>
                  <a:srgbClr val="0000FF"/>
                </a:solidFill>
                <a:latin typeface="Arial"/>
                <a:cs typeface="Arial"/>
              </a:rPr>
              <a:t>-</a:t>
            </a:r>
            <a:r>
              <a:rPr lang="en-US" b="1" dirty="0" err="1" smtClean="0">
                <a:solidFill>
                  <a:srgbClr val="0000FF"/>
                </a:solidFill>
                <a:latin typeface="Arial"/>
                <a:cs typeface="Arial"/>
              </a:rPr>
              <a:t>ketoglutarate</a:t>
            </a:r>
            <a:endParaRPr lang="en-US" b="1" dirty="0" smtClean="0">
              <a:solidFill>
                <a:srgbClr val="0000FF"/>
              </a:solidFill>
              <a:latin typeface="Arial"/>
              <a:cs typeface="Arial"/>
            </a:endParaRPr>
          </a:p>
          <a:p>
            <a:pPr algn="ctr"/>
            <a:r>
              <a:rPr lang="en-US" b="1" dirty="0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lang="en-US" b="1" dirty="0" smtClean="0">
                <a:solidFill>
                  <a:srgbClr val="0000FF"/>
                </a:solidFill>
                <a:latin typeface="Arial"/>
                <a:cs typeface="Arial"/>
              </a:rPr>
              <a:t>s the amino group acceptor</a:t>
            </a:r>
            <a:endParaRPr lang="en-US" b="1" dirty="0">
              <a:solidFill>
                <a:srgbClr val="0000FF"/>
              </a:solidFill>
              <a:latin typeface="Arial"/>
              <a:cs typeface="Arial"/>
            </a:endParaRPr>
          </a:p>
        </p:txBody>
      </p:sp>
      <p:pic>
        <p:nvPicPr>
          <p:cNvPr id="5" name="Picture 2" descr="D:\Arun-Backup\project\Ferrier\Image_Bank\image_bank\images\jpg\figure_19.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2837" y="1447800"/>
            <a:ext cx="5143763" cy="5120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00200" y="152400"/>
            <a:ext cx="57939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90"/>
                </a:solidFill>
                <a:latin typeface="Arial"/>
                <a:cs typeface="Arial"/>
              </a:rPr>
              <a:t>Removal of nitrogen from amino acids</a:t>
            </a:r>
            <a:endParaRPr lang="en-US" b="1" dirty="0">
              <a:solidFill>
                <a:srgbClr val="000090"/>
              </a:solidFill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57400" y="3810000"/>
            <a:ext cx="22501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 smtClean="0">
                <a:solidFill>
                  <a:srgbClr val="0000FF"/>
                </a:solidFill>
                <a:latin typeface="Arial"/>
                <a:cs typeface="Arial"/>
              </a:rPr>
              <a:t>Transaminase</a:t>
            </a:r>
            <a:r>
              <a:rPr lang="en-US" sz="2000" b="1" dirty="0" smtClean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en-US" sz="2000" b="1" u="sng" dirty="0" smtClean="0">
                <a:solidFill>
                  <a:srgbClr val="0000FF"/>
                </a:solidFill>
                <a:latin typeface="Arial"/>
                <a:cs typeface="Arial"/>
              </a:rPr>
              <a:t>or</a:t>
            </a:r>
            <a:endParaRPr lang="en-US" sz="2000" b="1" u="sng" dirty="0">
              <a:solidFill>
                <a:srgbClr val="0000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48853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B982CE-F847-3B48-BF80-ECF90B7B8DAA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pic>
        <p:nvPicPr>
          <p:cNvPr id="3" name="Picture 2" descr="D:\Arun-Backup\project\Ferrier\Image_Bank\image_bank\images\jpg\figure_19.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6261" y="304800"/>
            <a:ext cx="4922939" cy="6089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6200" y="247472"/>
            <a:ext cx="3689832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00FF"/>
                </a:solidFill>
                <a:latin typeface="Arial"/>
                <a:cs typeface="Arial"/>
              </a:rPr>
              <a:t>Fate of the amino group </a:t>
            </a:r>
          </a:p>
          <a:p>
            <a:pPr algn="ctr"/>
            <a:r>
              <a:rPr lang="en-US" b="1" dirty="0" smtClean="0">
                <a:solidFill>
                  <a:srgbClr val="0000FF"/>
                </a:solidFill>
                <a:latin typeface="Arial"/>
                <a:cs typeface="Arial"/>
              </a:rPr>
              <a:t>during amino acid </a:t>
            </a:r>
          </a:p>
          <a:p>
            <a:pPr algn="ctr"/>
            <a:r>
              <a:rPr lang="en-US" b="1" dirty="0" smtClean="0">
                <a:solidFill>
                  <a:srgbClr val="0000FF"/>
                </a:solidFill>
                <a:latin typeface="Arial"/>
                <a:cs typeface="Arial"/>
              </a:rPr>
              <a:t>catabolism</a:t>
            </a:r>
            <a:endParaRPr lang="en-US" b="1" dirty="0"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1676400"/>
            <a:ext cx="26047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solidFill>
                  <a:srgbClr val="FF0000"/>
                </a:solidFill>
                <a:latin typeface="Arial"/>
                <a:cs typeface="Arial"/>
              </a:rPr>
              <a:t>Liver function test: </a:t>
            </a:r>
          </a:p>
          <a:p>
            <a:r>
              <a:rPr lang="en-US" sz="1800" b="1" dirty="0" smtClean="0">
                <a:solidFill>
                  <a:srgbClr val="FF0000"/>
                </a:solidFill>
                <a:latin typeface="Arial"/>
                <a:cs typeface="Arial"/>
              </a:rPr>
              <a:t>Serum ALT- 10-40 IU/L</a:t>
            </a:r>
            <a:endParaRPr lang="en-US" sz="1800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70085" y="4648200"/>
            <a:ext cx="25065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solidFill>
                  <a:srgbClr val="FF0000"/>
                </a:solidFill>
                <a:latin typeface="Arial"/>
                <a:cs typeface="Arial"/>
              </a:rPr>
              <a:t>Liver function test: </a:t>
            </a:r>
          </a:p>
          <a:p>
            <a:r>
              <a:rPr lang="en-US" sz="1800" b="1" dirty="0" smtClean="0">
                <a:solidFill>
                  <a:srgbClr val="FF0000"/>
                </a:solidFill>
                <a:latin typeface="Arial"/>
                <a:cs typeface="Arial"/>
              </a:rPr>
              <a:t>Serum AST- 6-40 IU/L</a:t>
            </a:r>
            <a:endParaRPr lang="en-US" sz="1800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5638800"/>
            <a:ext cx="331756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 smtClean="0">
                <a:latin typeface="Arial"/>
                <a:cs typeface="Arial"/>
              </a:rPr>
              <a:t>ALT = alanine transaminase</a:t>
            </a:r>
          </a:p>
          <a:p>
            <a:pPr algn="ctr"/>
            <a:r>
              <a:rPr lang="en-US" sz="1800" dirty="0" smtClean="0">
                <a:latin typeface="Arial"/>
                <a:cs typeface="Arial"/>
              </a:rPr>
              <a:t>AST = aspartate transaminase</a:t>
            </a:r>
          </a:p>
          <a:p>
            <a:pPr algn="ctr"/>
            <a:r>
              <a:rPr lang="en-US" sz="1800" dirty="0" smtClean="0">
                <a:latin typeface="Arial"/>
                <a:cs typeface="Arial"/>
              </a:rPr>
              <a:t>PLP = </a:t>
            </a:r>
            <a:r>
              <a:rPr lang="en-US" sz="1800" dirty="0" err="1" smtClean="0">
                <a:latin typeface="Arial"/>
                <a:cs typeface="Arial"/>
              </a:rPr>
              <a:t>pyridoxal</a:t>
            </a:r>
            <a:r>
              <a:rPr lang="en-US" sz="1800" dirty="0" smtClean="0">
                <a:latin typeface="Arial"/>
                <a:cs typeface="Arial"/>
              </a:rPr>
              <a:t> phosphate</a:t>
            </a:r>
            <a:endParaRPr lang="en-US" sz="1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57392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</p:spPr>
        <p:txBody>
          <a:bodyPr/>
          <a:lstStyle/>
          <a:p>
            <a:pPr>
              <a:defRPr/>
            </a:pPr>
            <a:fld id="{95B982CE-F847-3B48-BF80-ECF90B7B8DAA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76200"/>
            <a:ext cx="91803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  <a:latin typeface="Arial"/>
                <a:cs typeface="Arial"/>
              </a:rPr>
              <a:t>Mechanism of transamination reactions- </a:t>
            </a:r>
            <a:r>
              <a:rPr lang="en-US" b="1" dirty="0" err="1" smtClean="0">
                <a:solidFill>
                  <a:srgbClr val="0000FF"/>
                </a:solidFill>
                <a:latin typeface="Arial"/>
                <a:cs typeface="Arial"/>
              </a:rPr>
              <a:t>pyridoxal</a:t>
            </a:r>
            <a:r>
              <a:rPr lang="en-US" b="1" dirty="0" smtClean="0">
                <a:solidFill>
                  <a:srgbClr val="0000FF"/>
                </a:solidFill>
                <a:latin typeface="Arial"/>
                <a:cs typeface="Arial"/>
              </a:rPr>
              <a:t> phosphate</a:t>
            </a:r>
            <a:endParaRPr lang="en-US" b="1" dirty="0">
              <a:solidFill>
                <a:srgbClr val="0000FF"/>
              </a:solidFill>
              <a:latin typeface="Arial"/>
              <a:cs typeface="Arial"/>
            </a:endParaRPr>
          </a:p>
        </p:txBody>
      </p:sp>
      <p:pic>
        <p:nvPicPr>
          <p:cNvPr id="5" name="Picture 2" descr="D:\Arun-Backup\project\Ferrier\Image_Bank\image_bank\images\jpg\figure_19.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8023" y="609600"/>
            <a:ext cx="3894637" cy="6035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98475" y="1295400"/>
            <a:ext cx="4137220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Arial"/>
                <a:cs typeface="Arial"/>
              </a:rPr>
              <a:t>Cyclic </a:t>
            </a:r>
            <a:r>
              <a:rPr lang="en-US" dirty="0" err="1" smtClean="0">
                <a:latin typeface="Arial"/>
                <a:cs typeface="Arial"/>
              </a:rPr>
              <a:t>interconversion</a:t>
            </a:r>
            <a:r>
              <a:rPr lang="en-US" dirty="0" smtClean="0">
                <a:latin typeface="Arial"/>
                <a:cs typeface="Arial"/>
              </a:rPr>
              <a:t> of</a:t>
            </a:r>
          </a:p>
          <a:p>
            <a:pPr algn="ctr"/>
            <a:r>
              <a:rPr lang="en-US" dirty="0" err="1">
                <a:latin typeface="Arial"/>
                <a:cs typeface="Arial"/>
              </a:rPr>
              <a:t>p</a:t>
            </a:r>
            <a:r>
              <a:rPr lang="en-US" dirty="0" err="1" smtClean="0">
                <a:latin typeface="Arial"/>
                <a:cs typeface="Arial"/>
              </a:rPr>
              <a:t>yridoxal</a:t>
            </a:r>
            <a:r>
              <a:rPr lang="en-US" dirty="0" smtClean="0">
                <a:latin typeface="Arial"/>
                <a:cs typeface="Arial"/>
              </a:rPr>
              <a:t> phosphate (PLP)</a:t>
            </a:r>
          </a:p>
          <a:p>
            <a:pPr algn="ctr"/>
            <a:r>
              <a:rPr lang="en-US" dirty="0">
                <a:latin typeface="Arial"/>
                <a:cs typeface="Arial"/>
              </a:rPr>
              <a:t>a</a:t>
            </a:r>
            <a:r>
              <a:rPr lang="en-US" dirty="0" smtClean="0">
                <a:latin typeface="Arial"/>
                <a:cs typeface="Arial"/>
              </a:rPr>
              <a:t>nd </a:t>
            </a:r>
            <a:r>
              <a:rPr lang="en-US" dirty="0" err="1" smtClean="0">
                <a:latin typeface="Arial"/>
                <a:cs typeface="Arial"/>
              </a:rPr>
              <a:t>pyridoxamine</a:t>
            </a:r>
            <a:r>
              <a:rPr lang="en-US" dirty="0" smtClean="0">
                <a:latin typeface="Arial"/>
                <a:cs typeface="Arial"/>
              </a:rPr>
              <a:t> phosphate </a:t>
            </a:r>
          </a:p>
          <a:p>
            <a:pPr algn="ctr"/>
            <a:r>
              <a:rPr lang="en-US" dirty="0" smtClean="0">
                <a:latin typeface="Arial"/>
                <a:cs typeface="Arial"/>
              </a:rPr>
              <a:t>during the aspartate</a:t>
            </a:r>
          </a:p>
          <a:p>
            <a:pPr algn="ctr"/>
            <a:r>
              <a:rPr lang="en-US" dirty="0">
                <a:latin typeface="Arial"/>
                <a:cs typeface="Arial"/>
              </a:rPr>
              <a:t>a</a:t>
            </a:r>
            <a:r>
              <a:rPr lang="en-US" dirty="0" smtClean="0">
                <a:latin typeface="Arial"/>
                <a:cs typeface="Arial"/>
              </a:rPr>
              <a:t>minotransferase reaction</a:t>
            </a:r>
          </a:p>
          <a:p>
            <a:pPr algn="ctr"/>
            <a:r>
              <a:rPr lang="en-US" dirty="0" smtClean="0">
                <a:latin typeface="Arial"/>
                <a:cs typeface="Arial"/>
              </a:rPr>
              <a:t>(AST)</a:t>
            </a:r>
            <a:endParaRPr lang="en-US" dirty="0">
              <a:latin typeface="Arial"/>
              <a:cs typeface="Arial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685800" y="3810000"/>
            <a:ext cx="3133510" cy="533400"/>
            <a:chOff x="914400" y="3581400"/>
            <a:chExt cx="3133510" cy="533400"/>
          </a:xfrm>
        </p:grpSpPr>
        <p:grpSp>
          <p:nvGrpSpPr>
            <p:cNvPr id="10" name="Group 9"/>
            <p:cNvGrpSpPr/>
            <p:nvPr/>
          </p:nvGrpSpPr>
          <p:grpSpPr>
            <a:xfrm>
              <a:off x="914400" y="3581400"/>
              <a:ext cx="384390" cy="461665"/>
              <a:chOff x="914400" y="3581400"/>
              <a:chExt cx="384390" cy="461665"/>
            </a:xfrm>
          </p:grpSpPr>
          <p:sp>
            <p:nvSpPr>
              <p:cNvPr id="8" name="Oval 7"/>
              <p:cNvSpPr/>
              <p:nvPr/>
            </p:nvSpPr>
            <p:spPr bwMode="auto">
              <a:xfrm>
                <a:off x="914400" y="3657600"/>
                <a:ext cx="381000" cy="381000"/>
              </a:xfrm>
              <a:prstGeom prst="ellips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68" charset="0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914400" y="3581400"/>
                <a:ext cx="38439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latin typeface="Arial"/>
                    <a:cs typeface="Arial"/>
                  </a:rPr>
                  <a:t>P</a:t>
                </a:r>
                <a:endParaRPr lang="en-US" dirty="0">
                  <a:latin typeface="Arial"/>
                  <a:cs typeface="Arial"/>
                </a:endParaRP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1287719" y="3653135"/>
              <a:ext cx="276019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Arial"/>
                  <a:cs typeface="Arial"/>
                </a:rPr>
                <a:t>= phosphate group</a:t>
              </a:r>
              <a:endParaRPr lang="en-US" dirty="0">
                <a:latin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74053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B982CE-F847-3B48-BF80-ECF90B7B8DAA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pic>
        <p:nvPicPr>
          <p:cNvPr id="3" name="Picture 2" descr="D:\Arun-Backup\project\Ferrier\Image_Bank\image_bank\images\jpg\figure_19.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295400"/>
            <a:ext cx="4960602" cy="5202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14400" y="76200"/>
            <a:ext cx="7349789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00FF"/>
                </a:solidFill>
                <a:latin typeface="Arial"/>
                <a:cs typeface="Arial"/>
              </a:rPr>
              <a:t>Pattern of serum ALT and bilirubin in the plasma,</a:t>
            </a:r>
          </a:p>
          <a:p>
            <a:pPr algn="ctr"/>
            <a:r>
              <a:rPr lang="en-US" b="1" dirty="0">
                <a:solidFill>
                  <a:srgbClr val="0000FF"/>
                </a:solidFill>
                <a:latin typeface="Arial"/>
                <a:cs typeface="Arial"/>
              </a:rPr>
              <a:t>f</a:t>
            </a:r>
            <a:r>
              <a:rPr lang="en-US" b="1" dirty="0" smtClean="0">
                <a:solidFill>
                  <a:srgbClr val="0000FF"/>
                </a:solidFill>
                <a:latin typeface="Arial"/>
                <a:cs typeface="Arial"/>
              </a:rPr>
              <a:t>ollowing poisoning with the toxic mushroom</a:t>
            </a:r>
          </a:p>
          <a:p>
            <a:pPr algn="ctr"/>
            <a:r>
              <a:rPr lang="en-US" b="1" i="1" dirty="0" smtClean="0">
                <a:solidFill>
                  <a:srgbClr val="0000FF"/>
                </a:solidFill>
                <a:latin typeface="Arial"/>
                <a:cs typeface="Arial"/>
              </a:rPr>
              <a:t>Amanita </a:t>
            </a:r>
            <a:r>
              <a:rPr lang="en-US" b="1" i="1" dirty="0" err="1" smtClean="0">
                <a:solidFill>
                  <a:srgbClr val="0000FF"/>
                </a:solidFill>
                <a:latin typeface="Arial"/>
                <a:cs typeface="Arial"/>
              </a:rPr>
              <a:t>phalloides</a:t>
            </a:r>
            <a:endParaRPr lang="en-US" b="1" i="1" dirty="0">
              <a:solidFill>
                <a:srgbClr val="0000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12821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10400" y="6248400"/>
            <a:ext cx="1905000" cy="457200"/>
          </a:xfrm>
        </p:spPr>
        <p:txBody>
          <a:bodyPr/>
          <a:lstStyle/>
          <a:p>
            <a:pPr>
              <a:defRPr/>
            </a:pPr>
            <a:fld id="{95B982CE-F847-3B48-BF80-ECF90B7B8DAA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pic>
        <p:nvPicPr>
          <p:cNvPr id="3" name="Picture 2" descr="D:\Arun-Backup\project\Ferrier\Image_Bank\image_bank\images\jpg\figure_19.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484376"/>
            <a:ext cx="5505034" cy="4535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05000" y="152400"/>
            <a:ext cx="538365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00FF"/>
                </a:solidFill>
                <a:latin typeface="Arial"/>
                <a:cs typeface="Arial"/>
              </a:rPr>
              <a:t>Oxidative deamination of </a:t>
            </a:r>
            <a:r>
              <a:rPr lang="en-US" b="1" dirty="0">
                <a:solidFill>
                  <a:srgbClr val="0000FF"/>
                </a:solidFill>
                <a:latin typeface="Arial"/>
                <a:cs typeface="Arial"/>
              </a:rPr>
              <a:t>g</a:t>
            </a:r>
            <a:r>
              <a:rPr lang="en-US" b="1" dirty="0" smtClean="0">
                <a:solidFill>
                  <a:srgbClr val="0000FF"/>
                </a:solidFill>
                <a:latin typeface="Arial"/>
                <a:cs typeface="Arial"/>
              </a:rPr>
              <a:t>lutamate</a:t>
            </a:r>
          </a:p>
          <a:p>
            <a:pPr algn="ctr"/>
            <a:r>
              <a:rPr lang="en-US" b="1" dirty="0" smtClean="0">
                <a:solidFill>
                  <a:srgbClr val="0000FF"/>
                </a:solidFill>
                <a:latin typeface="Arial"/>
                <a:cs typeface="Arial"/>
              </a:rPr>
              <a:t> by glutamate dehydrogenase</a:t>
            </a:r>
            <a:endParaRPr lang="en-US" b="1" dirty="0"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" y="990600"/>
            <a:ext cx="3048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latin typeface="Arial"/>
                <a:cs typeface="Arial"/>
              </a:rPr>
              <a:t>Allosteric modulators</a:t>
            </a:r>
            <a:r>
              <a:rPr lang="en-US" sz="2000" dirty="0">
                <a:latin typeface="Arial"/>
                <a:cs typeface="Arial"/>
              </a:rPr>
              <a:t>:</a:t>
            </a:r>
          </a:p>
          <a:p>
            <a:r>
              <a:rPr lang="en-US" sz="2000" dirty="0" err="1">
                <a:latin typeface="Arial"/>
                <a:cs typeface="Arial"/>
              </a:rPr>
              <a:t>Guanosine</a:t>
            </a:r>
            <a:r>
              <a:rPr lang="en-US" sz="2000" dirty="0">
                <a:latin typeface="Arial"/>
                <a:cs typeface="Arial"/>
              </a:rPr>
              <a:t> triphosphate (GTP</a:t>
            </a:r>
            <a:r>
              <a:rPr lang="en-US" sz="2000" dirty="0" smtClean="0">
                <a:latin typeface="Arial"/>
                <a:cs typeface="Arial"/>
              </a:rPr>
              <a:t>) is </a:t>
            </a:r>
            <a:r>
              <a:rPr lang="en-US" sz="2000" dirty="0">
                <a:latin typeface="Arial"/>
                <a:cs typeface="Arial"/>
              </a:rPr>
              <a:t>an allosteric </a:t>
            </a:r>
            <a:r>
              <a:rPr lang="en-US" sz="2000" dirty="0" smtClean="0">
                <a:latin typeface="Arial"/>
                <a:cs typeface="Arial"/>
              </a:rPr>
              <a:t>inhibitor of </a:t>
            </a:r>
            <a:r>
              <a:rPr lang="en-US" sz="2000" dirty="0">
                <a:latin typeface="Arial"/>
                <a:cs typeface="Arial"/>
              </a:rPr>
              <a:t>glutamate dehydrogenase</a:t>
            </a:r>
          </a:p>
          <a:p>
            <a:r>
              <a:rPr lang="en-US" sz="2000" dirty="0">
                <a:latin typeface="Arial"/>
                <a:cs typeface="Arial"/>
              </a:rPr>
              <a:t>whereas adenosine </a:t>
            </a:r>
          </a:p>
          <a:p>
            <a:r>
              <a:rPr lang="en-US" sz="2000" dirty="0" err="1">
                <a:latin typeface="Arial"/>
                <a:cs typeface="Arial"/>
              </a:rPr>
              <a:t>diphosphate</a:t>
            </a:r>
            <a:r>
              <a:rPr lang="en-US" sz="2000" dirty="0">
                <a:latin typeface="Arial"/>
                <a:cs typeface="Arial"/>
              </a:rPr>
              <a:t> (ADP) is an </a:t>
            </a:r>
          </a:p>
          <a:p>
            <a:r>
              <a:rPr lang="en-US" sz="2000" dirty="0">
                <a:latin typeface="Arial"/>
                <a:cs typeface="Arial"/>
              </a:rPr>
              <a:t>allosteric activator.</a:t>
            </a:r>
          </a:p>
          <a:p>
            <a:endParaRPr lang="en-US" sz="2000" dirty="0">
              <a:latin typeface="Arial"/>
              <a:cs typeface="Arial"/>
            </a:endParaRPr>
          </a:p>
          <a:p>
            <a:r>
              <a:rPr lang="en-US" sz="2000" b="1" dirty="0">
                <a:latin typeface="Arial"/>
                <a:cs typeface="Arial"/>
              </a:rPr>
              <a:t>When energy levels are low </a:t>
            </a:r>
            <a:r>
              <a:rPr lang="en-US" sz="2000" b="1" dirty="0" smtClean="0">
                <a:latin typeface="Arial"/>
                <a:cs typeface="Arial"/>
              </a:rPr>
              <a:t>in the </a:t>
            </a:r>
            <a:r>
              <a:rPr lang="en-US" sz="2000" b="1" dirty="0">
                <a:latin typeface="Arial"/>
                <a:cs typeface="Arial"/>
              </a:rPr>
              <a:t>cell, </a:t>
            </a:r>
            <a:r>
              <a:rPr lang="en-US" sz="2000" b="1" dirty="0" smtClean="0">
                <a:latin typeface="Arial"/>
                <a:cs typeface="Arial"/>
              </a:rPr>
              <a:t>glutamate dehydrogenase activity </a:t>
            </a:r>
            <a:r>
              <a:rPr lang="en-US" sz="2000" b="1" dirty="0">
                <a:latin typeface="Arial"/>
                <a:cs typeface="Arial"/>
              </a:rPr>
              <a:t>is high, facilitating </a:t>
            </a:r>
            <a:r>
              <a:rPr lang="en-US" sz="2000" b="1" dirty="0" smtClean="0">
                <a:latin typeface="Arial"/>
                <a:cs typeface="Arial"/>
              </a:rPr>
              <a:t>energy production </a:t>
            </a:r>
            <a:r>
              <a:rPr lang="en-US" sz="2000" b="1" dirty="0">
                <a:latin typeface="Arial"/>
                <a:cs typeface="Arial"/>
              </a:rPr>
              <a:t>from the </a:t>
            </a:r>
            <a:r>
              <a:rPr lang="en-US" sz="2000" b="1" dirty="0" smtClean="0">
                <a:latin typeface="Arial"/>
                <a:cs typeface="Arial"/>
              </a:rPr>
              <a:t>carbon skeletons </a:t>
            </a:r>
            <a:r>
              <a:rPr lang="en-US" sz="2000" b="1" dirty="0">
                <a:latin typeface="Arial"/>
                <a:cs typeface="Arial"/>
              </a:rPr>
              <a:t>derived from amino acids</a:t>
            </a:r>
          </a:p>
        </p:txBody>
      </p:sp>
    </p:spTree>
    <p:extLst>
      <p:ext uri="{BB962C8B-B14F-4D97-AF65-F5344CB8AC3E}">
        <p14:creationId xmlns:p14="http://schemas.microsoft.com/office/powerpoint/2010/main" val="2531497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fld id="{50EC3971-9F26-7345-B20E-DC90B5073800}" type="slidenum">
              <a:rPr lang="en-US" sz="1400"/>
              <a:pPr/>
              <a:t>2</a:t>
            </a:fld>
            <a:endParaRPr lang="en-US" sz="1400"/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609600"/>
          </a:xfrm>
        </p:spPr>
        <p:txBody>
          <a:bodyPr/>
          <a:lstStyle/>
          <a:p>
            <a:pPr eaLnBrk="1" hangingPunct="1"/>
            <a:r>
              <a:rPr lang="en-US" sz="2800" b="1">
                <a:solidFill>
                  <a:srgbClr val="A80000"/>
                </a:solidFill>
                <a:latin typeface="Lucida Grande" charset="0"/>
                <a:ea typeface="MS PGothic" charset="0"/>
              </a:rPr>
              <a:t>Learning Objectives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8001000" cy="5257800"/>
          </a:xfrm>
        </p:spPr>
        <p:txBody>
          <a:bodyPr/>
          <a:lstStyle/>
          <a:p>
            <a:pPr>
              <a:buFont typeface="Times" charset="0"/>
              <a:buAutoNum type="arabicPeriod"/>
            </a:pPr>
            <a:r>
              <a:rPr lang="en-US" sz="1800" dirty="0">
                <a:latin typeface="Lucida Grande" charset="0"/>
                <a:ea typeface="MS PGothic" charset="0"/>
              </a:rPr>
              <a:t>To describe biological functions of amino acids.</a:t>
            </a:r>
          </a:p>
          <a:p>
            <a:pPr>
              <a:buFont typeface="Times" charset="0"/>
              <a:buAutoNum type="arabicPeriod"/>
            </a:pPr>
            <a:r>
              <a:rPr lang="en-US" sz="1800" dirty="0">
                <a:latin typeface="Lucida Grande" charset="0"/>
                <a:ea typeface="MS PGothic" charset="0"/>
              </a:rPr>
              <a:t>To </a:t>
            </a:r>
            <a:r>
              <a:rPr lang="en-US" sz="1800" dirty="0" smtClean="0">
                <a:latin typeface="Lucida Grande" charset="0"/>
                <a:ea typeface="MS PGothic" charset="0"/>
              </a:rPr>
              <a:t>discuss protein malnutrition.</a:t>
            </a:r>
            <a:endParaRPr lang="en-US" sz="1800" dirty="0">
              <a:latin typeface="Lucida Grande" charset="0"/>
              <a:ea typeface="MS PGothic" charset="0"/>
            </a:endParaRPr>
          </a:p>
          <a:p>
            <a:pPr>
              <a:buFont typeface="Times" charset="0"/>
              <a:buAutoNum type="arabicPeriod"/>
            </a:pPr>
            <a:r>
              <a:rPr lang="en-US" sz="1800" dirty="0">
                <a:latin typeface="Lucida Grande" charset="0"/>
                <a:ea typeface="MS PGothic" charset="0"/>
              </a:rPr>
              <a:t>To describe names and functions of the two hormones released from the upper part of small intestine upon stimulation by dietary peptides.</a:t>
            </a:r>
          </a:p>
          <a:p>
            <a:pPr>
              <a:buFont typeface="Times" charset="0"/>
              <a:buAutoNum type="arabicPeriod"/>
            </a:pPr>
            <a:r>
              <a:rPr lang="en-US" sz="1800" dirty="0">
                <a:latin typeface="Lucida Grande" charset="0"/>
                <a:ea typeface="MS PGothic" charset="0"/>
              </a:rPr>
              <a:t>To explain how dietary proteins are digested and how dietary amino acids are taken into the portal systems.</a:t>
            </a:r>
          </a:p>
          <a:p>
            <a:pPr>
              <a:buFont typeface="Times" charset="0"/>
              <a:buAutoNum type="arabicPeriod"/>
            </a:pPr>
            <a:r>
              <a:rPr lang="en-US" sz="1800" dirty="0">
                <a:latin typeface="Lucida Grande" charset="0"/>
                <a:ea typeface="MS PGothic" charset="0"/>
              </a:rPr>
              <a:t>To describe pathological conditions associated with protein malnutrition or defective transport of dietary amino acids.</a:t>
            </a:r>
          </a:p>
          <a:p>
            <a:pPr>
              <a:buFont typeface="Times" charset="0"/>
              <a:buAutoNum type="arabicPeriod"/>
            </a:pPr>
            <a:r>
              <a:rPr lang="en-US" sz="1800" dirty="0">
                <a:latin typeface="Lucida Grande" charset="0"/>
                <a:ea typeface="MS PGothic" charset="0"/>
              </a:rPr>
              <a:t>To distinguish between transamination and oxidative deamination reactions, describing key enzymes, coenzymes, and allosteric regulators. </a:t>
            </a:r>
          </a:p>
          <a:p>
            <a:pPr>
              <a:buFont typeface="Times" charset="0"/>
              <a:buAutoNum type="arabicPeriod"/>
            </a:pPr>
            <a:r>
              <a:rPr lang="en-US" sz="1800" dirty="0">
                <a:latin typeface="Lucida Grande" charset="0"/>
                <a:ea typeface="MS PGothic" charset="0"/>
              </a:rPr>
              <a:t>To describe two amino acids that carry ammonia to the liver from the peripheral organs.</a:t>
            </a:r>
          </a:p>
          <a:p>
            <a:pPr>
              <a:buFont typeface="Times" charset="0"/>
              <a:buAutoNum type="arabicPeriod"/>
            </a:pPr>
            <a:r>
              <a:rPr lang="en-US" sz="1800" dirty="0">
                <a:latin typeface="Lucida Grande" charset="0"/>
                <a:ea typeface="MS PGothic" charset="0"/>
              </a:rPr>
              <a:t>To explain the physiological significance of kidney function to </a:t>
            </a:r>
            <a:r>
              <a:rPr lang="en-US" sz="1800" dirty="0" smtClean="0">
                <a:latin typeface="Lucida Grande" charset="0"/>
                <a:ea typeface="MS PGothic" charset="0"/>
              </a:rPr>
              <a:t>excrete </a:t>
            </a:r>
            <a:r>
              <a:rPr lang="en-US" sz="1800" dirty="0">
                <a:latin typeface="Lucida Grande" charset="0"/>
                <a:ea typeface="MS PGothic" charset="0"/>
              </a:rPr>
              <a:t>ammonia.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162800" y="6477000"/>
            <a:ext cx="1905000" cy="457200"/>
          </a:xfrm>
        </p:spPr>
        <p:txBody>
          <a:bodyPr/>
          <a:lstStyle/>
          <a:p>
            <a:pPr>
              <a:defRPr/>
            </a:pPr>
            <a:fld id="{95B982CE-F847-3B48-BF80-ECF90B7B8DAA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32516" y="685800"/>
            <a:ext cx="5077884" cy="364845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340546" y="152400"/>
            <a:ext cx="42888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  <a:latin typeface="Arial"/>
                <a:cs typeface="Arial"/>
              </a:rPr>
              <a:t>Role of D-serine in the brain</a:t>
            </a:r>
            <a:endParaRPr lang="en-US" b="1" dirty="0"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4343400"/>
            <a:ext cx="8686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"/>
                <a:cs typeface="Arial"/>
              </a:rPr>
              <a:t>D-serine is present in the diet and is also made in brain by serine </a:t>
            </a:r>
            <a:r>
              <a:rPr lang="en-US" sz="2000" dirty="0" err="1" smtClean="0">
                <a:latin typeface="Arial"/>
                <a:cs typeface="Arial"/>
              </a:rPr>
              <a:t>racemase</a:t>
            </a:r>
            <a:r>
              <a:rPr lang="en-US" sz="2000" dirty="0" smtClean="0">
                <a:latin typeface="Arial"/>
                <a:cs typeface="Arial"/>
              </a:rPr>
              <a:t> from L-serine.  D-serine modulates N-methyl-D-aspartate (NMDA)-type glutamate receptors. D-amino acid oxidase (DAO) is a FAD-dependent </a:t>
            </a:r>
            <a:r>
              <a:rPr lang="en-US" sz="2000" dirty="0" err="1" smtClean="0">
                <a:latin typeface="Arial"/>
                <a:cs typeface="Arial"/>
              </a:rPr>
              <a:t>peroxisomal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smtClean="0">
                <a:latin typeface="Arial"/>
                <a:cs typeface="Arial"/>
              </a:rPr>
              <a:t>enzyme that catalyzes the oxidative deamination of D-AA’s</a:t>
            </a:r>
          </a:p>
          <a:p>
            <a:r>
              <a:rPr lang="en-US" sz="2000" dirty="0" smtClean="0">
                <a:latin typeface="Arial"/>
                <a:cs typeface="Arial"/>
              </a:rPr>
              <a:t>producing </a:t>
            </a:r>
            <a:r>
              <a:rPr lang="en-US" sz="2000" dirty="0" smtClean="0">
                <a:latin typeface="Symbol" charset="2"/>
                <a:cs typeface="Symbol" charset="2"/>
              </a:rPr>
              <a:t>a</a:t>
            </a:r>
            <a:r>
              <a:rPr lang="en-US" sz="2000" dirty="0" smtClean="0">
                <a:latin typeface="Arial"/>
                <a:cs typeface="Arial"/>
              </a:rPr>
              <a:t>-</a:t>
            </a:r>
            <a:r>
              <a:rPr lang="en-US" sz="2000" dirty="0" err="1" smtClean="0">
                <a:latin typeface="Arial"/>
                <a:cs typeface="Arial"/>
              </a:rPr>
              <a:t>keto</a:t>
            </a:r>
            <a:r>
              <a:rPr lang="en-US" sz="2000" dirty="0" smtClean="0">
                <a:latin typeface="Arial"/>
                <a:cs typeface="Arial"/>
              </a:rPr>
              <a:t> acids, ammonia, and hydrogen peroxide. Increased DAO</a:t>
            </a:r>
          </a:p>
          <a:p>
            <a:r>
              <a:rPr lang="en-US" sz="2000" dirty="0">
                <a:latin typeface="Arial"/>
                <a:cs typeface="Arial"/>
              </a:rPr>
              <a:t>a</a:t>
            </a:r>
            <a:r>
              <a:rPr lang="en-US" sz="2000" dirty="0" smtClean="0">
                <a:latin typeface="Arial"/>
                <a:cs typeface="Arial"/>
              </a:rPr>
              <a:t>ctivity has been linked to increased susceptibility to schizophrenia.</a:t>
            </a:r>
            <a:endParaRPr lang="en-US" sz="2000" dirty="0">
              <a:latin typeface="Arial"/>
              <a:cs typeface="Aria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1000" y="6400800"/>
            <a:ext cx="3810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800" dirty="0"/>
              <a:t>FEBS </a:t>
            </a:r>
            <a:r>
              <a:rPr lang="fr-FR" sz="1800" dirty="0" smtClean="0"/>
              <a:t>Journal 275 (</a:t>
            </a:r>
            <a:r>
              <a:rPr lang="fr-FR" sz="1800" dirty="0"/>
              <a:t>2008) 3514–3526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440338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86600" y="6248400"/>
            <a:ext cx="1905000" cy="457200"/>
          </a:xfrm>
        </p:spPr>
        <p:txBody>
          <a:bodyPr/>
          <a:lstStyle/>
          <a:p>
            <a:pPr>
              <a:defRPr/>
            </a:pPr>
            <a:fld id="{95B982CE-F847-3B48-BF80-ECF90B7B8DAA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pic>
        <p:nvPicPr>
          <p:cNvPr id="3" name="Picture 2" descr="D:\Arun-Backup\project\Ferrier\Image_Bank\image_bank\images\jpg\figure_19.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0077" y="0"/>
            <a:ext cx="3054323" cy="6885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9954" y="166091"/>
            <a:ext cx="5380246" cy="6463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00FF"/>
                </a:solidFill>
                <a:latin typeface="Arial"/>
                <a:cs typeface="Arial"/>
              </a:rPr>
              <a:t>Transport of ammonia (NH</a:t>
            </a:r>
            <a:r>
              <a:rPr lang="en-US" b="1" baseline="-25000" dirty="0" smtClean="0">
                <a:solidFill>
                  <a:srgbClr val="0000FF"/>
                </a:solidFill>
                <a:latin typeface="Arial"/>
                <a:cs typeface="Arial"/>
              </a:rPr>
              <a:t>3</a:t>
            </a:r>
            <a:r>
              <a:rPr lang="en-US" b="1" dirty="0" smtClean="0">
                <a:solidFill>
                  <a:srgbClr val="0000FF"/>
                </a:solidFill>
                <a:latin typeface="Arial"/>
                <a:cs typeface="Arial"/>
              </a:rPr>
              <a:t>)</a:t>
            </a:r>
          </a:p>
          <a:p>
            <a:pPr algn="ctr"/>
            <a:r>
              <a:rPr lang="en-US" b="1" dirty="0" smtClean="0">
                <a:solidFill>
                  <a:srgbClr val="0000FF"/>
                </a:solidFill>
                <a:latin typeface="Arial"/>
                <a:cs typeface="Arial"/>
              </a:rPr>
              <a:t>from peripheral tissues </a:t>
            </a:r>
          </a:p>
          <a:p>
            <a:pPr algn="ctr"/>
            <a:r>
              <a:rPr lang="en-US" b="1" dirty="0" smtClean="0">
                <a:solidFill>
                  <a:srgbClr val="0000FF"/>
                </a:solidFill>
                <a:latin typeface="Arial"/>
                <a:cs typeface="Arial"/>
              </a:rPr>
              <a:t>to the liver:</a:t>
            </a:r>
          </a:p>
          <a:p>
            <a:pPr algn="ctr"/>
            <a:r>
              <a:rPr lang="en-US" b="1" dirty="0">
                <a:solidFill>
                  <a:srgbClr val="0000FF"/>
                </a:solidFill>
                <a:latin typeface="Arial"/>
                <a:cs typeface="Arial"/>
              </a:rPr>
              <a:t>t</a:t>
            </a:r>
            <a:r>
              <a:rPr lang="en-US" b="1" dirty="0" smtClean="0">
                <a:solidFill>
                  <a:srgbClr val="0000FF"/>
                </a:solidFill>
                <a:latin typeface="Arial"/>
                <a:cs typeface="Arial"/>
              </a:rPr>
              <a:t>wo mechanisms</a:t>
            </a:r>
          </a:p>
          <a:p>
            <a:pPr algn="ctr"/>
            <a:endParaRPr lang="en-US" b="1" dirty="0">
              <a:solidFill>
                <a:srgbClr val="0000FF"/>
              </a:solidFill>
              <a:latin typeface="Arial"/>
              <a:cs typeface="Arial"/>
            </a:endParaRPr>
          </a:p>
          <a:p>
            <a:pPr algn="ctr"/>
            <a:r>
              <a:rPr lang="en-US" sz="2000" b="1" dirty="0" smtClean="0">
                <a:latin typeface="Arial"/>
                <a:cs typeface="Arial"/>
              </a:rPr>
              <a:t>Both are important in,  but not </a:t>
            </a:r>
          </a:p>
          <a:p>
            <a:pPr algn="ctr"/>
            <a:r>
              <a:rPr lang="en-US" sz="2000" b="1" dirty="0" smtClean="0">
                <a:latin typeface="Arial"/>
                <a:cs typeface="Arial"/>
              </a:rPr>
              <a:t>exclusive to, skeletal muscle</a:t>
            </a:r>
          </a:p>
          <a:p>
            <a:pPr algn="ctr"/>
            <a:endParaRPr lang="en-US" sz="2000" b="1" dirty="0">
              <a:latin typeface="Arial"/>
              <a:cs typeface="Arial"/>
            </a:endParaRPr>
          </a:p>
          <a:p>
            <a:pPr algn="ctr"/>
            <a:r>
              <a:rPr lang="en-US" sz="1800" b="1" dirty="0" smtClean="0">
                <a:solidFill>
                  <a:srgbClr val="0000FF"/>
                </a:solidFill>
                <a:latin typeface="Arial"/>
                <a:cs typeface="Arial"/>
              </a:rPr>
              <a:t>The first uses </a:t>
            </a:r>
            <a:r>
              <a:rPr lang="en-US" sz="1800" b="1" i="1" dirty="0" smtClean="0">
                <a:solidFill>
                  <a:srgbClr val="0000FF"/>
                </a:solidFill>
                <a:latin typeface="Arial"/>
                <a:cs typeface="Arial"/>
              </a:rPr>
              <a:t>glutamine </a:t>
            </a:r>
            <a:r>
              <a:rPr lang="en-US" sz="1800" b="1" i="1" dirty="0" err="1" smtClean="0">
                <a:solidFill>
                  <a:srgbClr val="0000FF"/>
                </a:solidFill>
                <a:latin typeface="Arial"/>
                <a:cs typeface="Arial"/>
              </a:rPr>
              <a:t>synthetase</a:t>
            </a:r>
            <a:r>
              <a:rPr lang="en-US" sz="1800" b="1" i="1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en-US" sz="1800" b="1" dirty="0" smtClean="0">
                <a:solidFill>
                  <a:srgbClr val="0000FF"/>
                </a:solidFill>
                <a:latin typeface="Arial"/>
                <a:cs typeface="Arial"/>
              </a:rPr>
              <a:t>to combine ammonia with glutamate to form glutamine, a nontoxic form of ammonia. The glutamine is transported in the blood to the liver  where it is cleaved by </a:t>
            </a:r>
            <a:r>
              <a:rPr lang="en-US" sz="1800" b="1" i="1" dirty="0" err="1" smtClean="0">
                <a:solidFill>
                  <a:srgbClr val="0000FF"/>
                </a:solidFill>
                <a:latin typeface="Arial"/>
                <a:cs typeface="Arial"/>
              </a:rPr>
              <a:t>glutaminase</a:t>
            </a:r>
            <a:r>
              <a:rPr lang="en-US" sz="1800" b="1" dirty="0" smtClean="0">
                <a:solidFill>
                  <a:srgbClr val="0000FF"/>
                </a:solidFill>
                <a:latin typeface="Arial"/>
                <a:cs typeface="Arial"/>
              </a:rPr>
              <a:t> to produce glutamate</a:t>
            </a:r>
          </a:p>
          <a:p>
            <a:pPr algn="ctr"/>
            <a:r>
              <a:rPr lang="en-US" sz="1800" b="1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en-US" sz="1800" b="1" dirty="0" smtClean="0">
                <a:solidFill>
                  <a:srgbClr val="0000FF"/>
                </a:solidFill>
                <a:latin typeface="Arial"/>
                <a:cs typeface="Arial"/>
              </a:rPr>
              <a:t>and free ammonia. </a:t>
            </a:r>
          </a:p>
          <a:p>
            <a:pPr algn="ctr"/>
            <a:r>
              <a:rPr lang="en-US" sz="1800" b="1" dirty="0" smtClean="0">
                <a:solidFill>
                  <a:srgbClr val="0000FF"/>
                </a:solidFill>
                <a:latin typeface="Arial"/>
                <a:cs typeface="Arial"/>
              </a:rPr>
              <a:t>The second involves the formation of alanine by transamination of pyruvate produced from aerobic glycolysis and metabolism of the branched-chain amino acids isoleucine and </a:t>
            </a:r>
            <a:r>
              <a:rPr lang="en-US" sz="1800" b="1" dirty="0" err="1" smtClean="0">
                <a:solidFill>
                  <a:srgbClr val="0000FF"/>
                </a:solidFill>
                <a:latin typeface="Arial"/>
                <a:cs typeface="Arial"/>
              </a:rPr>
              <a:t>valine</a:t>
            </a:r>
            <a:r>
              <a:rPr lang="en-US" sz="1800" b="1" dirty="0" smtClean="0">
                <a:solidFill>
                  <a:srgbClr val="0000FF"/>
                </a:solidFill>
                <a:latin typeface="Arial"/>
                <a:cs typeface="Arial"/>
              </a:rPr>
              <a:t>. Alanine is transported to the liver, converted to pyruvate by transamination, which is used to synthesize glucose.</a:t>
            </a:r>
          </a:p>
        </p:txBody>
      </p:sp>
    </p:spTree>
    <p:extLst>
      <p:ext uri="{BB962C8B-B14F-4D97-AF65-F5344CB8AC3E}">
        <p14:creationId xmlns:p14="http://schemas.microsoft.com/office/powerpoint/2010/main" val="2247543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BB773A-662E-EF4A-A152-2551DDD46473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81000" y="609600"/>
            <a:ext cx="3200400" cy="5334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MS PGothic" pitchFamily="34" charset="-128"/>
                <a:cs typeface="MS PGothic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68" charset="0"/>
                <a:ea typeface="MS PGothic" pitchFamily="34" charset="-128"/>
                <a:cs typeface="MS PGothic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68" charset="0"/>
                <a:ea typeface="MS PGothic" pitchFamily="34" charset="-128"/>
                <a:cs typeface="MS PGothic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68" charset="0"/>
                <a:ea typeface="MS PGothic" pitchFamily="34" charset="-128"/>
                <a:cs typeface="MS PGothic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68" charset="0"/>
                <a:ea typeface="MS PGothic" pitchFamily="34" charset="-128"/>
                <a:cs typeface="MS PGothic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6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6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6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68" charset="0"/>
              </a:defRPr>
            </a:lvl9pPr>
          </a:lstStyle>
          <a:p>
            <a:r>
              <a:rPr lang="en-US" sz="2800" dirty="0" smtClean="0">
                <a:latin typeface="Verdana" charset="0"/>
              </a:rPr>
              <a:t>The urea cycle</a:t>
            </a:r>
          </a:p>
          <a:p>
            <a:r>
              <a:rPr lang="en-US" sz="2800" dirty="0">
                <a:latin typeface="Verdana" charset="0"/>
              </a:rPr>
              <a:t>s</a:t>
            </a:r>
            <a:r>
              <a:rPr lang="en-US" sz="2800" dirty="0" smtClean="0">
                <a:latin typeface="Verdana" charset="0"/>
              </a:rPr>
              <a:t>hown as part of the essential pathways of energy metabolism</a:t>
            </a:r>
            <a:endParaRPr lang="en-US" sz="2800" dirty="0">
              <a:latin typeface="Verdana" charset="0"/>
            </a:endParaRPr>
          </a:p>
        </p:txBody>
      </p:sp>
      <p:pic>
        <p:nvPicPr>
          <p:cNvPr id="5" name="Picture 2" descr="D:\Arun-Backup\project\Ferrier\Image_Bank\image_bank\images\jpg\figure_19.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7714" y="0"/>
            <a:ext cx="3989486" cy="6885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1715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fld id="{98831285-10D5-4C46-AAE2-6E4A03F83B1B}" type="slidenum">
              <a:rPr lang="en-US" sz="1400"/>
              <a:pPr/>
              <a:t>3</a:t>
            </a:fld>
            <a:endParaRPr lang="en-US" sz="1400"/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228600"/>
            <a:ext cx="7086600" cy="762000"/>
          </a:xfrm>
        </p:spPr>
        <p:txBody>
          <a:bodyPr/>
          <a:lstStyle/>
          <a:p>
            <a:pPr eaLnBrk="1" hangingPunct="1"/>
            <a:r>
              <a:rPr lang="en-US" sz="2800" b="1">
                <a:latin typeface="Lucida Grande" charset="0"/>
                <a:ea typeface="MS PGothic" charset="0"/>
              </a:rPr>
              <a:t>Outline</a:t>
            </a:r>
          </a:p>
        </p:txBody>
      </p:sp>
      <p:sp>
        <p:nvSpPr>
          <p:cNvPr id="18435" name="Text Box 6"/>
          <p:cNvSpPr txBox="1">
            <a:spLocks noChangeArrowheads="1"/>
          </p:cNvSpPr>
          <p:nvPr/>
        </p:nvSpPr>
        <p:spPr bwMode="auto">
          <a:xfrm>
            <a:off x="1066800" y="1295400"/>
            <a:ext cx="7772400" cy="421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914400" indent="-3429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pPr>
              <a:buFont typeface="Times" charset="0"/>
              <a:buAutoNum type="arabicPeriod"/>
            </a:pPr>
            <a:r>
              <a:rPr lang="en-US" sz="2000" b="1">
                <a:solidFill>
                  <a:srgbClr val="000000"/>
                </a:solidFill>
                <a:latin typeface="Lucida Grande" charset="0"/>
              </a:rPr>
              <a:t>Functions of amino acids</a:t>
            </a:r>
          </a:p>
          <a:p>
            <a:pPr>
              <a:buFont typeface="Times" charset="0"/>
              <a:buAutoNum type="arabicPeriod"/>
            </a:pPr>
            <a:endParaRPr lang="en-US" sz="2000">
              <a:solidFill>
                <a:srgbClr val="000000"/>
              </a:solidFill>
              <a:latin typeface="Lucida Grande" charset="0"/>
            </a:endParaRPr>
          </a:p>
          <a:p>
            <a:pPr>
              <a:buFont typeface="Times" charset="0"/>
              <a:buAutoNum type="arabicPeriod"/>
            </a:pPr>
            <a:r>
              <a:rPr lang="en-US" sz="2000" b="1">
                <a:solidFill>
                  <a:srgbClr val="000000"/>
                </a:solidFill>
                <a:latin typeface="Lucida Grande" charset="0"/>
              </a:rPr>
              <a:t>Sources of amino acids:</a:t>
            </a:r>
          </a:p>
          <a:p>
            <a:pPr>
              <a:buFont typeface="Times" charset="0"/>
              <a:buAutoNum type="alphaLcPeriod"/>
            </a:pPr>
            <a:r>
              <a:rPr lang="en-US" sz="1800">
                <a:solidFill>
                  <a:srgbClr val="000000"/>
                </a:solidFill>
                <a:latin typeface="Lucida Grande" charset="0"/>
              </a:rPr>
              <a:t>Nitrogen balance and amino acid pool</a:t>
            </a:r>
          </a:p>
          <a:p>
            <a:pPr>
              <a:buFont typeface="Times" charset="0"/>
              <a:buAutoNum type="alphaLcPeriod"/>
            </a:pPr>
            <a:r>
              <a:rPr lang="en-US" sz="1800">
                <a:solidFill>
                  <a:srgbClr val="000000"/>
                </a:solidFill>
                <a:latin typeface="Lucida Grande" charset="0"/>
              </a:rPr>
              <a:t>Digestion of proteins and transport of amino acids</a:t>
            </a:r>
          </a:p>
          <a:p>
            <a:endParaRPr lang="en-US" sz="2000">
              <a:solidFill>
                <a:srgbClr val="000000"/>
              </a:solidFill>
              <a:latin typeface="Lucida Grande" charset="0"/>
            </a:endParaRPr>
          </a:p>
          <a:p>
            <a:pPr>
              <a:buFont typeface="Times" charset="0"/>
              <a:buAutoNum type="arabicPeriod" startAt="3"/>
            </a:pPr>
            <a:r>
              <a:rPr lang="en-US" sz="2000" b="1">
                <a:solidFill>
                  <a:srgbClr val="000000"/>
                </a:solidFill>
                <a:latin typeface="Lucida Grande" charset="0"/>
              </a:rPr>
              <a:t>Removal of nitrogen from amino acids:</a:t>
            </a:r>
          </a:p>
          <a:p>
            <a:pPr>
              <a:buFont typeface="Times" charset="0"/>
              <a:buAutoNum type="alphaLcPeriod"/>
            </a:pPr>
            <a:r>
              <a:rPr lang="en-US" sz="1800">
                <a:solidFill>
                  <a:srgbClr val="000000"/>
                </a:solidFill>
                <a:latin typeface="Lucida Grande" charset="0"/>
              </a:rPr>
              <a:t>Transamination reaction</a:t>
            </a:r>
          </a:p>
          <a:p>
            <a:pPr>
              <a:buFont typeface="Times" charset="0"/>
              <a:buAutoNum type="alphaLcPeriod"/>
            </a:pPr>
            <a:r>
              <a:rPr lang="en-US" sz="1800">
                <a:solidFill>
                  <a:srgbClr val="000000"/>
                </a:solidFill>
                <a:latin typeface="Lucida Grande" charset="0"/>
              </a:rPr>
              <a:t>Oxidative deamination</a:t>
            </a:r>
          </a:p>
          <a:p>
            <a:pPr>
              <a:buFont typeface="Times" charset="0"/>
              <a:buAutoNum type="alphaLcPeriod"/>
            </a:pPr>
            <a:r>
              <a:rPr lang="en-US" sz="1800">
                <a:solidFill>
                  <a:srgbClr val="000000"/>
                </a:solidFill>
                <a:latin typeface="Lucida Grande" charset="0"/>
              </a:rPr>
              <a:t>Glucose-alanine cycle</a:t>
            </a:r>
          </a:p>
          <a:p>
            <a:pPr>
              <a:buFont typeface="Times" charset="0"/>
              <a:buAutoNum type="alphaLcPeriod"/>
            </a:pPr>
            <a:r>
              <a:rPr lang="en-US" sz="1800">
                <a:solidFill>
                  <a:srgbClr val="000000"/>
                </a:solidFill>
                <a:latin typeface="Lucida Grande" charset="0"/>
              </a:rPr>
              <a:t>Formation and secretion of ammonia</a:t>
            </a:r>
          </a:p>
          <a:p>
            <a:r>
              <a:rPr lang="en-US" sz="2000">
                <a:solidFill>
                  <a:srgbClr val="000000"/>
                </a:solidFill>
                <a:latin typeface="Lucida Grande" charset="0"/>
              </a:rPr>
              <a:t> </a:t>
            </a:r>
          </a:p>
          <a:p>
            <a:pPr>
              <a:buFont typeface="Times" charset="0"/>
              <a:buAutoNum type="arabicPeriod" startAt="4"/>
            </a:pPr>
            <a:r>
              <a:rPr lang="en-US" sz="2000" b="1">
                <a:solidFill>
                  <a:srgbClr val="000000"/>
                </a:solidFill>
                <a:latin typeface="Lucida Grande" charset="0"/>
              </a:rPr>
              <a:t>General review</a:t>
            </a:r>
          </a:p>
          <a:p>
            <a:endParaRPr lang="en-US" sz="2000">
              <a:solidFill>
                <a:srgbClr val="000000"/>
              </a:solidFill>
              <a:latin typeface="Lucida Grande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BB773A-662E-EF4A-A152-2551DDD46473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596205"/>
            <a:ext cx="2743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0090"/>
                </a:solidFill>
                <a:latin typeface="Arial"/>
                <a:cs typeface="Arial"/>
              </a:rPr>
              <a:t>Sources and fates of amino acids</a:t>
            </a:r>
            <a:endParaRPr lang="en-US" sz="2800" b="1" dirty="0">
              <a:solidFill>
                <a:srgbClr val="000090"/>
              </a:solidFill>
              <a:latin typeface="Arial"/>
              <a:cs typeface="Arial"/>
            </a:endParaRPr>
          </a:p>
        </p:txBody>
      </p:sp>
      <p:pic>
        <p:nvPicPr>
          <p:cNvPr id="7" name="Picture 2" descr="D:\Arun-Backup\project\Ferrier\Image_Bank\image_bank\images\jpg\figure_19.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76200"/>
            <a:ext cx="3469604" cy="6757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770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B982CE-F847-3B48-BF80-ECF90B7B8DAA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21661" y="609600"/>
            <a:ext cx="7793920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Arial"/>
                <a:cs typeface="Arial"/>
              </a:rPr>
              <a:t>An essential amino </a:t>
            </a:r>
            <a:r>
              <a:rPr lang="en-US" dirty="0" smtClean="0">
                <a:latin typeface="Arial"/>
                <a:cs typeface="Arial"/>
              </a:rPr>
              <a:t>acid </a:t>
            </a:r>
            <a:r>
              <a:rPr lang="en-US" dirty="0">
                <a:latin typeface="Arial"/>
                <a:cs typeface="Arial"/>
              </a:rPr>
              <a:t>is an amino acid that cannot be </a:t>
            </a:r>
            <a:endParaRPr lang="en-US" dirty="0" smtClean="0">
              <a:latin typeface="Arial"/>
              <a:cs typeface="Arial"/>
            </a:endParaRPr>
          </a:p>
          <a:p>
            <a:pPr algn="ctr"/>
            <a:r>
              <a:rPr lang="en-US" dirty="0" smtClean="0">
                <a:latin typeface="Arial"/>
                <a:cs typeface="Arial"/>
              </a:rPr>
              <a:t>synthesized </a:t>
            </a:r>
            <a:r>
              <a:rPr lang="en-US" dirty="0">
                <a:latin typeface="Arial"/>
                <a:cs typeface="Arial"/>
              </a:rPr>
              <a:t>de </a:t>
            </a:r>
            <a:r>
              <a:rPr lang="en-US" dirty="0" smtClean="0">
                <a:latin typeface="Arial"/>
                <a:cs typeface="Arial"/>
              </a:rPr>
              <a:t>novo </a:t>
            </a:r>
            <a:r>
              <a:rPr lang="en-US" dirty="0">
                <a:latin typeface="Arial"/>
                <a:cs typeface="Arial"/>
              </a:rPr>
              <a:t>by </a:t>
            </a:r>
            <a:r>
              <a:rPr lang="en-US" dirty="0" smtClean="0">
                <a:latin typeface="Arial"/>
                <a:cs typeface="Arial"/>
              </a:rPr>
              <a:t>humans, </a:t>
            </a:r>
            <a:r>
              <a:rPr lang="en-US" dirty="0">
                <a:latin typeface="Arial"/>
                <a:cs typeface="Arial"/>
              </a:rPr>
              <a:t>and therefore </a:t>
            </a:r>
            <a:endParaRPr lang="en-US" dirty="0" smtClean="0">
              <a:latin typeface="Arial"/>
              <a:cs typeface="Arial"/>
            </a:endParaRPr>
          </a:p>
          <a:p>
            <a:pPr algn="ctr"/>
            <a:r>
              <a:rPr lang="en-US" dirty="0" smtClean="0">
                <a:latin typeface="Arial"/>
                <a:cs typeface="Arial"/>
              </a:rPr>
              <a:t>must </a:t>
            </a:r>
            <a:r>
              <a:rPr lang="en-US" dirty="0">
                <a:latin typeface="Arial"/>
                <a:cs typeface="Arial"/>
              </a:rPr>
              <a:t>be supplied in </a:t>
            </a:r>
            <a:r>
              <a:rPr lang="en-US" dirty="0" smtClean="0">
                <a:latin typeface="Arial"/>
                <a:cs typeface="Arial"/>
              </a:rPr>
              <a:t>the </a:t>
            </a:r>
            <a:r>
              <a:rPr lang="en-US" dirty="0">
                <a:latin typeface="Arial"/>
                <a:cs typeface="Arial"/>
              </a:rPr>
              <a:t>diet.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600" y="1828800"/>
            <a:ext cx="2341256" cy="41549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Arial"/>
                <a:cs typeface="Arial"/>
              </a:rPr>
              <a:t>PVT TIM HALL</a:t>
            </a:r>
            <a:r>
              <a:rPr lang="en-US" dirty="0" smtClean="0">
                <a:latin typeface="Arial"/>
                <a:cs typeface="Arial"/>
              </a:rPr>
              <a:t>:</a:t>
            </a:r>
          </a:p>
          <a:p>
            <a:r>
              <a:rPr lang="en-US" dirty="0" smtClean="0">
                <a:latin typeface="Arial"/>
                <a:cs typeface="Arial"/>
              </a:rPr>
              <a:t>phenylalanine</a:t>
            </a:r>
          </a:p>
          <a:p>
            <a:r>
              <a:rPr lang="en-US" dirty="0" err="1" smtClean="0">
                <a:latin typeface="Arial"/>
                <a:cs typeface="Arial"/>
              </a:rPr>
              <a:t>valine</a:t>
            </a:r>
            <a:endParaRPr lang="en-US" dirty="0" smtClean="0">
              <a:latin typeface="Arial"/>
              <a:cs typeface="Arial"/>
            </a:endParaRPr>
          </a:p>
          <a:p>
            <a:r>
              <a:rPr lang="en-US" dirty="0" smtClean="0">
                <a:latin typeface="Arial"/>
                <a:cs typeface="Arial"/>
              </a:rPr>
              <a:t>threonine</a:t>
            </a:r>
          </a:p>
          <a:p>
            <a:r>
              <a:rPr lang="en-US" dirty="0" smtClean="0">
                <a:latin typeface="Arial"/>
                <a:cs typeface="Arial"/>
              </a:rPr>
              <a:t>tryptophan</a:t>
            </a:r>
          </a:p>
          <a:p>
            <a:r>
              <a:rPr lang="en-US" dirty="0" smtClean="0">
                <a:latin typeface="Arial"/>
                <a:cs typeface="Arial"/>
              </a:rPr>
              <a:t>isoleucine</a:t>
            </a:r>
          </a:p>
          <a:p>
            <a:r>
              <a:rPr lang="en-US" dirty="0" smtClean="0">
                <a:latin typeface="Arial"/>
                <a:cs typeface="Arial"/>
              </a:rPr>
              <a:t>methionine</a:t>
            </a:r>
          </a:p>
          <a:p>
            <a:r>
              <a:rPr lang="en-US" dirty="0" err="1" smtClean="0">
                <a:latin typeface="Arial"/>
                <a:cs typeface="Arial"/>
              </a:rPr>
              <a:t>histidine</a:t>
            </a:r>
            <a:endParaRPr lang="en-US" dirty="0" smtClean="0">
              <a:latin typeface="Arial"/>
              <a:cs typeface="Arial"/>
            </a:endParaRPr>
          </a:p>
          <a:p>
            <a:r>
              <a:rPr lang="en-US" dirty="0" smtClean="0">
                <a:latin typeface="Arial"/>
                <a:cs typeface="Arial"/>
              </a:rPr>
              <a:t>*arginine*</a:t>
            </a:r>
          </a:p>
          <a:p>
            <a:r>
              <a:rPr lang="en-US" dirty="0" err="1" smtClean="0">
                <a:latin typeface="Arial"/>
                <a:cs typeface="Arial"/>
              </a:rPr>
              <a:t>leucine</a:t>
            </a:r>
            <a:endParaRPr lang="en-US" dirty="0" smtClean="0">
              <a:latin typeface="Arial"/>
              <a:cs typeface="Arial"/>
            </a:endParaRPr>
          </a:p>
          <a:p>
            <a:r>
              <a:rPr lang="en-US" dirty="0" smtClean="0">
                <a:latin typeface="Arial"/>
                <a:cs typeface="Arial"/>
              </a:rPr>
              <a:t>lysine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6488668"/>
            <a:ext cx="48932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Arial"/>
                <a:cs typeface="Arial"/>
              </a:rPr>
              <a:t>* conditional, essential in some circumstances</a:t>
            </a:r>
            <a:endParaRPr lang="en-US" sz="1800" dirty="0"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0" y="76200"/>
            <a:ext cx="447249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  <a:latin typeface="Arial"/>
                <a:cs typeface="Arial"/>
              </a:rPr>
              <a:t>Essential amino acids</a:t>
            </a:r>
            <a:endParaRPr lang="en-US" sz="3200" b="1" dirty="0"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90800" y="1447800"/>
            <a:ext cx="4572000" cy="5262979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>
              <a:latin typeface="Arial"/>
              <a:cs typeface="Arial"/>
            </a:endParaRPr>
          </a:p>
          <a:p>
            <a:r>
              <a:rPr lang="en-US" u="sng" dirty="0">
                <a:solidFill>
                  <a:srgbClr val="0000FF"/>
                </a:solidFill>
                <a:latin typeface="Arial"/>
                <a:cs typeface="Arial"/>
              </a:rPr>
              <a:t>T</a:t>
            </a:r>
            <a:r>
              <a:rPr lang="en-US" dirty="0">
                <a:solidFill>
                  <a:srgbClr val="0000FF"/>
                </a:solidFill>
                <a:latin typeface="Arial"/>
                <a:cs typeface="Arial"/>
              </a:rPr>
              <a:t>he </a:t>
            </a:r>
            <a:r>
              <a:rPr lang="en-US" u="sng" dirty="0">
                <a:solidFill>
                  <a:srgbClr val="0000FF"/>
                </a:solidFill>
                <a:latin typeface="Arial"/>
                <a:cs typeface="Arial"/>
              </a:rPr>
              <a:t>T</a:t>
            </a:r>
            <a:r>
              <a:rPr lang="en-US" dirty="0">
                <a:solidFill>
                  <a:srgbClr val="0000FF"/>
                </a:solidFill>
                <a:latin typeface="Arial"/>
                <a:cs typeface="Arial"/>
              </a:rPr>
              <a:t>en </a:t>
            </a:r>
            <a:r>
              <a:rPr lang="en-US" u="sng" dirty="0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lang="en-US" dirty="0">
                <a:solidFill>
                  <a:srgbClr val="0000FF"/>
                </a:solidFill>
                <a:latin typeface="Arial"/>
                <a:cs typeface="Arial"/>
              </a:rPr>
              <a:t>cid </a:t>
            </a:r>
            <a:r>
              <a:rPr lang="en-US" u="sng" dirty="0" err="1">
                <a:solidFill>
                  <a:srgbClr val="0000FF"/>
                </a:solidFill>
                <a:latin typeface="Arial"/>
                <a:cs typeface="Arial"/>
              </a:rPr>
              <a:t>P</a:t>
            </a:r>
            <a:r>
              <a:rPr lang="en-US" dirty="0" err="1">
                <a:solidFill>
                  <a:srgbClr val="0000FF"/>
                </a:solidFill>
                <a:latin typeface="Arial"/>
                <a:cs typeface="Arial"/>
              </a:rPr>
              <a:t>ornstars</a:t>
            </a:r>
            <a:r>
              <a:rPr lang="en-US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en-US" u="sng" dirty="0">
                <a:solidFill>
                  <a:srgbClr val="0000FF"/>
                </a:solidFill>
                <a:latin typeface="Arial"/>
                <a:cs typeface="Arial"/>
              </a:rPr>
              <a:t>L</a:t>
            </a:r>
            <a:r>
              <a:rPr lang="en-US" dirty="0">
                <a:solidFill>
                  <a:srgbClr val="0000FF"/>
                </a:solidFill>
                <a:latin typeface="Arial"/>
                <a:cs typeface="Arial"/>
              </a:rPr>
              <a:t>iked </a:t>
            </a:r>
            <a:r>
              <a:rPr lang="en-US" u="sng" dirty="0">
                <a:solidFill>
                  <a:srgbClr val="0000FF"/>
                </a:solidFill>
                <a:latin typeface="Arial"/>
                <a:cs typeface="Arial"/>
              </a:rPr>
              <a:t>V</a:t>
            </a:r>
            <a:r>
              <a:rPr lang="en-US" dirty="0">
                <a:solidFill>
                  <a:srgbClr val="0000FF"/>
                </a:solidFill>
                <a:latin typeface="Arial"/>
                <a:cs typeface="Arial"/>
              </a:rPr>
              <a:t>ery </a:t>
            </a:r>
            <a:r>
              <a:rPr lang="en-US" u="sng" dirty="0">
                <a:solidFill>
                  <a:srgbClr val="0000FF"/>
                </a:solidFill>
                <a:latin typeface="Arial"/>
                <a:cs typeface="Arial"/>
              </a:rPr>
              <a:t>H</a:t>
            </a:r>
            <a:r>
              <a:rPr lang="en-US" dirty="0">
                <a:solidFill>
                  <a:srgbClr val="0000FF"/>
                </a:solidFill>
                <a:latin typeface="Arial"/>
                <a:cs typeface="Arial"/>
              </a:rPr>
              <a:t>ot </a:t>
            </a:r>
            <a:r>
              <a:rPr lang="en-US" u="sng" dirty="0">
                <a:solidFill>
                  <a:srgbClr val="0000FF"/>
                </a:solidFill>
                <a:latin typeface="Arial"/>
                <a:cs typeface="Arial"/>
              </a:rPr>
              <a:t>L</a:t>
            </a:r>
            <a:r>
              <a:rPr lang="en-US" dirty="0">
                <a:solidFill>
                  <a:srgbClr val="0000FF"/>
                </a:solidFill>
                <a:latin typeface="Arial"/>
                <a:cs typeface="Arial"/>
              </a:rPr>
              <a:t>adies </a:t>
            </a:r>
            <a:r>
              <a:rPr lang="en-US" u="sng" dirty="0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lang="en-US" dirty="0">
                <a:solidFill>
                  <a:srgbClr val="0000FF"/>
                </a:solidFill>
                <a:latin typeface="Arial"/>
                <a:cs typeface="Arial"/>
              </a:rPr>
              <a:t>n </a:t>
            </a:r>
            <a:r>
              <a:rPr lang="en-US" u="sng" dirty="0" smtClean="0">
                <a:solidFill>
                  <a:srgbClr val="0000FF"/>
                </a:solidFill>
                <a:latin typeface="Arial"/>
                <a:cs typeface="Arial"/>
              </a:rPr>
              <a:t>M</a:t>
            </a:r>
            <a:r>
              <a:rPr lang="en-US" dirty="0" smtClean="0">
                <a:solidFill>
                  <a:srgbClr val="0000FF"/>
                </a:solidFill>
                <a:latin typeface="Arial"/>
                <a:cs typeface="Arial"/>
              </a:rPr>
              <a:t>iniskirts</a:t>
            </a:r>
          </a:p>
          <a:p>
            <a:r>
              <a:rPr lang="en-US" dirty="0">
                <a:latin typeface="Arial"/>
                <a:cs typeface="Arial"/>
              </a:rPr>
              <a:t>T</a:t>
            </a:r>
            <a:r>
              <a:rPr lang="en-US" dirty="0" smtClean="0">
                <a:latin typeface="Arial"/>
                <a:cs typeface="Arial"/>
              </a:rPr>
              <a:t>hreonine</a:t>
            </a:r>
          </a:p>
          <a:p>
            <a:r>
              <a:rPr lang="en-US" dirty="0" smtClean="0">
                <a:latin typeface="Arial"/>
                <a:cs typeface="Arial"/>
              </a:rPr>
              <a:t>Tryptophan</a:t>
            </a:r>
          </a:p>
          <a:p>
            <a:r>
              <a:rPr lang="en-US" dirty="0" smtClean="0">
                <a:latin typeface="Arial"/>
                <a:cs typeface="Arial"/>
              </a:rPr>
              <a:t>*Arginine*</a:t>
            </a:r>
          </a:p>
          <a:p>
            <a:r>
              <a:rPr lang="en-US" dirty="0" smtClean="0">
                <a:latin typeface="Arial"/>
                <a:cs typeface="Arial"/>
              </a:rPr>
              <a:t>Phenylalanine</a:t>
            </a:r>
          </a:p>
          <a:p>
            <a:r>
              <a:rPr lang="en-US" dirty="0" err="1" smtClean="0">
                <a:latin typeface="Arial"/>
                <a:cs typeface="Arial"/>
              </a:rPr>
              <a:t>Leucine</a:t>
            </a:r>
            <a:endParaRPr lang="en-US" dirty="0" smtClean="0">
              <a:latin typeface="Arial"/>
              <a:cs typeface="Arial"/>
            </a:endParaRPr>
          </a:p>
          <a:p>
            <a:r>
              <a:rPr lang="en-US" dirty="0" err="1" smtClean="0">
                <a:latin typeface="Arial"/>
                <a:cs typeface="Arial"/>
              </a:rPr>
              <a:t>Valine</a:t>
            </a:r>
            <a:endParaRPr lang="en-US" dirty="0" smtClean="0">
              <a:latin typeface="Arial"/>
              <a:cs typeface="Arial"/>
            </a:endParaRPr>
          </a:p>
          <a:p>
            <a:r>
              <a:rPr lang="en-US" dirty="0" err="1" smtClean="0">
                <a:latin typeface="Arial"/>
                <a:cs typeface="Arial"/>
              </a:rPr>
              <a:t>Histidine</a:t>
            </a:r>
            <a:endParaRPr lang="en-US" dirty="0" smtClean="0">
              <a:latin typeface="Arial"/>
              <a:cs typeface="Arial"/>
            </a:endParaRPr>
          </a:p>
          <a:p>
            <a:r>
              <a:rPr lang="en-US" dirty="0" smtClean="0">
                <a:latin typeface="Arial"/>
                <a:cs typeface="Arial"/>
              </a:rPr>
              <a:t>Lysine</a:t>
            </a:r>
          </a:p>
          <a:p>
            <a:r>
              <a:rPr lang="en-US" dirty="0" smtClean="0">
                <a:latin typeface="Arial"/>
                <a:cs typeface="Arial"/>
              </a:rPr>
              <a:t>Isoleucine</a:t>
            </a:r>
          </a:p>
          <a:p>
            <a:r>
              <a:rPr lang="en-US" dirty="0" smtClean="0">
                <a:latin typeface="Arial"/>
                <a:cs typeface="Arial"/>
              </a:rPr>
              <a:t>Methionine</a:t>
            </a:r>
          </a:p>
          <a:p>
            <a:endParaRPr lang="en-US" dirty="0">
              <a:latin typeface="Arial"/>
              <a:cs typeface="Arial"/>
            </a:endParaRPr>
          </a:p>
        </p:txBody>
      </p:sp>
      <p:pic>
        <p:nvPicPr>
          <p:cNvPr id="10" name="Picture 9" descr="coors_pleated_plaid_mini_tiger_wood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9565" y="4495800"/>
            <a:ext cx="3664435" cy="2276856"/>
          </a:xfrm>
          <a:prstGeom prst="rect">
            <a:avLst/>
          </a:prstGeom>
        </p:spPr>
      </p:pic>
      <p:pic>
        <p:nvPicPr>
          <p:cNvPr id="13" name="Picture 12" descr="59_201205251555167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6345" y="2590800"/>
            <a:ext cx="2660455" cy="1911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185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934200" y="6248400"/>
            <a:ext cx="1905000" cy="457200"/>
          </a:xfrm>
        </p:spPr>
        <p:txBody>
          <a:bodyPr/>
          <a:lstStyle/>
          <a:p>
            <a:pPr>
              <a:defRPr/>
            </a:pPr>
            <a:fld id="{95B982CE-F847-3B48-BF80-ECF90B7B8DAA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3" name="Picture 2" descr="D:\Arun-Backup\project\Ferrier\Image_Bank\image_bank\images\jpg\figure_19.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4670" y="76199"/>
            <a:ext cx="3425930" cy="6711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83500" y="152400"/>
            <a:ext cx="4593300" cy="66479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0090"/>
                </a:solidFill>
                <a:latin typeface="Arial"/>
                <a:cs typeface="Arial"/>
              </a:rPr>
              <a:t>The ubiquitin-proteasome</a:t>
            </a:r>
          </a:p>
          <a:p>
            <a:pPr algn="ctr"/>
            <a:r>
              <a:rPr lang="en-US" sz="2800" b="1" dirty="0">
                <a:solidFill>
                  <a:srgbClr val="000090"/>
                </a:solidFill>
                <a:latin typeface="Arial"/>
                <a:cs typeface="Arial"/>
              </a:rPr>
              <a:t>d</a:t>
            </a:r>
            <a:r>
              <a:rPr lang="en-US" sz="2800" b="1" dirty="0" smtClean="0">
                <a:solidFill>
                  <a:srgbClr val="000090"/>
                </a:solidFill>
                <a:latin typeface="Arial"/>
                <a:cs typeface="Arial"/>
              </a:rPr>
              <a:t>egradation pathway</a:t>
            </a:r>
          </a:p>
          <a:p>
            <a:pPr algn="ctr"/>
            <a:r>
              <a:rPr lang="en-US" sz="2800" b="1" dirty="0">
                <a:solidFill>
                  <a:srgbClr val="000090"/>
                </a:solidFill>
                <a:latin typeface="Arial"/>
                <a:cs typeface="Arial"/>
              </a:rPr>
              <a:t>o</a:t>
            </a:r>
            <a:r>
              <a:rPr lang="en-US" sz="2800" b="1" dirty="0" smtClean="0">
                <a:solidFill>
                  <a:srgbClr val="000090"/>
                </a:solidFill>
                <a:latin typeface="Arial"/>
                <a:cs typeface="Arial"/>
              </a:rPr>
              <a:t>f proteins</a:t>
            </a:r>
          </a:p>
          <a:p>
            <a:pPr algn="ctr"/>
            <a:endParaRPr lang="en-US" b="1" dirty="0">
              <a:solidFill>
                <a:srgbClr val="000090"/>
              </a:solidFill>
              <a:latin typeface="Arial"/>
              <a:cs typeface="Arial"/>
            </a:endParaRPr>
          </a:p>
          <a:p>
            <a:pPr algn="ctr"/>
            <a:r>
              <a:rPr lang="en-US" b="1" dirty="0" smtClean="0">
                <a:latin typeface="Arial"/>
                <a:cs typeface="Arial"/>
              </a:rPr>
              <a:t>Note that lysosomes degrade</a:t>
            </a:r>
          </a:p>
          <a:p>
            <a:pPr algn="ctr"/>
            <a:r>
              <a:rPr lang="en-US" b="1" dirty="0" smtClean="0">
                <a:latin typeface="Arial"/>
                <a:cs typeface="Arial"/>
              </a:rPr>
              <a:t>proteins in an </a:t>
            </a:r>
          </a:p>
          <a:p>
            <a:pPr algn="ctr"/>
            <a:r>
              <a:rPr lang="en-US" b="1" dirty="0" smtClean="0">
                <a:latin typeface="Arial"/>
                <a:cs typeface="Arial"/>
              </a:rPr>
              <a:t>ATP-independent manner</a:t>
            </a:r>
          </a:p>
          <a:p>
            <a:pPr algn="ctr"/>
            <a:r>
              <a:rPr lang="en-US" b="1" dirty="0">
                <a:latin typeface="Arial"/>
                <a:cs typeface="Arial"/>
              </a:rPr>
              <a:t>u</a:t>
            </a:r>
            <a:r>
              <a:rPr lang="en-US" b="1" dirty="0" smtClean="0">
                <a:latin typeface="Arial"/>
                <a:cs typeface="Arial"/>
              </a:rPr>
              <a:t>sing acid hydrolases</a:t>
            </a:r>
          </a:p>
          <a:p>
            <a:pPr algn="ctr"/>
            <a:r>
              <a:rPr lang="en-US" b="1" dirty="0">
                <a:latin typeface="Arial"/>
                <a:cs typeface="Arial"/>
              </a:rPr>
              <a:t>t</a:t>
            </a:r>
            <a:r>
              <a:rPr lang="en-US" b="1" dirty="0" smtClean="0">
                <a:latin typeface="Arial"/>
                <a:cs typeface="Arial"/>
              </a:rPr>
              <a:t>o </a:t>
            </a:r>
            <a:r>
              <a:rPr lang="en-US" b="1" dirty="0" err="1" smtClean="0">
                <a:latin typeface="Arial"/>
                <a:cs typeface="Arial"/>
              </a:rPr>
              <a:t>nonselectively</a:t>
            </a:r>
            <a:r>
              <a:rPr lang="en-US" b="1" dirty="0" smtClean="0">
                <a:latin typeface="Arial"/>
                <a:cs typeface="Arial"/>
              </a:rPr>
              <a:t> degrade</a:t>
            </a:r>
          </a:p>
          <a:p>
            <a:pPr algn="ctr"/>
            <a:r>
              <a:rPr lang="en-US" b="1" dirty="0">
                <a:latin typeface="Arial"/>
                <a:cs typeface="Arial"/>
              </a:rPr>
              <a:t>i</a:t>
            </a:r>
            <a:r>
              <a:rPr lang="en-US" b="1" dirty="0" smtClean="0">
                <a:latin typeface="Arial"/>
                <a:cs typeface="Arial"/>
              </a:rPr>
              <a:t>ntracellular proteins </a:t>
            </a:r>
          </a:p>
          <a:p>
            <a:pPr algn="ctr"/>
            <a:r>
              <a:rPr lang="en-US" b="1" dirty="0">
                <a:latin typeface="Arial"/>
                <a:cs typeface="Arial"/>
              </a:rPr>
              <a:t>a</a:t>
            </a:r>
            <a:r>
              <a:rPr lang="en-US" b="1" dirty="0" smtClean="0">
                <a:latin typeface="Arial"/>
                <a:cs typeface="Arial"/>
              </a:rPr>
              <a:t>nd extracellular proteins,</a:t>
            </a:r>
          </a:p>
          <a:p>
            <a:pPr algn="ctr"/>
            <a:r>
              <a:rPr lang="en-US" b="1" dirty="0">
                <a:latin typeface="Arial"/>
                <a:cs typeface="Arial"/>
              </a:rPr>
              <a:t>s</a:t>
            </a:r>
            <a:r>
              <a:rPr lang="en-US" b="1" dirty="0" smtClean="0">
                <a:latin typeface="Arial"/>
                <a:cs typeface="Arial"/>
              </a:rPr>
              <a:t>uch as plasma proteins,</a:t>
            </a:r>
          </a:p>
          <a:p>
            <a:pPr algn="ctr"/>
            <a:r>
              <a:rPr lang="en-US" b="1" dirty="0">
                <a:latin typeface="Arial"/>
                <a:cs typeface="Arial"/>
              </a:rPr>
              <a:t>t</a:t>
            </a:r>
            <a:r>
              <a:rPr lang="en-US" b="1" dirty="0" smtClean="0">
                <a:latin typeface="Arial"/>
                <a:cs typeface="Arial"/>
              </a:rPr>
              <a:t>hat are taken into the</a:t>
            </a:r>
          </a:p>
          <a:p>
            <a:pPr algn="ctr"/>
            <a:r>
              <a:rPr lang="en-US" b="1" dirty="0">
                <a:latin typeface="Arial"/>
                <a:cs typeface="Arial"/>
              </a:rPr>
              <a:t>c</a:t>
            </a:r>
            <a:r>
              <a:rPr lang="en-US" b="1" dirty="0" smtClean="0">
                <a:latin typeface="Arial"/>
                <a:cs typeface="Arial"/>
              </a:rPr>
              <a:t>ell by endocytosis</a:t>
            </a:r>
          </a:p>
          <a:p>
            <a:pPr algn="ctr"/>
            <a:endParaRPr lang="en-US" b="1" dirty="0">
              <a:latin typeface="Arial"/>
              <a:cs typeface="Arial"/>
            </a:endParaRPr>
          </a:p>
          <a:p>
            <a:pPr algn="ctr"/>
            <a:r>
              <a:rPr lang="en-US" sz="1800" b="1" dirty="0" smtClean="0">
                <a:solidFill>
                  <a:srgbClr val="000090"/>
                </a:solidFill>
                <a:latin typeface="Arial"/>
                <a:cs typeface="Arial"/>
              </a:rPr>
              <a:t>ATP = 5’-adenosine triphosphate</a:t>
            </a:r>
          </a:p>
          <a:p>
            <a:pPr algn="ctr"/>
            <a:r>
              <a:rPr lang="en-US" sz="1800" b="1" dirty="0" smtClean="0">
                <a:solidFill>
                  <a:srgbClr val="000090"/>
                </a:solidFill>
                <a:latin typeface="Arial"/>
                <a:cs typeface="Arial"/>
              </a:rPr>
              <a:t>AMP = 5’-adenosine monophosphate</a:t>
            </a:r>
          </a:p>
          <a:p>
            <a:pPr algn="ctr"/>
            <a:r>
              <a:rPr lang="en-US" sz="1800" b="1" dirty="0" err="1" smtClean="0">
                <a:solidFill>
                  <a:srgbClr val="000090"/>
                </a:solidFill>
                <a:latin typeface="Arial"/>
                <a:cs typeface="Arial"/>
              </a:rPr>
              <a:t>PP</a:t>
            </a:r>
            <a:r>
              <a:rPr lang="en-US" sz="1800" b="1" baseline="-25000" dirty="0" err="1" smtClean="0">
                <a:solidFill>
                  <a:srgbClr val="000090"/>
                </a:solidFill>
                <a:latin typeface="Arial"/>
                <a:cs typeface="Arial"/>
              </a:rPr>
              <a:t>i</a:t>
            </a:r>
            <a:r>
              <a:rPr lang="en-US" sz="1800" b="1" baseline="-25000" dirty="0" smtClean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en-US" sz="1800" b="1" dirty="0" smtClean="0">
                <a:solidFill>
                  <a:srgbClr val="000090"/>
                </a:solidFill>
                <a:latin typeface="Arial"/>
                <a:cs typeface="Arial"/>
              </a:rPr>
              <a:t>= pyrophosphate</a:t>
            </a:r>
            <a:endParaRPr lang="en-US" sz="1800" b="1" dirty="0">
              <a:solidFill>
                <a:srgbClr val="00009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50680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B982CE-F847-3B48-BF80-ECF90B7B8DAA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3" name="Picture 2" descr="D:\Arun-Backup\project\Ferrier\Image_Bank\image_bank\images\jpg\figure_19.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7256" y="76200"/>
            <a:ext cx="4509944" cy="6784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686" y="838200"/>
            <a:ext cx="351971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00FF"/>
                </a:solidFill>
                <a:latin typeface="Arial"/>
                <a:cs typeface="Arial"/>
              </a:rPr>
              <a:t>Digestion of dietary </a:t>
            </a:r>
          </a:p>
          <a:p>
            <a:pPr algn="ctr"/>
            <a:r>
              <a:rPr lang="en-US" b="1" dirty="0" smtClean="0">
                <a:solidFill>
                  <a:srgbClr val="0000FF"/>
                </a:solidFill>
                <a:latin typeface="Arial"/>
                <a:cs typeface="Arial"/>
              </a:rPr>
              <a:t>proteins by the </a:t>
            </a:r>
          </a:p>
          <a:p>
            <a:pPr algn="ctr"/>
            <a:r>
              <a:rPr lang="en-US" b="1" dirty="0" err="1" smtClean="0">
                <a:solidFill>
                  <a:srgbClr val="0000FF"/>
                </a:solidFill>
                <a:latin typeface="Arial"/>
                <a:cs typeface="Arial"/>
              </a:rPr>
              <a:t>proteolytic</a:t>
            </a:r>
            <a:r>
              <a:rPr lang="en-US" b="1" dirty="0" smtClean="0">
                <a:solidFill>
                  <a:srgbClr val="0000FF"/>
                </a:solidFill>
                <a:latin typeface="Arial"/>
                <a:cs typeface="Arial"/>
              </a:rPr>
              <a:t> enzymes of</a:t>
            </a:r>
          </a:p>
          <a:p>
            <a:pPr algn="ctr"/>
            <a:r>
              <a:rPr lang="en-US" b="1" dirty="0" smtClean="0">
                <a:solidFill>
                  <a:srgbClr val="0000FF"/>
                </a:solidFill>
                <a:latin typeface="Arial"/>
                <a:cs typeface="Arial"/>
              </a:rPr>
              <a:t>the gastrointestinal</a:t>
            </a:r>
          </a:p>
          <a:p>
            <a:pPr algn="ctr"/>
            <a:r>
              <a:rPr lang="en-US" b="1" dirty="0" smtClean="0">
                <a:solidFill>
                  <a:srgbClr val="0000FF"/>
                </a:solidFill>
                <a:latin typeface="Arial"/>
                <a:cs typeface="Arial"/>
              </a:rPr>
              <a:t>tract </a:t>
            </a:r>
            <a:endParaRPr lang="en-US" b="1" dirty="0">
              <a:solidFill>
                <a:srgbClr val="0000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20159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B982CE-F847-3B48-BF80-ECF90B7B8DAA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3" name="Picture 2" descr="D:\Arun-Backup\project\Ferrier\Image_Bank\image_bank\images\jpg\figure_19.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" y="1981200"/>
            <a:ext cx="9038193" cy="3685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4800" y="609600"/>
            <a:ext cx="844544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latin typeface="Arial"/>
                <a:cs typeface="Arial"/>
              </a:rPr>
              <a:t>Cleavage of dietary protein in the small intestine</a:t>
            </a:r>
          </a:p>
          <a:p>
            <a:pPr algn="ctr"/>
            <a:r>
              <a:rPr lang="en-US" sz="2800" b="1" dirty="0">
                <a:latin typeface="Arial"/>
                <a:cs typeface="Arial"/>
              </a:rPr>
              <a:t>b</a:t>
            </a:r>
            <a:r>
              <a:rPr lang="en-US" sz="2800" b="1" dirty="0" smtClean="0">
                <a:latin typeface="Arial"/>
                <a:cs typeface="Arial"/>
              </a:rPr>
              <a:t>y pancreatic proteases</a:t>
            </a:r>
            <a:endParaRPr lang="en-US" sz="2800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2440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934200" y="6248400"/>
            <a:ext cx="1905000" cy="457200"/>
          </a:xfrm>
        </p:spPr>
        <p:txBody>
          <a:bodyPr/>
          <a:lstStyle/>
          <a:p>
            <a:pPr>
              <a:defRPr/>
            </a:pPr>
            <a:fld id="{95B982CE-F847-3B48-BF80-ECF90B7B8DAA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11332" y="1066800"/>
            <a:ext cx="3855868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00FF"/>
                </a:solidFill>
                <a:latin typeface="Arial"/>
                <a:cs typeface="Arial"/>
              </a:rPr>
              <a:t>Hormonal control</a:t>
            </a:r>
          </a:p>
          <a:p>
            <a:pPr algn="ctr"/>
            <a:r>
              <a:rPr lang="en-US" sz="2800" b="1" dirty="0" smtClean="0">
                <a:solidFill>
                  <a:srgbClr val="0000FF"/>
                </a:solidFill>
                <a:latin typeface="Arial"/>
                <a:cs typeface="Arial"/>
              </a:rPr>
              <a:t>of nutrient digestion</a:t>
            </a:r>
          </a:p>
          <a:p>
            <a:pPr algn="ctr"/>
            <a:r>
              <a:rPr lang="en-US" sz="2800" b="1" dirty="0" smtClean="0">
                <a:solidFill>
                  <a:srgbClr val="0000FF"/>
                </a:solidFill>
                <a:latin typeface="Arial"/>
                <a:cs typeface="Arial"/>
              </a:rPr>
              <a:t>in the small intestine:</a:t>
            </a:r>
          </a:p>
          <a:p>
            <a:pPr algn="ctr"/>
            <a:r>
              <a:rPr lang="en-US" sz="2800" b="1" dirty="0">
                <a:solidFill>
                  <a:srgbClr val="0000FF"/>
                </a:solidFill>
                <a:latin typeface="Arial"/>
                <a:cs typeface="Arial"/>
              </a:rPr>
              <a:t>t</a:t>
            </a:r>
            <a:r>
              <a:rPr lang="en-US" sz="2800" b="1" dirty="0" smtClean="0">
                <a:solidFill>
                  <a:srgbClr val="0000FF"/>
                </a:solidFill>
                <a:latin typeface="Arial"/>
                <a:cs typeface="Arial"/>
              </a:rPr>
              <a:t>he role of </a:t>
            </a:r>
          </a:p>
          <a:p>
            <a:pPr algn="ctr"/>
            <a:r>
              <a:rPr lang="en-US" sz="2800" b="1" dirty="0" smtClean="0">
                <a:solidFill>
                  <a:srgbClr val="0000FF"/>
                </a:solidFill>
                <a:latin typeface="Arial"/>
                <a:cs typeface="Arial"/>
              </a:rPr>
              <a:t>cholecystokinin </a:t>
            </a:r>
          </a:p>
          <a:p>
            <a:pPr algn="ctr"/>
            <a:r>
              <a:rPr lang="en-US" sz="2800" b="1" dirty="0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lang="en-US" sz="2800" b="1" dirty="0" smtClean="0">
                <a:solidFill>
                  <a:srgbClr val="0000FF"/>
                </a:solidFill>
                <a:latin typeface="Arial"/>
                <a:cs typeface="Arial"/>
              </a:rPr>
              <a:t>nd secretin </a:t>
            </a:r>
            <a:endParaRPr lang="en-US" sz="2800" b="1" dirty="0">
              <a:solidFill>
                <a:srgbClr val="0000FF"/>
              </a:solidFill>
              <a:latin typeface="Arial"/>
              <a:cs typeface="Arial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4594403" y="0"/>
            <a:ext cx="3787597" cy="6830568"/>
            <a:chOff x="4594403" y="0"/>
            <a:chExt cx="3787597" cy="6830568"/>
          </a:xfrm>
        </p:grpSpPr>
        <p:pic>
          <p:nvPicPr>
            <p:cNvPr id="3" name="Picture 2" descr="D:\Arun-Backup\project\Ferrier\Image_Bank\image_bank\images\jpg\figure_15.4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94403" y="0"/>
              <a:ext cx="3787597" cy="68305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5156910" y="3304401"/>
              <a:ext cx="109149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dirty="0">
                  <a:latin typeface="Verdana"/>
                  <a:cs typeface="Verdana"/>
                </a:rPr>
                <a:t>a</a:t>
              </a:r>
              <a:r>
                <a:rPr lang="en-US" sz="1000" b="1" dirty="0" smtClean="0">
                  <a:latin typeface="Verdana"/>
                  <a:cs typeface="Verdana"/>
                </a:rPr>
                <a:t>nd proteins</a:t>
              </a:r>
              <a:endParaRPr lang="en-US" sz="1000" b="1" dirty="0">
                <a:latin typeface="Verdana"/>
                <a:cs typeface="Verdana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347145" y="6428601"/>
              <a:ext cx="127285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latin typeface="Verdana"/>
                  <a:cs typeface="Verdana"/>
                </a:rPr>
                <a:t>a</a:t>
              </a:r>
              <a:r>
                <a:rPr lang="en-US" sz="1200" b="1" dirty="0" smtClean="0">
                  <a:latin typeface="Verdana"/>
                  <a:cs typeface="Verdana"/>
                </a:rPr>
                <a:t>nd proteins</a:t>
              </a:r>
              <a:endParaRPr lang="en-US" sz="1200" b="1" dirty="0">
                <a:latin typeface="Verdana"/>
                <a:cs typeface="Verdan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91726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6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6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3626</TotalTime>
  <Words>1063</Words>
  <Application>Microsoft Office PowerPoint</Application>
  <PresentationFormat>On-screen Show (4:3)</PresentationFormat>
  <Paragraphs>217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Blank Presentation</vt:lpstr>
      <vt:lpstr>Metabolism of Amino Acids. Part I</vt:lpstr>
      <vt:lpstr>Learning Objectives</vt:lpstr>
      <vt:lpstr>Outline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Protein malnutrition (negative nitrogen balance): Kwashiorkor*</vt:lpstr>
      <vt:lpstr>Protein malnutrition: Kwashiorkor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뿿쾐뿿컰뿿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Metabolism of Amino Acids</dc:title>
  <dc:creator>Chee-Gun Lee</dc:creator>
  <cp:lastModifiedBy>suriender kumar</cp:lastModifiedBy>
  <cp:revision>130</cp:revision>
  <cp:lastPrinted>2013-07-02T20:19:30Z</cp:lastPrinted>
  <dcterms:created xsi:type="dcterms:W3CDTF">2011-02-23T15:47:55Z</dcterms:created>
  <dcterms:modified xsi:type="dcterms:W3CDTF">2015-01-29T15:41:06Z</dcterms:modified>
</cp:coreProperties>
</file>