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8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264" r:id="rId12"/>
    <p:sldId id="319" r:id="rId13"/>
    <p:sldId id="320" r:id="rId14"/>
    <p:sldId id="323" r:id="rId15"/>
    <p:sldId id="327" r:id="rId16"/>
    <p:sldId id="328" r:id="rId17"/>
    <p:sldId id="332" r:id="rId18"/>
    <p:sldId id="336" r:id="rId19"/>
    <p:sldId id="334" r:id="rId20"/>
    <p:sldId id="333" r:id="rId21"/>
    <p:sldId id="335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EC6"/>
    <a:srgbClr val="7BC6E7"/>
    <a:srgbClr val="0B5D99"/>
    <a:srgbClr val="DED6C6"/>
    <a:srgbClr val="E7DECE"/>
    <a:srgbClr val="D6C6BD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1"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49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FAA96D-B355-5348-890B-C63236F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761760-F551-4D4F-8832-548F3C57F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FA5A-BD7C-A742-8DD1-E67200D6B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E468-30EF-184D-B5D5-3F55A3D7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683C-892B-2C45-8258-C8404B555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BF27-817B-A440-A943-D70988C5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6827-3E29-4247-8FDD-31A40CC8E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28BA-1C36-AE49-AD3E-C17AC023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BDD1-D501-544C-8BA0-9918218A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4EF7-6E04-7D4B-A412-F71BFF18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6CAA4-0266-3540-864F-A2EE7827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97E5-C180-4E49-AEFC-5C7BC086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D083-9C72-964C-AF84-B0F3DB49D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C8C2-9892-2648-B1E5-D70B3C81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CAFA8C8-65A1-7940-B90E-A59C15D02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E4526F2-9EC1-7C4D-8ACB-2888A1A10B75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Lucida Grande" charset="0"/>
                <a:ea typeface="MS PGothic" charset="0"/>
              </a:rPr>
              <a:t>Metabolism of Amino Acids. Part 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>
                <a:latin typeface="Lucida Grande" charset="0"/>
                <a:ea typeface="MS PGothic" charset="0"/>
              </a:rPr>
              <a:t>Richard D. Howells, PhD</a:t>
            </a:r>
          </a:p>
          <a:p>
            <a:pPr eaLnBrk="1" hangingPunct="1"/>
            <a:endParaRPr lang="en-US" sz="2400">
              <a:latin typeface="Lucida Grande" charset="0"/>
              <a:ea typeface="MS PGothic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91200" y="87868"/>
            <a:ext cx="3315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 smtClean="0">
                <a:latin typeface="Times New Roman" charset="0"/>
                <a:cs typeface="Times New Roman" charset="0"/>
              </a:rPr>
              <a:t>Dental Biochemistry Lecture 24</a:t>
            </a:r>
            <a:endParaRPr lang="en-US" sz="1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50238" y="60102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16" y="76199"/>
            <a:ext cx="4104284" cy="66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44196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90"/>
                </a:solidFill>
                <a:latin typeface="Arial"/>
                <a:cs typeface="Arial"/>
              </a:rPr>
              <a:t>Hyperammonemia</a:t>
            </a:r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Serum ammonia levels are normally low (5-35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). In patients with liver disease or genetic defects in the urea cycle, blood levels can exceed 1000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latin typeface="Arial"/>
                <a:cs typeface="Arial"/>
              </a:rPr>
              <a:t>M.</a:t>
            </a:r>
            <a:r>
              <a:rPr lang="en-US" dirty="0" smtClean="0">
                <a:latin typeface="Arial"/>
                <a:cs typeface="Arial"/>
              </a:rPr>
              <a:t> Elevated ammonia levels cause tremors, slurring of speech, somnolence, vomiting, cerebral edema, blurred vision, and can cause coma and death. 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Patients with urea cycle defects can be treated by administration of </a:t>
            </a:r>
            <a:r>
              <a:rPr lang="en-US" dirty="0" err="1" smtClean="0">
                <a:latin typeface="Arial"/>
                <a:cs typeface="Arial"/>
              </a:rPr>
              <a:t>phenylbutyrate</a:t>
            </a:r>
            <a:r>
              <a:rPr lang="en-US" dirty="0" smtClean="0">
                <a:latin typeface="Arial"/>
                <a:cs typeface="Arial"/>
              </a:rPr>
              <a:t> to aid in excretion of ammonia.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2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6EEF1D-1A20-6E4B-B0C8-C55856A2EF5D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886200" cy="990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/>
                <a:ea typeface="MS PGothic" charset="0"/>
                <a:cs typeface="Arial"/>
              </a:rPr>
              <a:t>Catabolism of the 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2400" b="1" dirty="0" smtClean="0">
                <a:latin typeface="Arial"/>
                <a:ea typeface="MS PGothic" charset="0"/>
                <a:cs typeface="Arial"/>
              </a:rPr>
            </a:b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carbon </a:t>
            </a:r>
            <a:r>
              <a:rPr lang="en-US" sz="2400" b="1" dirty="0">
                <a:latin typeface="Arial"/>
                <a:ea typeface="MS PGothic" charset="0"/>
                <a:cs typeface="Arial"/>
              </a:rPr>
              <a:t>skeletons of 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2400" b="1" dirty="0" smtClean="0">
                <a:latin typeface="Arial"/>
                <a:ea typeface="MS PGothic" charset="0"/>
                <a:cs typeface="Arial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glucogenic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 </a:t>
            </a:r>
            <a:r>
              <a:rPr lang="en-US" sz="2400" b="1" dirty="0">
                <a:latin typeface="Arial"/>
                <a:ea typeface="MS PGothic" charset="0"/>
                <a:cs typeface="Arial"/>
              </a:rPr>
              <a:t>or </a:t>
            </a:r>
            <a:r>
              <a:rPr lang="en-US" sz="2400" b="1" dirty="0" err="1">
                <a:solidFill>
                  <a:srgbClr val="008000"/>
                </a:solidFill>
                <a:latin typeface="Arial"/>
                <a:ea typeface="MS PGothic" charset="0"/>
                <a:cs typeface="Arial"/>
              </a:rPr>
              <a:t>ketogenic</a:t>
            </a:r>
            <a:r>
              <a:rPr lang="en-US" sz="2400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/>
            </a:r>
            <a:br>
              <a:rPr lang="en-US" sz="2400" b="1" dirty="0" smtClean="0">
                <a:latin typeface="Arial"/>
                <a:ea typeface="MS PGothic" charset="0"/>
                <a:cs typeface="Arial"/>
              </a:rPr>
            </a:b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amino </a:t>
            </a:r>
            <a:r>
              <a:rPr lang="en-US" sz="2400" b="1" dirty="0">
                <a:latin typeface="Arial"/>
                <a:ea typeface="MS PGothic" charset="0"/>
                <a:cs typeface="Arial"/>
              </a:rPr>
              <a:t>acids</a:t>
            </a:r>
          </a:p>
        </p:txBody>
      </p:sp>
      <p:pic>
        <p:nvPicPr>
          <p:cNvPr id="7" name="Picture 2" descr="D:\Arun-Backup\project\Ferrier\Image_Bank\image_bank\images\jpg\figure_2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3479001" cy="6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98" y="4667072"/>
            <a:ext cx="36736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7 intermediate products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a</a:t>
            </a:r>
            <a:r>
              <a:rPr lang="en-US" b="1" dirty="0" smtClean="0">
                <a:latin typeface="Arial"/>
                <a:cs typeface="Arial"/>
              </a:rPr>
              <a:t>re formed, shown in</a:t>
            </a: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blue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6827-3E29-4247-8FDD-31A40CC8E2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D:\Arun-Backup\project\Ferrier\Image_Bank\image_bank\images\jpg\figure_2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14" y="304799"/>
            <a:ext cx="5158286" cy="59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959" y="762000"/>
            <a:ext cx="3810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Amino acids can be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classified as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glucogenic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,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etogenic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, or both,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ased on which of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he 7 intermediates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re produced during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heir catabolism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8" y="3998655"/>
            <a:ext cx="44316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Note: Some amino acids can </a:t>
            </a:r>
          </a:p>
          <a:p>
            <a:r>
              <a:rPr lang="en-US" sz="2000" dirty="0" smtClean="0">
                <a:latin typeface="Arial"/>
                <a:cs typeface="Arial"/>
              </a:rPr>
              <a:t>become conditionally essential. </a:t>
            </a:r>
          </a:p>
          <a:p>
            <a:r>
              <a:rPr lang="en-US" sz="2000" dirty="0" smtClean="0">
                <a:latin typeface="Arial"/>
                <a:cs typeface="Arial"/>
              </a:rPr>
              <a:t>For example, supplementation </a:t>
            </a:r>
          </a:p>
          <a:p>
            <a:r>
              <a:rPr lang="en-US" sz="2000" dirty="0" smtClean="0">
                <a:latin typeface="Arial"/>
                <a:cs typeface="Arial"/>
              </a:rPr>
              <a:t>with glutamine and arginine </a:t>
            </a:r>
          </a:p>
          <a:p>
            <a:r>
              <a:rPr lang="en-US" sz="2000" dirty="0" smtClean="0">
                <a:latin typeface="Arial"/>
                <a:cs typeface="Arial"/>
              </a:rPr>
              <a:t>has been shown to improve </a:t>
            </a:r>
          </a:p>
          <a:p>
            <a:r>
              <a:rPr lang="en-US" sz="2000" dirty="0" smtClean="0">
                <a:latin typeface="Arial"/>
                <a:cs typeface="Arial"/>
              </a:rPr>
              <a:t>outcomes in patients with </a:t>
            </a:r>
          </a:p>
          <a:p>
            <a:r>
              <a:rPr lang="en-US" sz="2000" dirty="0" smtClean="0">
                <a:latin typeface="Arial"/>
                <a:cs typeface="Arial"/>
              </a:rPr>
              <a:t>trauma, postoperative</a:t>
            </a:r>
          </a:p>
          <a:p>
            <a:r>
              <a:rPr lang="en-US" sz="2000" dirty="0" smtClean="0">
                <a:latin typeface="Arial"/>
                <a:cs typeface="Arial"/>
              </a:rPr>
              <a:t>infections, and immunosuppression.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D:\Arun-Backup\project\Ferrier\Image_Bank\image_bank\images\jpg\figure_20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04" y="201168"/>
            <a:ext cx="4995796" cy="64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890" y="533400"/>
            <a:ext cx="2493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Metabolism of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asparagine and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aspartate forms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oxaloacetate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43200"/>
            <a:ext cx="31478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Some leukemia cells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re unable to synthesize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ufficient asparagine to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upport their growth.</a:t>
            </a:r>
          </a:p>
          <a:p>
            <a:pPr algn="ctr"/>
            <a:r>
              <a:rPr lang="en-US" sz="2000" dirty="0" err="1" smtClean="0">
                <a:latin typeface="Arial"/>
                <a:cs typeface="Arial"/>
              </a:rPr>
              <a:t>Asparaginase</a:t>
            </a:r>
            <a:r>
              <a:rPr lang="en-US" sz="2000" dirty="0" smtClean="0">
                <a:latin typeface="Arial"/>
                <a:cs typeface="Arial"/>
              </a:rPr>
              <a:t> can be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dministered systemically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o treat leukemic patients.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924" y="3962400"/>
            <a:ext cx="111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Aspartate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3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 descr="D:\Arun-Backup\project\Ferrier\Image_Bank\image_bank\images\jpg\figure_20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416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Degradation of phenylalanine yields tyrosine, and then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fumarate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and acetoacetate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Synthesis of the neurotransmitter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catecholamines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from tyrosine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2" descr="D:\Arun-Backup\project\Ferrier\Image_Bank\image_bank\images\jpg\figure_21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" y="1904999"/>
            <a:ext cx="8970465" cy="33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340539"/>
            <a:ext cx="80772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Cocaine inhibits dopamine and norepinephrine reuptake in the brain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D:\Arun-Backup\project\Ferrier\Image_Bank\image_bank\images\jpg\figure_21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76199"/>
            <a:ext cx="3608068" cy="67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Metabolism of the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catecholamines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by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atechol-O-methyl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transferase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(COMT) and monoamine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xidase (MAO)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3325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MAO inhibitors were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he first antidepressants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D:\Arun-Backup\project\Ferrier\Image_Bank\image_bank\images\jpg\figure_21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4" y="152400"/>
            <a:ext cx="4823834" cy="65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62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Synthesis of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erotonin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74203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Serotonin is degraded by MAO to 5-hydroxyindole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cetic acid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280942"/>
            <a:ext cx="304800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Fluoxetine (</a:t>
            </a:r>
            <a:r>
              <a:rPr lang="en-US" sz="2000" dirty="0" smtClean="0">
                <a:latin typeface="Arial" charset="0"/>
              </a:rPr>
              <a:t>Prozac) is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an </a:t>
            </a:r>
            <a:r>
              <a:rPr lang="en-US" sz="2000" dirty="0">
                <a:latin typeface="Arial" charset="0"/>
              </a:rPr>
              <a:t>antidepressant </a:t>
            </a:r>
            <a:r>
              <a:rPr lang="en-US" sz="2000" dirty="0" smtClean="0">
                <a:latin typeface="Arial" charset="0"/>
              </a:rPr>
              <a:t>that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inhibits </a:t>
            </a:r>
            <a:r>
              <a:rPr lang="en-US" sz="2000" dirty="0">
                <a:latin typeface="Arial" charset="0"/>
              </a:rPr>
              <a:t>serotonin </a:t>
            </a:r>
            <a:r>
              <a:rPr lang="en-US" sz="2000" dirty="0" smtClean="0">
                <a:latin typeface="Arial" charset="0"/>
              </a:rPr>
              <a:t>reuptake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2" b="68221"/>
          <a:stretch/>
        </p:blipFill>
        <p:spPr>
          <a:xfrm>
            <a:off x="0" y="1911096"/>
            <a:ext cx="9131056" cy="174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4290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Synthesis of Melatonin from Serotonin and the Protein Fold of Serotonin N-</a:t>
            </a:r>
            <a:r>
              <a:rPr lang="en-US" sz="1600" dirty="0" err="1">
                <a:latin typeface="Arial"/>
                <a:cs typeface="Arial"/>
              </a:rPr>
              <a:t>Acetyltransferase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pPr marL="228600" indent="-228600">
              <a:buAutoNum type="alphaUcParenBoth"/>
            </a:pPr>
            <a:r>
              <a:rPr lang="en-US" sz="1600" dirty="0" smtClean="0">
                <a:latin typeface="Arial"/>
                <a:cs typeface="Arial"/>
              </a:rPr>
              <a:t> Biochemical </a:t>
            </a:r>
            <a:r>
              <a:rPr lang="en-US" sz="1600" dirty="0">
                <a:latin typeface="Arial"/>
                <a:cs typeface="Arial"/>
              </a:rPr>
              <a:t>pathway for the synthesis of melatonin from serotonin. Serotonin (5-hydroxy-tryptamine) is converted to melatonin through the sequential action of two enzymes, serotonin N-</a:t>
            </a:r>
            <a:r>
              <a:rPr lang="en-US" sz="1600" dirty="0" err="1">
                <a:latin typeface="Arial"/>
                <a:cs typeface="Arial"/>
              </a:rPr>
              <a:t>acetyltransferase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arylalkylamine</a:t>
            </a:r>
            <a:r>
              <a:rPr lang="en-US" sz="1600" dirty="0">
                <a:latin typeface="Arial"/>
                <a:cs typeface="Arial"/>
              </a:rPr>
              <a:t> N-</a:t>
            </a:r>
            <a:r>
              <a:rPr lang="en-US" sz="1600" dirty="0" err="1">
                <a:latin typeface="Arial"/>
                <a:cs typeface="Arial"/>
              </a:rPr>
              <a:t>acetyltransferase</a:t>
            </a:r>
            <a:r>
              <a:rPr lang="en-US" sz="1600" dirty="0">
                <a:latin typeface="Arial"/>
                <a:cs typeface="Arial"/>
              </a:rPr>
              <a:t>, or AANAT) and </a:t>
            </a:r>
            <a:r>
              <a:rPr lang="en-US" sz="1600" dirty="0" err="1">
                <a:latin typeface="Arial"/>
                <a:cs typeface="Arial"/>
              </a:rPr>
              <a:t>hydroxyindole</a:t>
            </a:r>
            <a:r>
              <a:rPr lang="en-US" sz="1600" dirty="0">
                <a:latin typeface="Arial"/>
                <a:cs typeface="Arial"/>
              </a:rPr>
              <a:t>-O-</a:t>
            </a:r>
            <a:r>
              <a:rPr lang="en-US" sz="1600" dirty="0" err="1">
                <a:latin typeface="Arial"/>
                <a:cs typeface="Arial"/>
              </a:rPr>
              <a:t>methyltransferase</a:t>
            </a:r>
            <a:r>
              <a:rPr lang="en-US" sz="1600" dirty="0">
                <a:latin typeface="Arial"/>
                <a:cs typeface="Arial"/>
              </a:rPr>
              <a:t> (HIOMT). While levels of HIOMT activity remain fairly constant, the daily rhythm in melatonin synthesis is generated by a concurrent rhythm in AANAT activity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73" y="762000"/>
            <a:ext cx="859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Synthesis of melatonin from serotonin in the pineal gland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Synthesis of GABA from glutamate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970" y="609600"/>
            <a:ext cx="3848830" cy="4142232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5800" y="4724400"/>
            <a:ext cx="77724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Glutamate acts via </a:t>
            </a:r>
            <a:r>
              <a:rPr lang="en-US" sz="2000" dirty="0" err="1" smtClean="0">
                <a:latin typeface="Arial"/>
                <a:cs typeface="Arial"/>
              </a:rPr>
              <a:t>ionotropic</a:t>
            </a:r>
            <a:r>
              <a:rPr lang="en-US" sz="2000" dirty="0" smtClean="0">
                <a:latin typeface="Arial"/>
                <a:cs typeface="Arial"/>
              </a:rPr>
              <a:t> (Na</a:t>
            </a:r>
            <a:r>
              <a:rPr lang="en-US" sz="2000" baseline="30000" dirty="0" smtClean="0">
                <a:latin typeface="Arial"/>
                <a:cs typeface="Arial"/>
              </a:rPr>
              <a:t>+</a:t>
            </a:r>
            <a:r>
              <a:rPr lang="en-US" sz="2000" dirty="0" smtClean="0">
                <a:latin typeface="Arial"/>
                <a:cs typeface="Arial"/>
              </a:rPr>
              <a:t>, Ca</a:t>
            </a:r>
            <a:r>
              <a:rPr lang="en-US" sz="2000" baseline="30000" dirty="0" smtClean="0">
                <a:latin typeface="Arial"/>
                <a:cs typeface="Arial"/>
              </a:rPr>
              <a:t>2+</a:t>
            </a:r>
            <a:r>
              <a:rPr lang="en-US" sz="2000" dirty="0" smtClean="0">
                <a:latin typeface="Arial"/>
                <a:cs typeface="Arial"/>
              </a:rPr>
              <a:t>) and metabotropic (GPCR) receptors, and is the major excitatory neurotransmitter in human brain- chronic release can lead to </a:t>
            </a:r>
            <a:r>
              <a:rPr lang="en-US" sz="2000" dirty="0" err="1" smtClean="0">
                <a:latin typeface="Arial"/>
                <a:cs typeface="Arial"/>
              </a:rPr>
              <a:t>excitotoxicity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GABA acts via </a:t>
            </a:r>
            <a:r>
              <a:rPr lang="en-US" sz="2000" dirty="0" err="1" smtClean="0">
                <a:latin typeface="Arial"/>
                <a:cs typeface="Arial"/>
              </a:rPr>
              <a:t>ionotropic</a:t>
            </a:r>
            <a:r>
              <a:rPr lang="en-US" sz="2000" dirty="0" smtClean="0">
                <a:latin typeface="Arial"/>
                <a:cs typeface="Arial"/>
              </a:rPr>
              <a:t> (</a:t>
            </a:r>
            <a:r>
              <a:rPr lang="en-US" sz="2000" dirty="0" err="1" smtClean="0">
                <a:latin typeface="Arial"/>
                <a:cs typeface="Arial"/>
              </a:rPr>
              <a:t>Cl</a:t>
            </a:r>
            <a:r>
              <a:rPr lang="en-US" sz="2000" baseline="30000" dirty="0" smtClean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) and metabotropic (GPCR) receptors, and is the major inhibitory neurotransmitter in human brain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9CCE02B-0DDA-6746-9DB3-F4B404415627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A80000"/>
                </a:solidFill>
                <a:latin typeface="Lucida Grande" charset="0"/>
                <a:ea typeface="MS PGothic" charset="0"/>
              </a:rPr>
              <a:t>Learning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657600"/>
          </a:xfrm>
        </p:spPr>
        <p:txBody>
          <a:bodyPr/>
          <a:lstStyle/>
          <a:p>
            <a:pPr>
              <a:buFont typeface="Times" charset="0"/>
              <a:buAutoNum type="arabicPeriod"/>
            </a:pPr>
            <a:r>
              <a:rPr lang="en-US" sz="1800" dirty="0" smtClean="0">
                <a:latin typeface="Lucida Grande" charset="0"/>
                <a:ea typeface="MS PGothic" charset="0"/>
              </a:rPr>
              <a:t>To describe the urea cycle and its fundamental role in the excretion of nitrogen.</a:t>
            </a:r>
          </a:p>
          <a:p>
            <a:pPr marL="0" indent="0">
              <a:buNone/>
            </a:pPr>
            <a:endParaRPr lang="en-US" sz="1800" dirty="0" smtClean="0">
              <a:latin typeface="Lucida Grande" charset="0"/>
              <a:ea typeface="MS PGothic" charset="0"/>
            </a:endParaRPr>
          </a:p>
          <a:p>
            <a:pPr>
              <a:buFont typeface="Times" charset="0"/>
              <a:buAutoNum type="arabicPeriod"/>
            </a:pPr>
            <a:r>
              <a:rPr lang="en-US" sz="1800" dirty="0" smtClean="0">
                <a:latin typeface="Lucida Grande" charset="0"/>
                <a:ea typeface="MS PGothic" charset="0"/>
              </a:rPr>
              <a:t>To </a:t>
            </a:r>
            <a:r>
              <a:rPr lang="en-US" sz="1800" dirty="0">
                <a:latin typeface="Lucida Grande" charset="0"/>
                <a:ea typeface="MS PGothic" charset="0"/>
              </a:rPr>
              <a:t>distinguish between </a:t>
            </a:r>
            <a:r>
              <a:rPr lang="en-US" sz="1800" dirty="0" err="1">
                <a:latin typeface="Lucida Grande" charset="0"/>
                <a:ea typeface="MS PGothic" charset="0"/>
              </a:rPr>
              <a:t>glucogenic</a:t>
            </a:r>
            <a:r>
              <a:rPr lang="en-US" sz="1800" dirty="0">
                <a:latin typeface="Lucida Grande" charset="0"/>
                <a:ea typeface="MS PGothic" charset="0"/>
              </a:rPr>
              <a:t> and </a:t>
            </a:r>
            <a:r>
              <a:rPr lang="en-US" sz="1800" dirty="0" err="1">
                <a:latin typeface="Lucida Grande" charset="0"/>
                <a:ea typeface="MS PGothic" charset="0"/>
              </a:rPr>
              <a:t>ketogenic</a:t>
            </a:r>
            <a:r>
              <a:rPr lang="en-US" sz="1800" dirty="0">
                <a:latin typeface="Lucida Grande" charset="0"/>
                <a:ea typeface="MS PGothic" charset="0"/>
              </a:rPr>
              <a:t> amino acids</a:t>
            </a:r>
            <a:r>
              <a:rPr lang="en-US" sz="1800" dirty="0" smtClean="0">
                <a:latin typeface="Lucida Grande" charset="0"/>
                <a:ea typeface="MS PGothic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Lucida Grande" charset="0"/>
              <a:ea typeface="MS PGothic" charset="0"/>
            </a:endParaRP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</a:t>
            </a:r>
            <a:r>
              <a:rPr lang="en-US" sz="1800" dirty="0" smtClean="0">
                <a:latin typeface="Lucida Grande" charset="0"/>
                <a:ea typeface="MS PGothic" charset="0"/>
              </a:rPr>
              <a:t>delineate important physiological agents that are derived from amino acids.</a:t>
            </a:r>
            <a:endParaRPr lang="en-US" sz="1800" dirty="0">
              <a:latin typeface="Lucida Grande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>
              <a:latin typeface="Lucida Grande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 descr="D:\Arun-Backup\project\Ferrier\Image_Bank\image_bank\images\jpg\figure_21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304800"/>
            <a:ext cx="5396772" cy="54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62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Biosynthesis of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histamine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4603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Histamine is a chemical messenger that mediates allergic and inflammatory reactions and gastric acid secretion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 descr="D:\Arun-Backup\project\Ferrier\Image_Bank\image_bank\images\jpg\figure_21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76200"/>
            <a:ext cx="3729106" cy="66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ynthesis of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reatine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creatine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phosphate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DA56CAA4-0266-3540-864F-A2EE782749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 descr="D:\Arun-Backup\project\Ferrier\Image_Bank\image_bank\images\jpg\figure_19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55" y="76199"/>
            <a:ext cx="6729445" cy="67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7862" y="1524000"/>
            <a:ext cx="2237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Reactions of 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the urea cycle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8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1" y="76200"/>
            <a:ext cx="3998979" cy="6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189" y="1143000"/>
            <a:ext cx="38755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Flow of nitrogen from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a</a:t>
            </a:r>
            <a:r>
              <a:rPr lang="en-US" b="1" dirty="0" smtClean="0">
                <a:latin typeface="Arial"/>
                <a:cs typeface="Arial"/>
              </a:rPr>
              <a:t>mino acids to urea</a:t>
            </a:r>
          </a:p>
          <a:p>
            <a:pPr algn="ctr"/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Amino groups for urea synthesis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are collected in the form of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ammonia and aspartate.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05" y="3657600"/>
            <a:ext cx="4255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Overall stoichiometry of the 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urea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46" y="4724400"/>
            <a:ext cx="4729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spartate + NH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3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+ HCO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3</a:t>
            </a:r>
            <a:r>
              <a:rPr lang="en-US" sz="1800" baseline="30000" dirty="0" smtClean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+ 3 ATP + H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O</a:t>
            </a:r>
          </a:p>
          <a:p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rea +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fumarate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+ 2 ADP + AMP + 2 P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+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PP</a:t>
            </a:r>
            <a:r>
              <a:rPr lang="en-US" sz="18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>
            <a:stCxn id="6" idx="3"/>
            <a:endCxn id="6" idx="3"/>
          </p:cNvCxnSpPr>
          <p:nvPr/>
        </p:nvCxnSpPr>
        <p:spPr bwMode="auto">
          <a:xfrm>
            <a:off x="4800600" y="51860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343400" y="49530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8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D:\Arun-Backup\project\Ferrier\Image_Bank\image_bank\images\jpg\figure_19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50386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414" y="152400"/>
            <a:ext cx="81912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Regulation of the urea cycle</a:t>
            </a:r>
          </a:p>
          <a:p>
            <a:pPr algn="ctr"/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Formation and degradation of N-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acetylglutamate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(NAG),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n allosteric activator of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carbamoyl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phosphate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synthetase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I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343" y="3962400"/>
            <a:ext cx="74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962400"/>
            <a:ext cx="74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NAG</a:t>
            </a:r>
          </a:p>
        </p:txBody>
      </p:sp>
    </p:spTree>
    <p:extLst>
      <p:ext uri="{BB962C8B-B14F-4D97-AF65-F5344CB8AC3E}">
        <p14:creationId xmlns:p14="http://schemas.microsoft.com/office/powerpoint/2010/main" val="4219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18" y="277368"/>
            <a:ext cx="5913082" cy="64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22098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Sources of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Ammonia</a:t>
            </a:r>
          </a:p>
          <a:p>
            <a:pPr algn="ctr"/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Hydrolysis of glutamine</a:t>
            </a:r>
          </a:p>
          <a:p>
            <a:pPr algn="ctr"/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In the kidneys,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ost of the ammonia is excreted into the urine as NH</a:t>
            </a:r>
            <a:r>
              <a:rPr lang="en-US" baseline="-25000" dirty="0" smtClean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en-US" baseline="30000" dirty="0" smtClean="0">
                <a:solidFill>
                  <a:srgbClr val="000090"/>
                </a:solidFill>
                <a:latin typeface="Arial"/>
                <a:cs typeface="Arial"/>
              </a:rPr>
              <a:t>+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 In the liver, the ammonia is detoxified to urea and excreted.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3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2296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Other sources of ammonia</a:t>
            </a:r>
          </a:p>
          <a:p>
            <a:pPr algn="ctr"/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ctr">
              <a:buFontTx/>
              <a:buChar char="-"/>
            </a:pPr>
            <a:r>
              <a:rPr lang="en-US" b="1" dirty="0" smtClean="0">
                <a:latin typeface="Arial"/>
                <a:cs typeface="Arial"/>
              </a:rPr>
              <a:t>Ammonia is formed from urea by the action of bacterial urease in the lumen of the intestine. 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(NH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CO + H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O      CO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 + 2NH</a:t>
            </a:r>
            <a:r>
              <a:rPr lang="en-US" b="1" baseline="-25000" dirty="0">
                <a:solidFill>
                  <a:srgbClr val="000090"/>
                </a:solidFill>
                <a:latin typeface="Arial"/>
                <a:cs typeface="Arial"/>
              </a:rPr>
              <a:t>3</a:t>
            </a:r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The ammonia is absorbed from the intestine and removed by the liver via conversion to urea.</a:t>
            </a:r>
          </a:p>
          <a:p>
            <a:pPr algn="ctr"/>
            <a:endParaRPr lang="en-US" b="1" dirty="0">
              <a:latin typeface="Arial"/>
              <a:cs typeface="Arial"/>
            </a:endParaRPr>
          </a:p>
          <a:p>
            <a:pPr marL="342900" indent="-342900" algn="ctr">
              <a:buFontTx/>
              <a:buChar char="-"/>
            </a:pPr>
            <a:r>
              <a:rPr lang="en-US" b="1" dirty="0" smtClean="0">
                <a:latin typeface="Arial"/>
                <a:cs typeface="Arial"/>
              </a:rPr>
              <a:t>Amines obtained from the diet and monoamine neurotransmitters give rise to ammonia by the action of monoamine oxidase</a:t>
            </a:r>
          </a:p>
          <a:p>
            <a:pPr marL="342900" indent="-342900" algn="ctr">
              <a:buFontTx/>
              <a:buChar char="-"/>
            </a:pPr>
            <a:endParaRPr lang="en-US" b="1" dirty="0">
              <a:latin typeface="Arial"/>
              <a:cs typeface="Arial"/>
            </a:endParaRPr>
          </a:p>
          <a:p>
            <a:pPr marL="342900" indent="-342900" algn="ctr">
              <a:buFontTx/>
              <a:buChar char="-"/>
            </a:pPr>
            <a:r>
              <a:rPr lang="en-US" b="1" dirty="0" smtClean="0">
                <a:latin typeface="Arial"/>
                <a:cs typeface="Arial"/>
              </a:rPr>
              <a:t> in the catabolism of purines and </a:t>
            </a:r>
            <a:r>
              <a:rPr lang="en-US" b="1" dirty="0" err="1" smtClean="0">
                <a:latin typeface="Arial"/>
                <a:cs typeface="Arial"/>
              </a:rPr>
              <a:t>pyrimidines</a:t>
            </a:r>
            <a:r>
              <a:rPr lang="en-US" b="1" dirty="0" smtClean="0">
                <a:latin typeface="Arial"/>
                <a:cs typeface="Arial"/>
              </a:rPr>
              <a:t>, amino groups attached to the ring atoms are released as ammonia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76800" y="22098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5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419" y="152400"/>
            <a:ext cx="4254981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Transport of ammonia in the circulation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ctr">
              <a:buFontTx/>
              <a:buChar char="-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Glutamine provides a nontoxic storage and transport form 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ammonia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marL="342900" indent="-342900" algn="ctr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Formation of urea in the liver is the most important disposal 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oute for ammonia. Urea travels in the blood from the liver to the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kidneys, where it passes into the glomerular filtrate.</a:t>
            </a:r>
          </a:p>
          <a:p>
            <a:pPr algn="ctr"/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2" descr="D:\Arun-Backup\project\Ferrier\Image_Bank\image_bank\images\jpg\figure_19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13688"/>
            <a:ext cx="4658385" cy="47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pPr>
              <a:defRPr/>
            </a:pPr>
            <a:fld id="{00BA97E5-C180-4E49-AEFC-5C7BC0861D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76200"/>
            <a:ext cx="3225128" cy="6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38200"/>
            <a:ext cx="333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Summary of 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ammonia metabolism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4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9781</TotalTime>
  <Words>754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Metabolism of Amino Acids. Part II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Catabolism of the  carbon skeletons of  glucogenic or ketogenic  amino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뿿쾐뿿컰뿿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Amino Acids</dc:title>
  <dc:creator>Chee-Gun Lee</dc:creator>
  <cp:lastModifiedBy>suriender kumar</cp:lastModifiedBy>
  <cp:revision>115</cp:revision>
  <cp:lastPrinted>2013-07-02T20:22:49Z</cp:lastPrinted>
  <dcterms:created xsi:type="dcterms:W3CDTF">2011-03-07T16:06:57Z</dcterms:created>
  <dcterms:modified xsi:type="dcterms:W3CDTF">2015-01-29T15:43:13Z</dcterms:modified>
</cp:coreProperties>
</file>