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58" r:id="rId4"/>
    <p:sldId id="281" r:id="rId5"/>
    <p:sldId id="260" r:id="rId6"/>
    <p:sldId id="287" r:id="rId7"/>
    <p:sldId id="288" r:id="rId8"/>
    <p:sldId id="266" r:id="rId9"/>
    <p:sldId id="284" r:id="rId10"/>
    <p:sldId id="285" r:id="rId11"/>
    <p:sldId id="286" r:id="rId12"/>
    <p:sldId id="289" r:id="rId13"/>
    <p:sldId id="291" r:id="rId14"/>
    <p:sldId id="290" r:id="rId15"/>
    <p:sldId id="278" r:id="rId16"/>
    <p:sldId id="279" r:id="rId17"/>
    <p:sldId id="280" r:id="rId18"/>
    <p:sldId id="283" r:id="rId19"/>
    <p:sldId id="282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141D"/>
    <a:srgbClr val="E7CEBD"/>
    <a:srgbClr val="E7D6CE"/>
    <a:srgbClr val="DED6C6"/>
    <a:srgbClr val="E7D6C6"/>
    <a:srgbClr val="8C8C8C"/>
    <a:srgbClr val="EF7B39"/>
    <a:srgbClr val="F78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50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3F0C06-2FE5-FC4F-9116-30ADC552D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08252D7-4A24-8D43-A13D-4BE42C84E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41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BD299-1741-7647-BA04-D4F072EB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0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FE7B-B81E-BD4E-93F8-C26783BFA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2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6E114-D8FD-D842-B3FD-B110EF934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877-7F1D-3A44-8141-261FDDDFA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40F22-93B9-3147-8739-00F68E413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E4A6C-58E1-5945-BC47-4DA0631D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BEFD-F868-C244-9716-70DB5B76A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9E42-3E7C-D744-9A01-B559B1DC1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290A-ED80-3F4E-82D6-177BA0247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6B0D-94C2-4C45-AFA1-08B1328B0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9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BCCEA-15C3-E145-B113-EA2FA93D5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56E0-FA9F-124F-93D4-FFE1D0761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2DFE-EDC9-8F47-BCAB-715857B7B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4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B140-02F9-8047-879F-E722C0544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9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3A588AC-93FB-6B46-A388-4FC014D96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A312C5B6-A6E1-B843-A802-13933E1E3DBC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Lucida Grande" charset="0"/>
                <a:ea typeface="MS PGothic" charset="0"/>
              </a:rPr>
              <a:t>Amino acidopathies: defects in amino acid metabolism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400800" cy="1752600"/>
          </a:xfrm>
          <a:noFill/>
        </p:spPr>
        <p:txBody>
          <a:bodyPr/>
          <a:lstStyle/>
          <a:p>
            <a:pPr eaLnBrk="1" hangingPunct="1"/>
            <a:r>
              <a:rPr lang="en-US" sz="2400">
                <a:latin typeface="Lucida Grande" charset="0"/>
                <a:ea typeface="MS PGothic" charset="0"/>
              </a:rPr>
              <a:t>Richard D. Howells, PhD</a:t>
            </a:r>
          </a:p>
          <a:p>
            <a:pPr eaLnBrk="1" hangingPunct="1"/>
            <a:endParaRPr lang="en-US" sz="2400">
              <a:latin typeface="Lucida Grande" charset="0"/>
              <a:ea typeface="MS PGothic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791200" y="87868"/>
            <a:ext cx="3315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 smtClean="0">
                <a:latin typeface="Times New Roman" charset="0"/>
                <a:cs typeface="Times New Roman" charset="0"/>
              </a:rPr>
              <a:t>Dental Biochemistry Lecture 25 </a:t>
            </a:r>
            <a:endParaRPr lang="en-US" sz="1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8229600" y="6096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839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In humans, melanin is the primary determinant of skin color. It is also found in hair, the pigmented tissue underlying the iris of the eye, and the </a:t>
            </a:r>
            <a:r>
              <a:rPr lang="en-US" dirty="0" err="1">
                <a:latin typeface="Arial"/>
                <a:cs typeface="Arial"/>
              </a:rPr>
              <a:t>stria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vascularis</a:t>
            </a:r>
            <a:r>
              <a:rPr lang="en-US" dirty="0">
                <a:latin typeface="Arial"/>
                <a:cs typeface="Arial"/>
              </a:rPr>
              <a:t> of the inner ear. In the brain, tissues with melanin include </a:t>
            </a:r>
            <a:r>
              <a:rPr lang="en-US" dirty="0" smtClean="0">
                <a:latin typeface="Arial"/>
                <a:cs typeface="Arial"/>
              </a:rPr>
              <a:t>pigment</a:t>
            </a:r>
            <a:r>
              <a:rPr lang="en-US" dirty="0">
                <a:latin typeface="Arial"/>
                <a:cs typeface="Arial"/>
              </a:rPr>
              <a:t>-bearing neurons within areas of the brainstem, such as the locus </a:t>
            </a:r>
            <a:r>
              <a:rPr lang="en-US" dirty="0" err="1">
                <a:latin typeface="Arial"/>
                <a:cs typeface="Arial"/>
              </a:rPr>
              <a:t>coeruleus</a:t>
            </a:r>
            <a:r>
              <a:rPr lang="en-US" dirty="0">
                <a:latin typeface="Arial"/>
                <a:cs typeface="Arial"/>
              </a:rPr>
              <a:t> and the </a:t>
            </a:r>
            <a:r>
              <a:rPr lang="en-US" dirty="0" err="1">
                <a:latin typeface="Arial"/>
                <a:cs typeface="Arial"/>
              </a:rPr>
              <a:t>substantia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nigra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melanin in the skin is produced by melanocytes, which are found in the basal layer of the epidermis. </a:t>
            </a:r>
            <a:r>
              <a:rPr lang="en-US" dirty="0" smtClean="0">
                <a:latin typeface="Arial"/>
                <a:cs typeface="Arial"/>
              </a:rPr>
              <a:t>Albinism results from very little or no melanin synthesis in the body.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There are different types of melanin: </a:t>
            </a:r>
            <a:r>
              <a:rPr lang="en-US" dirty="0" err="1" smtClean="0">
                <a:latin typeface="Arial"/>
                <a:cs typeface="Arial"/>
              </a:rPr>
              <a:t>pheomelanin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are found in human skin and hair, but </a:t>
            </a:r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is the most abundant melanin in </a:t>
            </a:r>
            <a:r>
              <a:rPr lang="en-US" dirty="0" smtClean="0">
                <a:latin typeface="Arial"/>
                <a:cs typeface="Arial"/>
              </a:rPr>
              <a:t>humans.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188" y="76200"/>
            <a:ext cx="13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elanin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7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457200" cy="457200"/>
          </a:xfrm>
        </p:spPr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12845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polymers are composed of numerous cross-linked 5,6-dihydroxyindole (DHI) and 5,6-dihydroxyindole-2-carboxylic acid (DHICA) polymers. Two types are recognized: black and brown. </a:t>
            </a:r>
            <a:r>
              <a:rPr lang="en-US" dirty="0" smtClean="0">
                <a:latin typeface="Arial"/>
                <a:cs typeface="Arial"/>
              </a:rPr>
              <a:t>A </a:t>
            </a:r>
            <a:r>
              <a:rPr lang="en-US" dirty="0">
                <a:latin typeface="Arial"/>
                <a:cs typeface="Arial"/>
              </a:rPr>
              <a:t>small amount of black </a:t>
            </a:r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in the absence of other pigments causes grey hair. A small amount of brown </a:t>
            </a:r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in the absence of other pigments </a:t>
            </a:r>
            <a:r>
              <a:rPr lang="en-US" dirty="0" smtClean="0">
                <a:latin typeface="Arial"/>
                <a:cs typeface="Arial"/>
              </a:rPr>
              <a:t>results in blond hair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8860" y="152400"/>
            <a:ext cx="174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Eumelanin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124200"/>
            <a:ext cx="210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Pheomelanin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81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rial"/>
                <a:cs typeface="Arial"/>
              </a:rPr>
              <a:t>Pheomelanin</a:t>
            </a:r>
            <a:r>
              <a:rPr lang="en-US" dirty="0">
                <a:latin typeface="Arial"/>
                <a:cs typeface="Arial"/>
              </a:rPr>
              <a:t> imparts a pink to red hue and, thus, is found in particularly large quantities in red hair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Pheomelanin</a:t>
            </a:r>
            <a:r>
              <a:rPr lang="en-US" dirty="0">
                <a:latin typeface="Arial"/>
                <a:cs typeface="Arial"/>
              </a:rPr>
              <a:t> is particularly concentrated in the lips, nipples, glans of the penis, and vagina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>
                <a:latin typeface="Arial"/>
                <a:cs typeface="Arial"/>
              </a:rPr>
              <a:t>In chemical terms, </a:t>
            </a:r>
            <a:r>
              <a:rPr lang="en-US" dirty="0" err="1">
                <a:latin typeface="Arial"/>
                <a:cs typeface="Arial"/>
              </a:rPr>
              <a:t>pheomelanin</a:t>
            </a:r>
            <a:r>
              <a:rPr lang="en-US" dirty="0">
                <a:latin typeface="Arial"/>
                <a:cs typeface="Arial"/>
              </a:rPr>
              <a:t> differs from </a:t>
            </a:r>
            <a:r>
              <a:rPr lang="en-US" dirty="0" err="1">
                <a:latin typeface="Arial"/>
                <a:cs typeface="Arial"/>
              </a:rPr>
              <a:t>eumelanin</a:t>
            </a:r>
            <a:r>
              <a:rPr lang="en-US" dirty="0">
                <a:latin typeface="Arial"/>
                <a:cs typeface="Arial"/>
              </a:rPr>
              <a:t> in that its oligomer structure incorporates </a:t>
            </a:r>
            <a:r>
              <a:rPr lang="en-US" dirty="0" err="1">
                <a:latin typeface="Arial"/>
                <a:cs typeface="Arial"/>
              </a:rPr>
              <a:t>benzothiazine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 err="1">
                <a:latin typeface="Arial"/>
                <a:cs typeface="Arial"/>
              </a:rPr>
              <a:t>benzothiazole</a:t>
            </a:r>
            <a:r>
              <a:rPr lang="en-US" dirty="0">
                <a:latin typeface="Arial"/>
                <a:cs typeface="Arial"/>
              </a:rPr>
              <a:t> units that are produced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instead of DHI and DHICA, </a:t>
            </a:r>
            <a:r>
              <a:rPr lang="en-US" dirty="0" smtClean="0">
                <a:latin typeface="Arial"/>
                <a:cs typeface="Arial"/>
              </a:rPr>
              <a:t>from tyrosine and cysteine.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457200" cy="457200"/>
          </a:xfrm>
        </p:spPr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20.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6951819" cy="6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152400"/>
            <a:ext cx="2784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Arial"/>
                <a:cs typeface="Arial"/>
              </a:rPr>
              <a:t>Homocystininuria</a:t>
            </a:r>
            <a:endParaRPr lang="en-US" dirty="0"/>
          </a:p>
        </p:txBody>
      </p:sp>
      <p:pic>
        <p:nvPicPr>
          <p:cNvPr id="5" name="Picture 2" descr="D:\Arun-Backup\project\Ferrier\Image_Bank\image_bank\images\jpg\figure_20.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33" y="381000"/>
            <a:ext cx="3140367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685800"/>
            <a:ext cx="376256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Group of rare disorders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nvolving defects in metabolism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f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homocysteine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(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Hcy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Patients exhibit lens dislocation,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keletal abnormalities (long limbs 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nd fingers), intellectual disability,</a:t>
            </a:r>
          </a:p>
          <a:p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increased risk for developing blood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lots.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Treatment includes restriction of</a:t>
            </a:r>
          </a:p>
          <a:p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methionine and supplementation</a:t>
            </a:r>
          </a:p>
          <a:p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ith vitamins B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6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, B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  <a:cs typeface="Arial"/>
              </a:rPr>
              <a:t>12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, and </a:t>
            </a:r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folate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278" y="4267200"/>
            <a:ext cx="200619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Homocystinuria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is</a:t>
            </a:r>
          </a:p>
          <a:p>
            <a:pPr algn="ctr"/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haracterized by</a:t>
            </a:r>
          </a:p>
          <a:p>
            <a:pPr algn="ctr"/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igh plasma and</a:t>
            </a:r>
          </a:p>
          <a:p>
            <a:pPr algn="ctr"/>
            <a:r>
              <a:rPr lang="en-US" sz="1800" dirty="0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rinary levels of </a:t>
            </a:r>
          </a:p>
          <a:p>
            <a:pPr algn="ctr"/>
            <a:r>
              <a:rPr lang="en-US" sz="1800" dirty="0" err="1" smtClean="0">
                <a:solidFill>
                  <a:srgbClr val="000090"/>
                </a:solidFill>
                <a:latin typeface="Arial"/>
                <a:cs typeface="Arial"/>
              </a:rPr>
              <a:t>Hcy</a:t>
            </a:r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 and </a:t>
            </a:r>
          </a:p>
          <a:p>
            <a:pPr algn="ctr"/>
            <a:r>
              <a:rPr lang="en-US" sz="1800" dirty="0" smtClean="0">
                <a:solidFill>
                  <a:srgbClr val="000090"/>
                </a:solidFill>
                <a:latin typeface="Arial"/>
                <a:cs typeface="Arial"/>
              </a:rPr>
              <a:t>methionine.</a:t>
            </a:r>
            <a:endParaRPr lang="en-US" sz="18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D:\Arun-Backup\project\Ferrier\Image_Bank\image_bank\images\jpg\figure_20.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75944"/>
            <a:ext cx="5199640" cy="54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5593" y="76200"/>
            <a:ext cx="6719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Association between cardiovascular disease 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Mortality and total plasma </a:t>
            </a:r>
            <a:r>
              <a:rPr lang="en-US" b="1" dirty="0" err="1" smtClean="0">
                <a:solidFill>
                  <a:srgbClr val="000090"/>
                </a:solidFill>
                <a:latin typeface="Arial"/>
                <a:cs typeface="Arial"/>
              </a:rPr>
              <a:t>homocysteine</a:t>
            </a:r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2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457200"/>
          </a:xfrm>
        </p:spPr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"/>
            <a:ext cx="20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Alkaptonuria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510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A rare non-fatal metabolic condition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involving a deficiency in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homogentisic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acid</a:t>
            </a:r>
          </a:p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xidase, resulting in the accumulation of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homogentisic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acid (HA)- ((2,5-dihydroxyphenyl) acetic acid), an intermediate in the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degradative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pathway of tyrosine (see last slide). </a:t>
            </a:r>
          </a:p>
          <a:p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The condition has 3 characteristic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symptoms: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homogentisic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aciduria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(the HA in urine oxidizes to a dark pigment on standing), large joint arthritis that can be</a:t>
            </a:r>
          </a:p>
          <a:p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everely crippling, and deposition of black pigment in cartilage and collagenous tissue.</a:t>
            </a:r>
          </a:p>
          <a:p>
            <a:endParaRPr lang="en-US" sz="20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Diets low in </a:t>
            </a:r>
            <a:r>
              <a:rPr lang="en-US" sz="2000" dirty="0" err="1" smtClean="0">
                <a:solidFill>
                  <a:srgbClr val="000090"/>
                </a:solidFill>
                <a:latin typeface="Arial"/>
                <a:cs typeface="Arial"/>
              </a:rPr>
              <a:t>Phe</a:t>
            </a: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 and Tyr reduce the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levels of HA and decrease the amount of pigment deposited in body tissues.</a:t>
            </a:r>
          </a:p>
        </p:txBody>
      </p:sp>
      <p:pic>
        <p:nvPicPr>
          <p:cNvPr id="5" name="Picture 2" descr="D:\Arun-Backup\project\Ferrier\Image_Bank\image_bank\images\jpg\figure_20.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15" y="0"/>
            <a:ext cx="3228462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40F22-93B9-3147-8739-00F68E4138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2" descr="D:\Arun-Backup\project\Ferrier\Image_Bank\image_bank\images\jpg\figure_13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06" y="103186"/>
            <a:ext cx="3428694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353684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Synthesis and some of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the actions of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nitric oxide (NO)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Nitric oxide is synthesized from arginine by nitric oxide synthase (NOS).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There are 3 nitric oxide </a:t>
            </a:r>
          </a:p>
          <a:p>
            <a:r>
              <a:rPr lang="en-US" sz="2000" dirty="0" smtClean="0">
                <a:latin typeface="Arial"/>
                <a:cs typeface="Arial"/>
              </a:rPr>
              <a:t>synthases encoded by    different genes: the endothelial (</a:t>
            </a:r>
            <a:r>
              <a:rPr lang="en-US" sz="2000" dirty="0" err="1" smtClean="0">
                <a:latin typeface="Arial"/>
                <a:cs typeface="Arial"/>
              </a:rPr>
              <a:t>eNOS</a:t>
            </a:r>
            <a:r>
              <a:rPr lang="en-US" sz="2000" dirty="0" smtClean="0">
                <a:latin typeface="Arial"/>
                <a:cs typeface="Arial"/>
              </a:rPr>
              <a:t>), neural (</a:t>
            </a:r>
            <a:r>
              <a:rPr lang="en-US" sz="2000" dirty="0" err="1" smtClean="0">
                <a:latin typeface="Arial"/>
                <a:cs typeface="Arial"/>
              </a:rPr>
              <a:t>nNOS</a:t>
            </a:r>
            <a:r>
              <a:rPr lang="en-US" sz="2000" dirty="0" smtClean="0">
                <a:latin typeface="Arial"/>
                <a:cs typeface="Arial"/>
              </a:rPr>
              <a:t>) and inducible (</a:t>
            </a:r>
            <a:r>
              <a:rPr lang="en-US" sz="2000" dirty="0" err="1" smtClean="0">
                <a:latin typeface="Arial"/>
                <a:cs typeface="Arial"/>
              </a:rPr>
              <a:t>iNOS</a:t>
            </a:r>
            <a:r>
              <a:rPr lang="en-US" sz="2000" dirty="0" smtClean="0">
                <a:latin typeface="Arial"/>
                <a:cs typeface="Arial"/>
              </a:rPr>
              <a:t>).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FMN, FAD, </a:t>
            </a:r>
            <a:r>
              <a:rPr lang="en-US" sz="2000" dirty="0" err="1" smtClean="0">
                <a:latin typeface="Arial"/>
                <a:cs typeface="Arial"/>
              </a:rPr>
              <a:t>heme</a:t>
            </a:r>
            <a:r>
              <a:rPr lang="en-US" sz="2000" dirty="0" smtClean="0">
                <a:latin typeface="Arial"/>
                <a:cs typeface="Arial"/>
              </a:rPr>
              <a:t>, and 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tetrahydrobiopterin</a:t>
            </a:r>
            <a:r>
              <a:rPr lang="en-US" sz="2000" dirty="0" smtClean="0">
                <a:latin typeface="Arial"/>
                <a:cs typeface="Arial"/>
              </a:rPr>
              <a:t> are coenzymes, and </a:t>
            </a:r>
            <a:r>
              <a:rPr lang="en-US" sz="2000" dirty="0" err="1" smtClean="0">
                <a:latin typeface="Arial"/>
                <a:cs typeface="Arial"/>
              </a:rPr>
              <a:t>eNOS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dirty="0" err="1" smtClean="0">
                <a:latin typeface="Arial"/>
                <a:cs typeface="Arial"/>
              </a:rPr>
              <a:t>nNOS</a:t>
            </a:r>
            <a:r>
              <a:rPr lang="en-US" sz="2000" dirty="0" smtClean="0">
                <a:latin typeface="Arial"/>
                <a:cs typeface="Arial"/>
              </a:rPr>
              <a:t> are Ca</a:t>
            </a:r>
            <a:r>
              <a:rPr lang="en-US" sz="2000" baseline="30000" dirty="0" smtClean="0">
                <a:latin typeface="Arial"/>
                <a:cs typeface="Arial"/>
              </a:rPr>
              <a:t>2+</a:t>
            </a:r>
            <a:r>
              <a:rPr lang="en-US" sz="2000" dirty="0" smtClean="0">
                <a:latin typeface="Arial"/>
                <a:cs typeface="Arial"/>
              </a:rPr>
              <a:t>-</a:t>
            </a:r>
            <a:r>
              <a:rPr lang="en-US" sz="2000" dirty="0" err="1" smtClean="0">
                <a:latin typeface="Arial"/>
                <a:cs typeface="Arial"/>
              </a:rPr>
              <a:t>calmodulin</a:t>
            </a:r>
            <a:r>
              <a:rPr lang="en-US" sz="2000" dirty="0" smtClean="0">
                <a:latin typeface="Arial"/>
                <a:cs typeface="Arial"/>
              </a:rPr>
              <a:t> dependent.</a:t>
            </a:r>
          </a:p>
        </p:txBody>
      </p:sp>
    </p:spTree>
    <p:extLst>
      <p:ext uri="{BB962C8B-B14F-4D97-AF65-F5344CB8AC3E}">
        <p14:creationId xmlns:p14="http://schemas.microsoft.com/office/powerpoint/2010/main" val="21378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fg15_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63625"/>
            <a:ext cx="78136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173" y="152400"/>
            <a:ext cx="6649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The Ca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2+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/nitric oxide (NO)/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cGMP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pathway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nd the relaxation of arterial smooth muscle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1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1066800"/>
            <a:ext cx="719940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The blood vessels in the corpora </a:t>
            </a:r>
            <a:r>
              <a:rPr lang="en-US" sz="2000" dirty="0" err="1" smtClean="0">
                <a:latin typeface="Arial"/>
                <a:cs typeface="Arial"/>
              </a:rPr>
              <a:t>cavernosa</a:t>
            </a:r>
            <a:r>
              <a:rPr lang="en-US" sz="2000" dirty="0" smtClean="0">
                <a:latin typeface="Arial"/>
                <a:cs typeface="Arial"/>
              </a:rPr>
              <a:t> of the penis</a:t>
            </a:r>
          </a:p>
          <a:p>
            <a:r>
              <a:rPr lang="en-US" sz="2000" dirty="0" smtClean="0">
                <a:latin typeface="Arial"/>
                <a:cs typeface="Arial"/>
              </a:rPr>
              <a:t>are expected to dilate profoundly in response to </a:t>
            </a:r>
          </a:p>
          <a:p>
            <a:r>
              <a:rPr lang="en-US" sz="2000" dirty="0" smtClean="0">
                <a:latin typeface="Arial"/>
                <a:cs typeface="Arial"/>
              </a:rPr>
              <a:t>parasympathetic nerve stimulation, with NO being the most</a:t>
            </a:r>
          </a:p>
          <a:p>
            <a:r>
              <a:rPr lang="en-US" sz="2000" dirty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mportant mediator.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In this tissue, NO is formed mainly in the nerve terminals</a:t>
            </a:r>
          </a:p>
          <a:p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nd only to a lesser extent in the vascular endothelium.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As in other vascular beds, however, NO acts by stimulating</a:t>
            </a:r>
          </a:p>
          <a:p>
            <a:r>
              <a:rPr lang="en-US" sz="2000" dirty="0" smtClean="0">
                <a:latin typeface="Arial"/>
                <a:cs typeface="Arial"/>
              </a:rPr>
              <a:t>the soluble </a:t>
            </a:r>
            <a:r>
              <a:rPr lang="en-US" sz="2000" dirty="0" err="1" smtClean="0">
                <a:latin typeface="Arial"/>
                <a:cs typeface="Arial"/>
              </a:rPr>
              <a:t>guanylate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cyclase</a:t>
            </a:r>
            <a:r>
              <a:rPr lang="en-US" sz="2000" dirty="0" smtClean="0">
                <a:latin typeface="Arial"/>
                <a:cs typeface="Arial"/>
              </a:rPr>
              <a:t> in vascular smooth muscle.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Erectile dysfunction (impotence) is treated with sildenafil</a:t>
            </a:r>
          </a:p>
          <a:p>
            <a:r>
              <a:rPr lang="en-US" sz="2000" dirty="0" smtClean="0">
                <a:latin typeface="Arial"/>
                <a:cs typeface="Arial"/>
              </a:rPr>
              <a:t>(Viagra) and related drugs that inhibit phosphodiesterase-5.</a:t>
            </a:r>
          </a:p>
          <a:p>
            <a:endParaRPr lang="en-US" sz="20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This </a:t>
            </a:r>
            <a:r>
              <a:rPr lang="en-US" sz="2000" dirty="0" err="1" smtClean="0">
                <a:latin typeface="Arial"/>
                <a:cs typeface="Arial"/>
              </a:rPr>
              <a:t>cGMP</a:t>
            </a:r>
            <a:r>
              <a:rPr lang="en-US" sz="2000" dirty="0" smtClean="0">
                <a:latin typeface="Arial"/>
                <a:cs typeface="Arial"/>
              </a:rPr>
              <a:t>-specific </a:t>
            </a:r>
            <a:r>
              <a:rPr lang="en-US" sz="2000" dirty="0" err="1" smtClean="0">
                <a:latin typeface="Arial"/>
                <a:cs typeface="Arial"/>
              </a:rPr>
              <a:t>phosphodiesterase</a:t>
            </a:r>
            <a:r>
              <a:rPr lang="en-US" sz="2000" dirty="0" smtClean="0">
                <a:latin typeface="Arial"/>
                <a:cs typeface="Arial"/>
              </a:rPr>
              <a:t> is responsible for</a:t>
            </a:r>
          </a:p>
          <a:p>
            <a:r>
              <a:rPr lang="en-US" sz="2000" dirty="0" smtClean="0">
                <a:latin typeface="Arial"/>
                <a:cs typeface="Arial"/>
              </a:rPr>
              <a:t>the degradation of </a:t>
            </a:r>
            <a:r>
              <a:rPr lang="en-US" sz="2000" dirty="0" err="1" smtClean="0">
                <a:latin typeface="Arial"/>
                <a:cs typeface="Arial"/>
              </a:rPr>
              <a:t>cGMP</a:t>
            </a:r>
            <a:r>
              <a:rPr lang="en-US" sz="2000" dirty="0" smtClean="0">
                <a:latin typeface="Arial"/>
                <a:cs typeface="Arial"/>
              </a:rPr>
              <a:t> in the vascular smooth muscle </a:t>
            </a:r>
          </a:p>
          <a:p>
            <a:r>
              <a:rPr lang="en-US" sz="2000" dirty="0" smtClean="0">
                <a:latin typeface="Arial"/>
                <a:cs typeface="Arial"/>
              </a:rPr>
              <a:t>of the penis.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502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Treatment of erectile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dysfunction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56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457200"/>
          </a:xfrm>
        </p:spPr>
        <p:txBody>
          <a:bodyPr/>
          <a:lstStyle/>
          <a:p>
            <a:pPr>
              <a:defRPr/>
            </a:pPr>
            <a:fld id="{616EBEFD-F868-C244-9716-70DB5B76A0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 descr="D:\Arun-Backup\project\Ferrier\Image_Bank\image_bank\images\jpg\figure_19.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0"/>
            <a:ext cx="8050142" cy="67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7692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Key concept map for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nitrogen metabolism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5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457200"/>
          </a:xfrm>
        </p:spPr>
        <p:txBody>
          <a:bodyPr/>
          <a:lstStyle/>
          <a:p>
            <a:pPr>
              <a:defRPr/>
            </a:pPr>
            <a:fld id="{616EBEFD-F868-C244-9716-70DB5B76A0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2" descr="D:\Arun-Backup\project\Ferrier\Image_Bank\image_bank\images\jpg\figure_20.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99963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10239" y="1109008"/>
            <a:ext cx="16099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Summary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of the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etabolism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of amino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acids in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humans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2CDBBA1-F426-BA4B-BBC1-9B9D197FABB4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A80000"/>
                </a:solidFill>
                <a:latin typeface="Lucida Grande" charset="0"/>
                <a:ea typeface="MS PGothic" charset="0"/>
              </a:rPr>
              <a:t>Learning 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620000" cy="4724400"/>
          </a:xfrm>
        </p:spPr>
        <p:txBody>
          <a:bodyPr/>
          <a:lstStyle/>
          <a:p>
            <a:pPr>
              <a:buFont typeface="Times" charset="0"/>
              <a:buAutoNum type="arabicPeriod"/>
            </a:pPr>
            <a:r>
              <a:rPr lang="en-US" sz="1600" dirty="0">
                <a:latin typeface="Lucida Grande" charset="0"/>
                <a:ea typeface="MS PGothic" charset="0"/>
              </a:rPr>
              <a:t>To distinguish between phenylketonuria (PKU) caused by phenylalanine hydroxylase (PAH) defect and PKU caused by defect in </a:t>
            </a:r>
            <a:r>
              <a:rPr lang="en-US" sz="1600" dirty="0" err="1">
                <a:latin typeface="Lucida Grande" charset="0"/>
                <a:ea typeface="MS PGothic" charset="0"/>
              </a:rPr>
              <a:t>dihydropterin</a:t>
            </a:r>
            <a:r>
              <a:rPr lang="en-US" sz="1600" dirty="0">
                <a:latin typeface="Lucida Grande" charset="0"/>
                <a:ea typeface="MS PGothic" charset="0"/>
              </a:rPr>
              <a:t> synthesis or regeneration.</a:t>
            </a:r>
          </a:p>
          <a:p>
            <a:pPr>
              <a:buFont typeface="Times" charset="0"/>
              <a:buAutoNum type="arabicPeriod"/>
            </a:pPr>
            <a:r>
              <a:rPr lang="en-US" sz="1600" dirty="0" smtClean="0">
                <a:latin typeface="Lucida Grande" charset="0"/>
                <a:ea typeface="MS PGothic" charset="0"/>
              </a:rPr>
              <a:t>To </a:t>
            </a:r>
            <a:r>
              <a:rPr lang="en-US" sz="1600" dirty="0">
                <a:latin typeface="Lucida Grande" charset="0"/>
                <a:ea typeface="MS PGothic" charset="0"/>
              </a:rPr>
              <a:t>describe clinical symptoms and metabolic intermediates indicative of PKU.</a:t>
            </a:r>
          </a:p>
          <a:p>
            <a:pPr>
              <a:buFont typeface="Times" charset="0"/>
              <a:buAutoNum type="arabicPeriod"/>
            </a:pPr>
            <a:r>
              <a:rPr lang="en-US" sz="1600" dirty="0" smtClean="0">
                <a:latin typeface="Lucida Grande" charset="0"/>
                <a:ea typeface="MS PGothic" charset="0"/>
              </a:rPr>
              <a:t>To </a:t>
            </a:r>
            <a:r>
              <a:rPr lang="en-US" sz="1600" dirty="0">
                <a:latin typeface="Lucida Grande" charset="0"/>
                <a:ea typeface="MS PGothic" charset="0"/>
              </a:rPr>
              <a:t>explain the cause and symptoms of albinism and </a:t>
            </a:r>
            <a:r>
              <a:rPr lang="en-US" sz="1600" dirty="0" err="1">
                <a:latin typeface="Lucida Grande" charset="0"/>
                <a:ea typeface="MS PGothic" charset="0"/>
              </a:rPr>
              <a:t>alkaptonuria</a:t>
            </a:r>
            <a:r>
              <a:rPr lang="en-US" sz="1600" dirty="0">
                <a:latin typeface="Lucida Grande" charset="0"/>
                <a:ea typeface="MS PGothic" charset="0"/>
              </a:rPr>
              <a:t>.</a:t>
            </a:r>
          </a:p>
          <a:p>
            <a:pPr>
              <a:buFont typeface="Times" charset="0"/>
              <a:buAutoNum type="arabicPeriod"/>
            </a:pPr>
            <a:r>
              <a:rPr lang="en-US" sz="1600" dirty="0">
                <a:latin typeface="Lucida Grande" charset="0"/>
                <a:ea typeface="MS PGothic" charset="0"/>
              </a:rPr>
              <a:t>To describe metabolic intermediates indicative of albinism and </a:t>
            </a:r>
            <a:r>
              <a:rPr lang="en-US" sz="1600" dirty="0" err="1">
                <a:latin typeface="Lucida Grande" charset="0"/>
                <a:ea typeface="MS PGothic" charset="0"/>
              </a:rPr>
              <a:t>alkaptonuria</a:t>
            </a:r>
            <a:r>
              <a:rPr lang="en-US" sz="1600" dirty="0">
                <a:latin typeface="Lucida Grande" charset="0"/>
                <a:ea typeface="MS PGothic" charset="0"/>
              </a:rPr>
              <a:t>.</a:t>
            </a:r>
          </a:p>
          <a:p>
            <a:pPr>
              <a:buFont typeface="Times" charset="0"/>
              <a:buAutoNum type="arabicPeriod"/>
            </a:pPr>
            <a:r>
              <a:rPr lang="en-US" sz="1600" dirty="0">
                <a:latin typeface="Lucida Grande" charset="0"/>
                <a:ea typeface="MS PGothic" charset="0"/>
              </a:rPr>
              <a:t>To explain the cause and symptoms of maple syrup urine disease (MSUD).</a:t>
            </a:r>
          </a:p>
          <a:p>
            <a:pPr>
              <a:buFont typeface="Times" charset="0"/>
              <a:buAutoNum type="arabicPeriod"/>
            </a:pPr>
            <a:r>
              <a:rPr lang="en-US" sz="1600" dirty="0" smtClean="0">
                <a:latin typeface="Lucida Grande" charset="0"/>
                <a:ea typeface="MS PGothic" charset="0"/>
              </a:rPr>
              <a:t>To </a:t>
            </a:r>
            <a:r>
              <a:rPr lang="en-US" sz="1600" dirty="0">
                <a:latin typeface="Lucida Grande" charset="0"/>
                <a:ea typeface="MS PGothic" charset="0"/>
              </a:rPr>
              <a:t>explain the cause and symptoms of </a:t>
            </a:r>
            <a:r>
              <a:rPr lang="en-US" sz="1600" dirty="0" err="1">
                <a:latin typeface="Lucida Grande" charset="0"/>
                <a:ea typeface="MS PGothic" charset="0"/>
              </a:rPr>
              <a:t>homocystinuria</a:t>
            </a:r>
            <a:r>
              <a:rPr lang="en-US" sz="1600" dirty="0">
                <a:latin typeface="Lucida Grande" charset="0"/>
                <a:ea typeface="MS PGothic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24002FD-46EC-8449-8BA6-6A0CB3AAFE21}" type="slidenum">
              <a:rPr lang="en-US" sz="1400"/>
              <a:pPr/>
              <a:t>3</a:t>
            </a:fld>
            <a:endParaRPr lang="en-US" sz="1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90"/>
                </a:solidFill>
                <a:latin typeface="Arial"/>
                <a:ea typeface="MS PGothic" charset="0"/>
                <a:cs typeface="Arial"/>
              </a:rPr>
              <a:t>Metabolic defects in amino acid metabolism</a:t>
            </a:r>
            <a:endParaRPr lang="en-US" sz="2800" b="1" dirty="0">
              <a:solidFill>
                <a:srgbClr val="000090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4572000" cy="29718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Lucida Grande" charset="0"/>
                <a:ea typeface="MS PGothic" charset="0"/>
              </a:rPr>
              <a:t>Inborn errors of </a:t>
            </a:r>
            <a:r>
              <a:rPr lang="en-US" sz="2000" dirty="0" smtClean="0">
                <a:latin typeface="Lucida Grande" charset="0"/>
                <a:ea typeface="MS PGothic" charset="0"/>
              </a:rPr>
              <a:t>metabolism are commonly caused by mutant genes that generally result in abnormal proteins, most often enzymes. The inherited defects may be expressed as a total loss of enzyme activity or as a partial deficiency in activity.</a:t>
            </a:r>
            <a:endParaRPr lang="en-US" sz="2000" dirty="0">
              <a:latin typeface="Lucida Grande" charset="0"/>
              <a:ea typeface="MS PGothic" charset="0"/>
            </a:endParaRPr>
          </a:p>
          <a:p>
            <a:pPr eaLnBrk="1" hangingPunct="1"/>
            <a:endParaRPr lang="en-US" sz="2000" dirty="0">
              <a:latin typeface="Lucida Grande" charset="0"/>
              <a:ea typeface="MS PGothic" charset="0"/>
            </a:endParaRPr>
          </a:p>
          <a:p>
            <a:pPr eaLnBrk="1" hangingPunct="1"/>
            <a:r>
              <a:rPr lang="en-US" sz="2000" dirty="0">
                <a:latin typeface="Lucida Grande" charset="0"/>
                <a:ea typeface="MS PGothic" charset="0"/>
              </a:rPr>
              <a:t>Newborn screening and timely initiation of treatment are essential</a:t>
            </a:r>
            <a:r>
              <a:rPr lang="en-US" sz="2000" dirty="0" smtClean="0">
                <a:latin typeface="Lucida Grande" charset="0"/>
                <a:ea typeface="MS PGothic" charset="0"/>
              </a:rPr>
              <a:t>.  By law, all states must screen for over 20 disorders. All states screen for PKU.</a:t>
            </a:r>
            <a:endParaRPr lang="en-US" sz="2000" dirty="0">
              <a:latin typeface="Lucida Grande" charset="0"/>
              <a:ea typeface="MS PGothic" charset="0"/>
            </a:endParaRPr>
          </a:p>
          <a:p>
            <a:pPr eaLnBrk="1" hangingPunct="1"/>
            <a:endParaRPr lang="en-US" sz="2000" dirty="0">
              <a:latin typeface="Lucida Grande" charset="0"/>
              <a:ea typeface="MS PGothic" charset="0"/>
            </a:endParaRPr>
          </a:p>
          <a:p>
            <a:pPr eaLnBrk="1" hangingPunct="1"/>
            <a:r>
              <a:rPr lang="en-US" sz="2000" dirty="0">
                <a:latin typeface="Lucida Grande" charset="0"/>
                <a:ea typeface="MS PGothic" charset="0"/>
              </a:rPr>
              <a:t>Treatment: diets low in the amino acids whose catabolism is impaired.</a:t>
            </a:r>
          </a:p>
        </p:txBody>
      </p:sp>
      <p:pic>
        <p:nvPicPr>
          <p:cNvPr id="6" name="Picture 2" descr="D:\Arun-Backup\project\Ferrier\Image_Bank\image_bank\images\jpg\figure_20.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10768"/>
            <a:ext cx="4364846" cy="57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457200"/>
          </a:xfrm>
        </p:spPr>
        <p:txBody>
          <a:bodyPr/>
          <a:lstStyle/>
          <a:p>
            <a:pPr>
              <a:defRPr/>
            </a:pPr>
            <a:fld id="{616EBEFD-F868-C244-9716-70DB5B76A0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 descr="D:\Arun-Backup\project\Ferrier\Image_Bank\image_bank\images\jpg\figure_20.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29" y="179832"/>
            <a:ext cx="4979871" cy="637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80408"/>
            <a:ext cx="35021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A deficiency in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phenylalanine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hydroxylase results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in the disease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phenylketonuria (PKU)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88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3000" y="6324600"/>
            <a:ext cx="30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A043C24-B1FE-F243-A8E5-9BB45FE46550}" type="slidenum">
              <a:rPr lang="en-US" sz="1400"/>
              <a:pPr/>
              <a:t>5</a:t>
            </a:fld>
            <a:endParaRPr lang="en-US" sz="1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305800" cy="6096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Phenylketonuria (</a:t>
            </a:r>
            <a:r>
              <a:rPr lang="en-US" sz="2400" b="1" dirty="0" err="1" smtClean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Hyperphenylalanemia</a:t>
            </a:r>
            <a:r>
              <a:rPr lang="en-US" sz="2400" b="1" dirty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)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304800"/>
            <a:ext cx="4800600" cy="4800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/>
                <a:ea typeface="MS PGothic" charset="0"/>
                <a:cs typeface="Arial"/>
              </a:rPr>
              <a:t>The most common clinically encountered inborn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error of AA metabolism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(prevalence 1:15,000). </a:t>
            </a:r>
          </a:p>
          <a:p>
            <a:pPr eaLnBrk="1" hangingPunct="1"/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/>
            <a:r>
              <a:rPr lang="en-US" sz="2000" dirty="0">
                <a:latin typeface="Arial"/>
                <a:ea typeface="MS PGothic" charset="0"/>
                <a:cs typeface="Arial"/>
              </a:rPr>
              <a:t>Elevated levels of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phenylalanine (10X normal),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phenylpyruvate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,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phenyllactate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,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phenylacetate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 in blood and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urine.</a:t>
            </a: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/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/>
            <a:r>
              <a:rPr lang="en-US" sz="2000" b="1" dirty="0">
                <a:latin typeface="Arial"/>
                <a:ea typeface="MS PGothic" charset="0"/>
                <a:cs typeface="Arial"/>
              </a:rPr>
              <a:t>Symptoms: Hypopigmentation,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 due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to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inhibition of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tyrosinase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 essential for  melanin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formation(patients often blond with fair skin and blue eyes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)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; </a:t>
            </a:r>
            <a:r>
              <a:rPr lang="en-US" sz="2000" b="1" dirty="0">
                <a:latin typeface="Arial"/>
                <a:ea typeface="MS PGothic" charset="0"/>
                <a:cs typeface="Arial"/>
              </a:rPr>
              <a:t>CNS </a:t>
            </a:r>
            <a:r>
              <a:rPr lang="en-US" sz="2000" b="1" dirty="0" smtClean="0">
                <a:latin typeface="Arial"/>
                <a:ea typeface="MS PGothic" charset="0"/>
                <a:cs typeface="Arial"/>
              </a:rPr>
              <a:t>symptoms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: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 intellectual disability by age one year, developmental delay, microcephaly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, and seizures in untreated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PKU patients (now rare due to prenatal testing).</a:t>
            </a:r>
          </a:p>
          <a:p>
            <a:pPr eaLnBrk="1" hangingPunct="1"/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/>
            <a:r>
              <a:rPr lang="en-US" sz="2000" dirty="0" smtClean="0">
                <a:latin typeface="Arial"/>
                <a:ea typeface="MS PGothic" charset="0"/>
                <a:cs typeface="Arial"/>
              </a:rPr>
              <a:t>Treatment: dietary restriction of </a:t>
            </a:r>
            <a:r>
              <a:rPr lang="en-US" sz="2000" dirty="0" err="1" smtClean="0">
                <a:latin typeface="Arial"/>
                <a:ea typeface="MS PGothic" charset="0"/>
                <a:cs typeface="Arial"/>
              </a:rPr>
              <a:t>Phe</a:t>
            </a:r>
            <a:endParaRPr lang="en-US" sz="2000" dirty="0">
              <a:latin typeface="Arial"/>
              <a:ea typeface="MS PGothic" charset="0"/>
              <a:cs typeface="Arial"/>
            </a:endParaRPr>
          </a:p>
        </p:txBody>
      </p:sp>
      <p:pic>
        <p:nvPicPr>
          <p:cNvPr id="7" name="Picture 2" descr="D:\Arun-Backup\project\Ferrier\Image_Bank\image_bank\images\jpg\figure_20.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46" y="533400"/>
            <a:ext cx="3591854" cy="61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BD877-7F1D-3A44-8141-261FDDDFAB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 descr="D:\Arun-Backup\project\Ferrier\Image_Bank\image_bank\images\jpg\figure_20.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" y="2057400"/>
            <a:ext cx="9057742" cy="37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045" y="381000"/>
            <a:ext cx="8652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Hyperphenylalanemia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may also be caused by deficiencies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n any of the several enzymes required to synthesize BH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 in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dihydropteridine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reductase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, which regenerates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BH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4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from BH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3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324600"/>
            <a:ext cx="304800" cy="457200"/>
          </a:xfrm>
        </p:spPr>
        <p:txBody>
          <a:bodyPr/>
          <a:lstStyle/>
          <a:p>
            <a:pPr>
              <a:defRPr/>
            </a:pPr>
            <a:fld id="{1B3856E0-FA9F-124F-93D4-FFE1D07613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D:\Arun-Backup\project\Ferrier\Image_Bank\image_bank\images\jpg\figure_20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22" y="76199"/>
            <a:ext cx="3202778" cy="679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933" y="0"/>
            <a:ext cx="52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Maple syrup urine disease (MSUD)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" y="457200"/>
            <a:ext cx="54864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Autosomal recessive (1:185,000).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Partial or complete deficiency 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in 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mitochondrial branched 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chain </a:t>
            </a:r>
            <a:r>
              <a:rPr lang="en-US" sz="1800" dirty="0">
                <a:latin typeface="Symbol" charset="2"/>
                <a:ea typeface="MS PGothic" charset="0"/>
                <a:cs typeface="Symbol" charset="2"/>
              </a:rPr>
              <a:t>a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-</a:t>
            </a:r>
            <a:r>
              <a:rPr lang="en-US" sz="1800" dirty="0" err="1">
                <a:latin typeface="Arial"/>
                <a:ea typeface="MS PGothic" charset="0"/>
                <a:cs typeface="Arial"/>
              </a:rPr>
              <a:t>keto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 acid dehydrogenase 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(BCKD), that 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oxidatively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decarboxylates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 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Leu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, Ile and Val.</a:t>
            </a:r>
            <a:endParaRPr lang="en-US" sz="18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These BCAAs and their corresponding </a:t>
            </a:r>
            <a:r>
              <a:rPr lang="en-US" sz="1800" dirty="0">
                <a:latin typeface="Symbol" charset="2"/>
                <a:ea typeface="MS PGothic" charset="0"/>
                <a:cs typeface="Symbol" charset="2"/>
              </a:rPr>
              <a:t>a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-</a:t>
            </a:r>
            <a:r>
              <a:rPr lang="en-US" sz="1800" dirty="0" err="1">
                <a:latin typeface="Arial"/>
                <a:ea typeface="MS PGothic" charset="0"/>
                <a:cs typeface="Arial"/>
              </a:rPr>
              <a:t>keto</a:t>
            </a:r>
            <a:r>
              <a:rPr lang="en-US" sz="180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acids accumulate in blood, causing interference with brain functions (especially 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Leu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 and </a:t>
            </a:r>
            <a:r>
              <a:rPr lang="en-US" sz="1800" dirty="0">
                <a:latin typeface="Symbol" charset="2"/>
                <a:ea typeface="MS PGothic" charset="0"/>
                <a:cs typeface="Symbol" charset="2"/>
              </a:rPr>
              <a:t>a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-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Kic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 acid).</a:t>
            </a:r>
            <a:endParaRPr lang="en-US" sz="1800" dirty="0">
              <a:latin typeface="Arial"/>
              <a:ea typeface="MS PGothic" charset="0"/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latin typeface="Arial"/>
                <a:ea typeface="MS PGothic" charset="0"/>
                <a:cs typeface="Arial"/>
              </a:rPr>
              <a:t>Symptoms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: a characteristic maple syrup odor to the urine due to rise in Ile; feeding problems, vomiting, ketoacidosis, changes in muscle tone, neurologic problems that can result in coma; if untreated, disease is fatal; if treatment is delayed, intellectual disability results. 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b="1" dirty="0" smtClean="0">
                <a:latin typeface="Arial"/>
                <a:ea typeface="MS PGothic" charset="0"/>
                <a:cs typeface="Arial"/>
              </a:rPr>
              <a:t>Treatment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: Synthetic formula free of BCAAs supplemented with limited amounts of </a:t>
            </a:r>
            <a:r>
              <a:rPr lang="en-US" sz="1800" dirty="0" err="1" smtClean="0">
                <a:latin typeface="Arial"/>
                <a:ea typeface="MS PGothic" charset="0"/>
                <a:cs typeface="Arial"/>
              </a:rPr>
              <a:t>Leu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, Ile and Val to allow normal growth and development without producing toxic levels. </a:t>
            </a:r>
            <a:endParaRPr lang="en-US" sz="1800" dirty="0"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3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BAA7B36-EC93-F742-B7C5-4FD9C3E78B0C}" type="slidenum">
              <a:rPr lang="en-US" sz="1400"/>
              <a:pPr/>
              <a:t>8</a:t>
            </a:fld>
            <a:endParaRPr lang="en-US" sz="140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2057400" cy="762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Arial"/>
                <a:ea typeface="MS PGothic" charset="0"/>
                <a:cs typeface="Arial"/>
              </a:rPr>
              <a:t>Albinism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3810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Results from an absent or defective copper-requiring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t</a:t>
            </a:r>
            <a:r>
              <a:rPr lang="en-US" sz="2000" dirty="0" err="1" smtClean="0">
                <a:latin typeface="Arial"/>
                <a:ea typeface="MS PGothic" charset="0"/>
                <a:cs typeface="Arial"/>
              </a:rPr>
              <a:t>yrosinase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deficiency (Incidence; &lt;1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: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3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0,000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Albinism appears in different forms: autosomal recessive inheritance is primary mode.</a:t>
            </a: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Arial"/>
                <a:ea typeface="MS PGothic" charset="0"/>
                <a:cs typeface="Arial"/>
              </a:rPr>
              <a:t>Symptoms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: White hair, pink eyes, and </a:t>
            </a:r>
            <a:r>
              <a:rPr lang="en-US" sz="2000" dirty="0" err="1" smtClean="0">
                <a:latin typeface="Arial"/>
                <a:ea typeface="MS PGothic" charset="0"/>
                <a:cs typeface="Arial"/>
              </a:rPr>
              <a:t>hypopigmented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 pale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skin; sensitive to sunlight (easy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to sunburn 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and increased skin cancer); impaired vision, and photophobia.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>
                <a:latin typeface="Arial"/>
                <a:ea typeface="MS PGothic" charset="0"/>
                <a:cs typeface="Arial"/>
              </a:rPr>
              <a:t>Treatment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: Protection from UV exposure.</a:t>
            </a:r>
          </a:p>
        </p:txBody>
      </p:sp>
      <p:pic>
        <p:nvPicPr>
          <p:cNvPr id="3" name="Picture 2" descr="Win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534" y="381000"/>
            <a:ext cx="4411066" cy="55138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457200"/>
          </a:xfrm>
        </p:spPr>
        <p:txBody>
          <a:bodyPr/>
          <a:lstStyle/>
          <a:p>
            <a:pPr>
              <a:defRPr/>
            </a:pPr>
            <a:fld id="{8BC40F22-93B9-3147-8739-00F68E4138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 descr="2157-2518-S4-001-g0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4" y="637032"/>
            <a:ext cx="8393986" cy="6144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52400"/>
            <a:ext cx="534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Melanin biosynthesis from tyrosine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8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POWERPOINTVERSION" val="1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1215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Amino acidopathies: defects in amino acid metabolism</vt:lpstr>
      <vt:lpstr>Learning Objectives</vt:lpstr>
      <vt:lpstr>Metabolic defects in amino acid metabolism</vt:lpstr>
      <vt:lpstr>PowerPoint Presentation</vt:lpstr>
      <vt:lpstr>Phenylketonuria (Hyperphenylalanemia)</vt:lpstr>
      <vt:lpstr>PowerPoint Presentation</vt:lpstr>
      <vt:lpstr>PowerPoint Presentation</vt:lpstr>
      <vt:lpstr>Albinism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UMDNJ-New Jersey Medical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acidopathies: defects in amino acid metabolism</dc:title>
  <dc:creator>Chee-Gun Lee</dc:creator>
  <cp:lastModifiedBy>suriender kumar</cp:lastModifiedBy>
  <cp:revision>152</cp:revision>
  <cp:lastPrinted>2009-06-16T20:32:24Z</cp:lastPrinted>
  <dcterms:created xsi:type="dcterms:W3CDTF">2011-03-14T16:02:44Z</dcterms:created>
  <dcterms:modified xsi:type="dcterms:W3CDTF">2015-01-29T15:44:59Z</dcterms:modified>
</cp:coreProperties>
</file>