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8" r:id="rId2"/>
    <p:sldId id="391" r:id="rId3"/>
    <p:sldId id="403" r:id="rId4"/>
    <p:sldId id="405" r:id="rId5"/>
    <p:sldId id="402" r:id="rId6"/>
    <p:sldId id="404" r:id="rId7"/>
    <p:sldId id="343" r:id="rId8"/>
    <p:sldId id="406" r:id="rId9"/>
    <p:sldId id="407" r:id="rId10"/>
    <p:sldId id="355" r:id="rId11"/>
    <p:sldId id="376" r:id="rId12"/>
    <p:sldId id="390" r:id="rId13"/>
    <p:sldId id="314" r:id="rId14"/>
    <p:sldId id="363" r:id="rId15"/>
    <p:sldId id="408" r:id="rId16"/>
    <p:sldId id="409" r:id="rId17"/>
    <p:sldId id="293" r:id="rId18"/>
    <p:sldId id="294" r:id="rId19"/>
    <p:sldId id="347" r:id="rId20"/>
    <p:sldId id="304" r:id="rId21"/>
    <p:sldId id="345" r:id="rId22"/>
    <p:sldId id="395" r:id="rId23"/>
    <p:sldId id="410" r:id="rId24"/>
    <p:sldId id="396" r:id="rId25"/>
    <p:sldId id="398" r:id="rId26"/>
    <p:sldId id="399" r:id="rId27"/>
    <p:sldId id="400" r:id="rId28"/>
    <p:sldId id="401" r:id="rId2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3200" kern="1200">
        <a:solidFill>
          <a:schemeClr val="accent2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62" y="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Lecture 15</a:t>
            </a:r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EBFE90-5404-6B41-91FA-2FBC35901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68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Lecture 15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175BC5-C1BA-C74E-9BC7-634855868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8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A419D-BA4E-B84B-9622-83451644B4B7}" type="slidenum">
              <a:rPr lang="en-US"/>
              <a:pPr/>
              <a:t>1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7B5CD-1CEC-8249-A88F-EA56436705EE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C9528-D585-C346-A86C-F289B0753C05}" type="slidenum">
              <a:rPr lang="en-US"/>
              <a:pPr/>
              <a:t>10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CA7E1-DE91-7243-9A63-D61968751FA2}" type="slidenum">
              <a:rPr lang="en-US"/>
              <a:pPr/>
              <a:t>13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DE8B0-F304-FA45-B012-64BFE8C033CE}" type="slidenum">
              <a:rPr lang="en-US"/>
              <a:pPr/>
              <a:t>17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533D8D-706C-524D-8306-640A5EE9C908}" type="slidenum">
              <a:rPr lang="en-US"/>
              <a:pPr/>
              <a:t>18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C499B-9FE9-B748-B81C-228354D01908}" type="slidenum">
              <a:rPr lang="en-US"/>
              <a:pPr/>
              <a:t>19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C4A3-6F74-0542-88BD-1DE1EE1B60F4}" type="slidenum">
              <a:rPr lang="en-US"/>
              <a:pPr/>
              <a:t>20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Lecture 15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FCB07-FA29-C64B-A244-F9171C29A3BD}" type="slidenum">
              <a:rPr lang="en-US"/>
              <a:pPr/>
              <a:t>21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0C69BF-15F3-C148-924D-7B3A8BF10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056A89-C464-A341-8C26-1F16BD987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012ED-29AD-6148-AFC4-9A1E24027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6FEDCA-A7A9-C943-AB1C-40F8DFC9E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8CDAF4B-2CC9-9A4E-80B8-DF56FAA6D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F2139B-8501-7547-809C-635A571D27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57EB32-478E-A34D-8FC2-A0110B6F5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35D51F-4AA0-864C-873E-E282E6892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25D441A-F399-834B-9F78-2738343BC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342DD2-EB72-F34D-B20F-AAEE28F83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E5F212-E3D6-5842-B8FB-BB726F5090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DB4DA7D5-21ED-2D4C-BAD1-17AB6492ADD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85012-9080-654B-8508-6F323C050377}" type="slidenum">
              <a:rPr lang="en-US">
                <a:latin typeface="Arial"/>
                <a:cs typeface="Arial"/>
              </a:rPr>
              <a:pPr/>
              <a:t>1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Eukaryotic Gene Regulation </a:t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chemeClr val="bg2"/>
                </a:solidFill>
                <a:latin typeface="Arial"/>
                <a:cs typeface="Arial"/>
              </a:rPr>
              <a:t>April 24, 2015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000090"/>
                </a:solidFill>
                <a:latin typeface="Arial"/>
                <a:cs typeface="Arial"/>
              </a:rPr>
              <a:t>Richard D. Howells, PhD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MSB E-643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Arial"/>
                <a:cs typeface="Arial"/>
              </a:rPr>
              <a:t>howells@njms.rutgers.edu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1605237C-FD96-6F4C-A536-96C9BA596150}" type="slidenum">
              <a:rPr lang="en-US"/>
              <a:pPr/>
              <a:t>10</a:t>
            </a:fld>
            <a:endParaRPr lang="en-US"/>
          </a:p>
        </p:txBody>
      </p:sp>
      <p:pic>
        <p:nvPicPr>
          <p:cNvPr id="5" name="Picture 2" descr="fg08_4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1" y="546100"/>
            <a:ext cx="8571629" cy="61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Changes that occur during the processing of tyrosine pre-</a:t>
            </a:r>
            <a:r>
              <a:rPr lang="en-US" sz="2000" b="1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tRNA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.</a:t>
            </a:r>
            <a:endParaRPr lang="en-US" sz="20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8E862-24B7-5545-A619-8F36D1B95532}" type="slidenum">
              <a:rPr lang="en-US"/>
              <a:pPr/>
              <a:t>11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1FBDC29C-925A-664C-8864-B4135C6FAC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52400" y="609600"/>
            <a:ext cx="3200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r>
              <a:rPr lang="en-US" sz="3600" dirty="0" smtClean="0">
                <a:solidFill>
                  <a:srgbClr val="000090"/>
                </a:solidFill>
                <a:latin typeface="Arial"/>
                <a:cs typeface="Arial"/>
              </a:rPr>
              <a:t>Pol II</a:t>
            </a:r>
            <a:br>
              <a:rPr lang="en-US" sz="3600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000090"/>
                </a:solidFill>
                <a:latin typeface="Arial"/>
                <a:cs typeface="Arial"/>
              </a:rPr>
              <a:t>preinitiation complex</a:t>
            </a:r>
            <a:endParaRPr lang="en-US" sz="3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6" descr="figure 7-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5100"/>
            <a:ext cx="61849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51F-4AA0-864C-873E-E282E6892EE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AC2F88-73DD-4E47-96BD-8E3CCE89649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pic>
        <p:nvPicPr>
          <p:cNvPr id="5" name="Picture 2" descr="figure 7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65100"/>
            <a:ext cx="72278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5246" y="4389438"/>
            <a:ext cx="23288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ea typeface="ＭＳ Ｐゴシック" charset="-128"/>
                <a:cs typeface="Arial"/>
              </a:rPr>
              <a:t>RNA Pol II</a:t>
            </a:r>
          </a:p>
          <a:p>
            <a:pPr algn="ctr"/>
            <a:r>
              <a:rPr lang="en-US" dirty="0" err="1">
                <a:solidFill>
                  <a:srgbClr val="000090"/>
                </a:solidFill>
                <a:latin typeface="Arial"/>
                <a:ea typeface="ＭＳ Ｐゴシック" charset="-128"/>
                <a:cs typeface="Arial"/>
              </a:rPr>
              <a:t>Preinitiation</a:t>
            </a:r>
            <a:endParaRPr lang="en-US" dirty="0">
              <a:solidFill>
                <a:srgbClr val="000090"/>
              </a:solidFill>
              <a:latin typeface="Arial"/>
              <a:ea typeface="ＭＳ Ｐゴシック" charset="-128"/>
              <a:cs typeface="Arial"/>
            </a:endParaRPr>
          </a:p>
          <a:p>
            <a:pPr algn="ctr"/>
            <a:r>
              <a:rPr lang="en-US" dirty="0">
                <a:solidFill>
                  <a:srgbClr val="000090"/>
                </a:solidFill>
                <a:latin typeface="Arial"/>
                <a:ea typeface="ＭＳ Ｐゴシック" charset="-128"/>
                <a:cs typeface="Arial"/>
              </a:rPr>
              <a:t>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E556-530D-E14E-BFE0-A005C78B4F1D}" type="slidenum">
              <a:rPr lang="en-US"/>
              <a:pPr/>
              <a:t>13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D372E556-530D-E14E-BFE0-A005C78B4F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28600" y="4572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General organization of control elements that regulate gene expression in multicellular eukaryotes and yeast</a:t>
            </a:r>
            <a:endParaRPr lang="en-US" sz="2000" b="1" dirty="0">
              <a:solidFill>
                <a:srgbClr val="000090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  <p:pic>
        <p:nvPicPr>
          <p:cNvPr id="9" name="Picture 2" descr="fg07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60" y="1809750"/>
            <a:ext cx="9173260" cy="341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fld id="{2B51DC6E-ED0F-214F-92FD-E333968AD9B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-228600" y="0"/>
            <a:ext cx="96774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Model of several DNA-bound activators interacting with a single mediator complex</a:t>
            </a:r>
            <a:endParaRPr lang="en-US" sz="1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70866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2B51DC6E-ED0F-214F-92FD-E333968AD9B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3" descr="figure 7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95300"/>
            <a:ext cx="8531225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6305490"/>
            <a:ext cx="6189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/>
                <a:cs typeface="Arial"/>
              </a:rPr>
              <a:t>(Purple- TBP, Red- TFIIB, Blue- TFIIH, Green- TFIIE) </a:t>
            </a:r>
            <a:endParaRPr lang="en-US" sz="20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0C361F45-74A9-FF44-86F6-4CB83659D37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1231900"/>
            <a:ext cx="58420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22832" y="5943600"/>
            <a:ext cx="49637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HAT: </a:t>
            </a:r>
            <a:r>
              <a:rPr lang="en-US" sz="2400" dirty="0" err="1" smtClean="0">
                <a:solidFill>
                  <a:srgbClr val="000090"/>
                </a:solidFill>
              </a:rPr>
              <a:t>histone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acetyltransferase</a:t>
            </a:r>
            <a:r>
              <a:rPr lang="en-US" sz="2400" dirty="0" smtClean="0">
                <a:solidFill>
                  <a:srgbClr val="000090"/>
                </a:solidFill>
              </a:rPr>
              <a:t> activity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HDAC: </a:t>
            </a:r>
            <a:r>
              <a:rPr lang="en-US" sz="2400" dirty="0" err="1" smtClean="0">
                <a:solidFill>
                  <a:srgbClr val="000090"/>
                </a:solidFill>
              </a:rPr>
              <a:t>histone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err="1" smtClean="0">
                <a:solidFill>
                  <a:srgbClr val="000090"/>
                </a:solidFill>
              </a:rPr>
              <a:t>deacetylase</a:t>
            </a:r>
            <a:r>
              <a:rPr lang="en-US" sz="2400" dirty="0" smtClean="0">
                <a:solidFill>
                  <a:srgbClr val="000090"/>
                </a:solidFill>
              </a:rPr>
              <a:t> activity</a:t>
            </a:r>
          </a:p>
          <a:p>
            <a:pPr algn="ctr"/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7842" y="83403"/>
            <a:ext cx="6689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Regulation of gene expression via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</a:rPr>
              <a:t>post-translational modification of </a:t>
            </a:r>
            <a:r>
              <a:rPr lang="en-US" dirty="0" err="1" smtClean="0">
                <a:solidFill>
                  <a:srgbClr val="000090"/>
                </a:solidFill>
              </a:rPr>
              <a:t>histone</a:t>
            </a:r>
            <a:r>
              <a:rPr lang="en-US" dirty="0" smtClean="0">
                <a:solidFill>
                  <a:srgbClr val="000090"/>
                </a:solidFill>
              </a:rPr>
              <a:t> side chains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3496" y="4719935"/>
            <a:ext cx="100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Lysine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572000"/>
            <a:ext cx="1517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Acetylated</a:t>
            </a: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Lysine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5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fg06_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05" y="533399"/>
            <a:ext cx="3953895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4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Heterochromatin versus </a:t>
            </a:r>
            <a:r>
              <a:rPr lang="en-US" sz="2400" b="1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euchromatin</a:t>
            </a:r>
            <a:endParaRPr lang="en-US" sz="24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5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51B3-F2B2-BD42-9AF0-863DAFDB6FE6}" type="slidenum">
              <a:rPr lang="en-US"/>
              <a:pPr/>
              <a:t>17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2400" b="1" dirty="0">
                <a:solidFill>
                  <a:srgbClr val="000090"/>
                </a:solidFill>
                <a:latin typeface="Arial"/>
                <a:cs typeface="Arial"/>
              </a:rPr>
              <a:t>Hormones that 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bind specific receptors that are stimulated to become </a:t>
            </a:r>
            <a:r>
              <a:rPr lang="en-US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ligand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-activated transcription factors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295400"/>
            <a:ext cx="8535987" cy="4035425"/>
          </a:xfrm>
          <a:prstGeom prst="rect">
            <a:avLst/>
          </a:prstGeom>
          <a:noFill/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54864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" charset="0"/>
              </a:rPr>
              <a:t>These and related lipid-soluble hormones bind to receptors located in the nucleus and cytoplasm. The hormone-receptor complex functions as a transcription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</a:rPr>
              <a:t>factor in the nucleus.</a:t>
            </a:r>
            <a:endParaRPr lang="en-US" sz="20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6920-595C-2F41-A246-CC8A46D4A0B7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7153784E-0C30-3548-88F9-5738F49C383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69938" y="6491288"/>
            <a:ext cx="73358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  <a:latin typeface="Arial" charset="0"/>
              </a:rPr>
              <a:t>AD: activation domain; DBD: DNA binding domain; LBD: ligand binding domain</a:t>
            </a:r>
          </a:p>
        </p:txBody>
      </p:sp>
      <p:pic>
        <p:nvPicPr>
          <p:cNvPr id="9" name="Picture 2" descr="fg07_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6513147" cy="64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6019800" y="304800"/>
            <a:ext cx="3733800" cy="879475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Fusion proteins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from expression vectors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demonstrate that 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the hormone-binding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domain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of the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glucocorticoid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receptor (GR)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mediates translocation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to the nucleus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in the presence</a:t>
            </a:r>
          </a:p>
          <a:p>
            <a:pPr eaLnBrk="1" hangingPunct="1">
              <a:lnSpc>
                <a:spcPts val="1800"/>
              </a:lnSpc>
            </a:pPr>
            <a:r>
              <a:rPr lang="en-US" sz="1400" b="1" dirty="0" smtClean="0">
                <a:solidFill>
                  <a:schemeClr val="bg2"/>
                </a:solidFill>
                <a:latin typeface="Verdana" charset="0"/>
                <a:ea typeface="ＭＳ Ｐゴシック" charset="0"/>
                <a:cs typeface="Verdana" charset="0"/>
              </a:rPr>
              <a:t> of hormone</a:t>
            </a:r>
            <a:endParaRPr lang="en-US" sz="1400" b="1" dirty="0">
              <a:solidFill>
                <a:schemeClr val="bg2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BC765-00BB-744C-82FA-0AB386A0075E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Zinc-finger domain</a:t>
            </a:r>
          </a:p>
        </p:txBody>
      </p:sp>
      <p:pic>
        <p:nvPicPr>
          <p:cNvPr id="100355" name="Picture 3" descr="figure 7-2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27125"/>
            <a:ext cx="85312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Objectives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During this presentation you may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Catch another 40 winks, or</a:t>
            </a:r>
          </a:p>
          <a:p>
            <a:pPr>
              <a:buFont typeface="Wingdings" charset="2"/>
              <a:buChar char="v"/>
            </a:pPr>
            <a:r>
              <a:rPr lang="en-US" dirty="0" smtClean="0">
                <a:solidFill>
                  <a:schemeClr val="bg2"/>
                </a:solidFill>
              </a:rPr>
              <a:t>Understand key concepts regarding regulation of gene expression in eukaryotes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5D51F-4AA0-864C-873E-E282E689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36DEA535-88F6-A84E-A018-0AC4B6BDF831}" type="slidenum">
              <a:rPr lang="en-US"/>
              <a:pPr/>
              <a:t>20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3505200" cy="762000"/>
          </a:xfrm>
        </p:spPr>
        <p:txBody>
          <a:bodyPr/>
          <a:lstStyle/>
          <a:p>
            <a:r>
              <a:rPr lang="en-US" sz="2800">
                <a:solidFill>
                  <a:schemeClr val="bg2"/>
                </a:solidFill>
                <a:latin typeface="Arial" charset="0"/>
              </a:rPr>
              <a:t>Activation of gene expression </a:t>
            </a:r>
            <a:r>
              <a:rPr lang="en-US" sz="2800" i="1">
                <a:solidFill>
                  <a:schemeClr val="bg2"/>
                </a:solidFill>
                <a:latin typeface="Arial" charset="0"/>
              </a:rPr>
              <a:t>via</a:t>
            </a:r>
            <a:r>
              <a:rPr lang="en-US" sz="2800">
                <a:solidFill>
                  <a:schemeClr val="bg2"/>
                </a:solidFill>
                <a:latin typeface="Arial" charset="0"/>
              </a:rPr>
              <a:t> elevated cAMP and phosphorylation of CREB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28600" y="4646613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CRE: cAMP response element; </a:t>
            </a:r>
          </a:p>
          <a:p>
            <a:pPr algn="ctr"/>
            <a:r>
              <a:rPr lang="en-US" sz="1800">
                <a:solidFill>
                  <a:schemeClr val="bg2"/>
                </a:solidFill>
                <a:latin typeface="Arial" charset="0"/>
              </a:rPr>
              <a:t>CREB: CRE binding protein; CBP: CREB binding protein</a:t>
            </a:r>
          </a:p>
        </p:txBody>
      </p:sp>
      <p:pic>
        <p:nvPicPr>
          <p:cNvPr id="52229" name="Picture 5" descr="figure 16-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165100"/>
            <a:ext cx="438150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fld id="{8EE94E0D-0930-6045-9F31-ADB5616CF92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76200" y="1143000"/>
            <a:ext cx="426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Mutation of CBP causes </a:t>
            </a:r>
            <a:r>
              <a:rPr lang="en-US" dirty="0" err="1">
                <a:solidFill>
                  <a:schemeClr val="bg2"/>
                </a:solidFill>
              </a:rPr>
              <a:t>pleiotropic</a:t>
            </a:r>
            <a:r>
              <a:rPr lang="en-US" dirty="0">
                <a:solidFill>
                  <a:schemeClr val="bg2"/>
                </a:solidFill>
              </a:rPr>
              <a:t> developmental abnormalities: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Rubinstein-</a:t>
            </a:r>
            <a:r>
              <a:rPr lang="en-US" dirty="0" err="1">
                <a:solidFill>
                  <a:schemeClr val="bg2"/>
                </a:solidFill>
              </a:rPr>
              <a:t>Taybi</a:t>
            </a:r>
            <a:r>
              <a:rPr lang="en-US" dirty="0">
                <a:solidFill>
                  <a:schemeClr val="bg2"/>
                </a:solidFill>
              </a:rPr>
              <a:t> syndrome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76200"/>
            <a:ext cx="4521200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0E50A5E4-D080-594E-B700-F4299D0A163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2800" dirty="0" smtClean="0">
                <a:solidFill>
                  <a:schemeClr val="bg2"/>
                </a:solidFill>
                <a:latin typeface="Arial"/>
                <a:cs typeface="Arial"/>
              </a:rPr>
              <a:t>Overview of mRNA processing in eukaryotes</a:t>
            </a:r>
            <a:endParaRPr lang="en-US" sz="28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79541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32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2E362542-8A9B-764C-82A2-3D89EC68A5F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 descr="fg08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949" y="76200"/>
            <a:ext cx="327605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381000" y="457200"/>
            <a:ext cx="35814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</a:rPr>
              <a:t>Synthesis of 5</a:t>
            </a:r>
            <a:r>
              <a:rPr lang="ja-JP" altLang="en-US" sz="2000" b="1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</a:rPr>
              <a:t>’</a:t>
            </a:r>
            <a:r>
              <a:rPr lang="en-US" sz="2000" b="1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</a:rPr>
              <a:t>-cap </a:t>
            </a:r>
          </a:p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</a:rPr>
              <a:t>on eukaryotic mRNAs</a:t>
            </a:r>
          </a:p>
          <a:p>
            <a:pPr eaLnBrk="1" hangingPunct="1">
              <a:lnSpc>
                <a:spcPts val="1800"/>
              </a:lnSpc>
            </a:pPr>
            <a:endParaRPr lang="en-US" sz="2000" b="1" dirty="0">
              <a:solidFill>
                <a:srgbClr val="000090"/>
              </a:solidFill>
              <a:latin typeface="Verdana"/>
              <a:ea typeface="ＭＳ Ｐゴシック" charset="0"/>
              <a:cs typeface="Verdana"/>
              <a:sym typeface="Lucida Grande" charset="0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000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  <a:sym typeface="Lucida Grande" charset="0"/>
              </a:rPr>
              <a:t>(N refers to the nucleotide</a:t>
            </a:r>
          </a:p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  <a:sym typeface="Lucida Grande" charset="0"/>
              </a:rPr>
              <a:t>a</a:t>
            </a:r>
            <a:r>
              <a:rPr lang="en-US" sz="2000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  <a:sym typeface="Lucida Grande" charset="0"/>
              </a:rPr>
              <a:t>t the 5’-end of the </a:t>
            </a:r>
          </a:p>
          <a:p>
            <a:pPr eaLnBrk="1" hangingPunct="1">
              <a:lnSpc>
                <a:spcPts val="1800"/>
              </a:lnSpc>
            </a:pPr>
            <a:r>
              <a:rPr lang="en-US" sz="2000" dirty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  <a:sym typeface="Lucida Grande" charset="0"/>
              </a:rPr>
              <a:t>p</a:t>
            </a:r>
            <a:r>
              <a:rPr lang="en-US" sz="2000" dirty="0" smtClean="0">
                <a:solidFill>
                  <a:srgbClr val="000090"/>
                </a:solidFill>
                <a:latin typeface="Verdana"/>
                <a:ea typeface="ＭＳ Ｐゴシック" charset="0"/>
                <a:cs typeface="Verdana"/>
                <a:sym typeface="Lucida Grande" charset="0"/>
              </a:rPr>
              <a:t>re-mRNA transcript)</a:t>
            </a:r>
            <a:endParaRPr lang="en-US" sz="2000" dirty="0">
              <a:solidFill>
                <a:srgbClr val="000090"/>
              </a:solidFill>
              <a:latin typeface="Verdana"/>
              <a:ea typeface="ＭＳ Ｐゴシック" charset="0"/>
              <a:cs typeface="Verdana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18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9E9D2FB6-D19B-A54A-BBEE-8CE327FD5B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28600"/>
            <a:ext cx="3657600" cy="205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3200" smtClean="0">
                <a:solidFill>
                  <a:schemeClr val="bg2"/>
                </a:solidFill>
                <a:latin typeface="Arial" charset="0"/>
              </a:rPr>
              <a:t>Structure of the 5’-methylated cap of eukaryotic mRNA</a:t>
            </a:r>
            <a:endParaRPr lang="en-US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0"/>
            <a:ext cx="3838575" cy="681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465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D133EEA2-8009-A041-A65E-362BD59875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76200"/>
            <a:ext cx="3962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r>
              <a:rPr lang="en-US" sz="2400" dirty="0" smtClean="0">
                <a:solidFill>
                  <a:srgbClr val="000090"/>
                </a:solidFill>
                <a:latin typeface="Arial" charset="0"/>
              </a:rPr>
              <a:t>Model for cleavage and polyadenylation of pre-mRNAs in mammalian cells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926" y="1676400"/>
            <a:ext cx="625747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CPSF- </a:t>
            </a:r>
            <a:r>
              <a:rPr lang="en-US" sz="2400" dirty="0" smtClean="0">
                <a:solidFill>
                  <a:srgbClr val="0000FF"/>
                </a:solidFill>
              </a:rPr>
              <a:t>cleavage and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olyadenylation specificity factor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CStF- </a:t>
            </a:r>
            <a:r>
              <a:rPr lang="en-US" sz="2400" dirty="0" smtClean="0">
                <a:solidFill>
                  <a:srgbClr val="0000FF"/>
                </a:solidFill>
              </a:rPr>
              <a:t>cleavage stimulatory factor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CFI, CFII- </a:t>
            </a:r>
            <a:r>
              <a:rPr lang="en-US" sz="2400" dirty="0" smtClean="0">
                <a:solidFill>
                  <a:srgbClr val="0000FF"/>
                </a:solidFill>
              </a:rPr>
              <a:t>cleavage factors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PAP- </a:t>
            </a:r>
            <a:r>
              <a:rPr lang="en-US" sz="2400" dirty="0" smtClean="0">
                <a:solidFill>
                  <a:srgbClr val="0000FF"/>
                </a:solidFill>
              </a:rPr>
              <a:t>poly(A) polymerase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PABP II- </a:t>
            </a:r>
            <a:r>
              <a:rPr lang="en-US" sz="2400" dirty="0" smtClean="0">
                <a:solidFill>
                  <a:srgbClr val="0000FF"/>
                </a:solidFill>
              </a:rPr>
              <a:t>poly(A) binding protein II </a:t>
            </a:r>
            <a:r>
              <a:rPr lang="en-US" sz="2400" dirty="0" smtClean="0">
                <a:solidFill>
                  <a:schemeClr val="bg1"/>
                </a:solidFill>
              </a:rPr>
              <a:t>protein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2" descr="fg08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9" y="76200"/>
            <a:ext cx="2347731" cy="67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76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13376856-E93D-5940-987B-A94A204BA9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7F00A57B-24E9-AD4F-8FC0-D0DF2D92A1F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 descr="fg08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71" y="100584"/>
            <a:ext cx="2183929" cy="666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304800"/>
            <a:ext cx="36576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Model of spliceosome-mediated splicing of pre-mRNA</a:t>
            </a:r>
            <a:endParaRPr lang="en-US" sz="2000" b="1" dirty="0">
              <a:solidFill>
                <a:srgbClr val="000090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77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5A535AFF-3F5D-F149-96FF-7193C80EA9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5A535AFF-3F5D-F149-96FF-7193C80EA99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Base pairing with target RNAs distinguishes miRNA and siRNA</a:t>
            </a:r>
            <a:endParaRPr lang="en-US" sz="2000" b="1" dirty="0">
              <a:solidFill>
                <a:srgbClr val="000090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  <p:pic>
        <p:nvPicPr>
          <p:cNvPr id="8" name="Picture 2" descr="fg08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9050"/>
            <a:ext cx="8686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203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D9926E40-FB19-1B40-88F4-E70942ABB8D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0E50A5E4-D080-594E-B700-F4299D0A163C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 descr="fg08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30" y="76200"/>
            <a:ext cx="4376070" cy="665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8600" y="838200"/>
            <a:ext cx="32766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Overview of RNA</a:t>
            </a:r>
          </a:p>
          <a:p>
            <a:pPr eaLnBrk="1" hangingPunct="1">
              <a:lnSpc>
                <a:spcPts val="1800"/>
              </a:lnSpc>
            </a:pPr>
            <a:endParaRPr lang="en-US" sz="2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processing and </a:t>
            </a:r>
          </a:p>
          <a:p>
            <a:pPr eaLnBrk="1" hangingPunct="1">
              <a:lnSpc>
                <a:spcPts val="1800"/>
              </a:lnSpc>
            </a:pPr>
            <a:endParaRPr lang="en-US" sz="2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800" b="1" dirty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p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osttranscriptional</a:t>
            </a:r>
          </a:p>
          <a:p>
            <a:pPr eaLnBrk="1" hangingPunct="1">
              <a:lnSpc>
                <a:spcPts val="1800"/>
              </a:lnSpc>
            </a:pPr>
            <a:endParaRPr lang="en-US" sz="2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  <a:p>
            <a:pPr eaLnBrk="1" hangingPunct="1">
              <a:lnSpc>
                <a:spcPts val="18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 gene control</a:t>
            </a:r>
            <a:endParaRPr lang="en-US" sz="2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12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EDCA-A7A9-C943-AB1C-40F8DFC9EC8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01A956E-B98B-1348-ACA3-C09AD38F31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fg04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762000"/>
            <a:ext cx="868045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52400"/>
            <a:ext cx="8029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Arial"/>
                <a:cs typeface="Arial"/>
              </a:rPr>
              <a:t>Gene organization in prokaryotes and eukaryotes</a:t>
            </a:r>
            <a:endParaRPr lang="en-US" sz="2800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71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3" descr="tb07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79349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4964668"/>
            <a:ext cx="583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From Molecular Cell Biology, 7</a:t>
            </a:r>
            <a:r>
              <a:rPr lang="en-US" sz="1800" baseline="3000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ed., </a:t>
            </a:r>
            <a:r>
              <a:rPr lang="en-US" sz="1800" dirty="0" err="1" smtClean="0">
                <a:solidFill>
                  <a:srgbClr val="0000FF"/>
                </a:solidFill>
                <a:latin typeface="Arial"/>
                <a:cs typeface="Arial"/>
              </a:rPr>
              <a:t>Lodish</a:t>
            </a:r>
            <a:r>
              <a:rPr lang="en-US" sz="1800" dirty="0" smtClean="0">
                <a:solidFill>
                  <a:srgbClr val="0000FF"/>
                </a:solidFill>
                <a:latin typeface="Arial"/>
                <a:cs typeface="Arial"/>
              </a:rPr>
              <a:t> et al., 2012</a:t>
            </a:r>
            <a:endParaRPr lang="en-US" sz="18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0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28600" y="76200"/>
            <a:ext cx="8686800" cy="9144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-107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1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Column chromatography separates and identifies the three eukaryotic RNA polymerases, each with its own sensitivity to </a:t>
            </a:r>
            <a:r>
              <a:rPr lang="en-US" sz="1800" b="1" dirty="0" smtClean="0">
                <a:solidFill>
                  <a:srgbClr val="000090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1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-</a:t>
            </a:r>
            <a:r>
              <a:rPr lang="en-US" sz="1800" b="1" dirty="0" err="1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amanitin</a:t>
            </a:r>
            <a:r>
              <a:rPr lang="en-US" sz="1800" b="1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.</a:t>
            </a:r>
            <a:endParaRPr lang="en-US" sz="1800" b="1" dirty="0">
              <a:solidFill>
                <a:srgbClr val="000090"/>
              </a:solidFill>
              <a:latin typeface="Arial"/>
              <a:ea typeface="ＭＳ Ｐゴシック" charset="0"/>
              <a:cs typeface="Arial"/>
              <a:sym typeface="Lucida Grande" charset="0"/>
            </a:endParaRPr>
          </a:p>
        </p:txBody>
      </p:sp>
      <p:pic>
        <p:nvPicPr>
          <p:cNvPr id="4" name="Picture 3" descr="fg07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91" y="835024"/>
            <a:ext cx="7165409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66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80CA7969-DA2A-B74A-8142-F335FF7F87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F7E7C3FA-9147-9C46-ACE2-D8CAE45B7AD8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smtClean="0">
              <a:solidFill>
                <a:schemeClr val="tx1"/>
              </a:solidFill>
            </a:endParaRPr>
          </a:p>
        </p:txBody>
      </p:sp>
      <p:pic>
        <p:nvPicPr>
          <p:cNvPr id="5" name="Picture 2" descr="amanita_phalloide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3275" y="990600"/>
            <a:ext cx="201612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amanita-phalloides-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200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Aman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066800"/>
            <a:ext cx="251460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eathc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304925"/>
            <a:ext cx="25288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73213" y="198438"/>
            <a:ext cx="6110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Amanita </a:t>
            </a:r>
            <a:r>
              <a:rPr lang="en-US" sz="2800" b="1" dirty="0" err="1">
                <a:solidFill>
                  <a:srgbClr val="000090"/>
                </a:solidFill>
                <a:latin typeface="Arial"/>
                <a:cs typeface="Arial"/>
              </a:rPr>
              <a:t>phalloides</a:t>
            </a:r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: the Death Cap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951744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The poisonous mushroom, </a:t>
            </a:r>
            <a:r>
              <a:rPr lang="en-US" sz="2800" i="1" dirty="0">
                <a:solidFill>
                  <a:srgbClr val="0000FF"/>
                </a:solidFill>
                <a:latin typeface="Arial"/>
                <a:cs typeface="Arial"/>
              </a:rPr>
              <a:t>Amanita </a:t>
            </a:r>
            <a:r>
              <a:rPr lang="en-US" sz="2800" i="1" dirty="0" err="1">
                <a:solidFill>
                  <a:srgbClr val="0000FF"/>
                </a:solidFill>
                <a:latin typeface="Arial"/>
                <a:cs typeface="Arial"/>
              </a:rPr>
              <a:t>phalloides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, contains -</a:t>
            </a:r>
            <a:r>
              <a:rPr lang="en-US" sz="2800" dirty="0" err="1">
                <a:solidFill>
                  <a:srgbClr val="0000FF"/>
                </a:solidFill>
                <a:latin typeface="Arial"/>
                <a:cs typeface="Arial"/>
              </a:rPr>
              <a:t>amanitin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, a cyclic </a:t>
            </a:r>
            <a:r>
              <a:rPr lang="en-US" sz="2800" dirty="0" err="1">
                <a:solidFill>
                  <a:srgbClr val="0000FF"/>
                </a:solidFill>
                <a:latin typeface="Arial"/>
                <a:cs typeface="Arial"/>
              </a:rPr>
              <a:t>octapeptide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 that blocks elongation by RNA Pol II. It is lethal at 10 </a:t>
            </a:r>
            <a:r>
              <a:rPr lang="en-US" sz="2800" dirty="0" err="1">
                <a:solidFill>
                  <a:srgbClr val="0000FF"/>
                </a:solidFill>
                <a:latin typeface="Arial"/>
                <a:cs typeface="Arial"/>
              </a:rPr>
              <a:t>nM</a:t>
            </a:r>
            <a:r>
              <a:rPr lang="en-US" sz="2800" dirty="0">
                <a:solidFill>
                  <a:srgbClr val="0000FF"/>
                </a:solidFill>
                <a:latin typeface="Arial"/>
                <a:cs typeface="Arial"/>
              </a:rPr>
              <a:t>. The initial reaction to ingestion of the mushroom is gastrointestinal distress, and 48 h later the subject dies, usually from liver dysfunction.</a:t>
            </a:r>
          </a:p>
        </p:txBody>
      </p:sp>
    </p:spTree>
    <p:extLst>
      <p:ext uri="{BB962C8B-B14F-4D97-AF65-F5344CB8AC3E}">
        <p14:creationId xmlns:p14="http://schemas.microsoft.com/office/powerpoint/2010/main" val="25117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9573-AE40-4D4B-B773-1AC5458CBBA7}" type="slidenum">
              <a:rPr lang="en-US"/>
              <a:pPr/>
              <a:t>7</a:t>
            </a:fld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100" y="88900"/>
            <a:ext cx="576580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chemeClr val="bg2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3200" kern="1200">
                <a:solidFill>
                  <a:schemeClr val="accent2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fld id="{DB0BAAB1-0BDF-7143-A664-F59E02712A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76200" y="381000"/>
            <a:ext cx="89916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 Transcription of the </a:t>
            </a:r>
            <a:r>
              <a:rPr lang="en-US" sz="2000" b="1" dirty="0" err="1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rRNA</a:t>
            </a: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 precursor RNA by RNA polymerase I</a:t>
            </a:r>
            <a:endParaRPr lang="en-US" sz="2000" b="1" dirty="0">
              <a:solidFill>
                <a:srgbClr val="000090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  <p:pic>
        <p:nvPicPr>
          <p:cNvPr id="5" name="Picture 2" descr="fg07_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11224"/>
            <a:ext cx="9021481" cy="483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3352800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Verdana"/>
                <a:cs typeface="Verdana"/>
              </a:rPr>
              <a:t>5.8S </a:t>
            </a:r>
            <a:r>
              <a:rPr lang="en-US" sz="1400" dirty="0" err="1" smtClean="0">
                <a:solidFill>
                  <a:schemeClr val="tx2"/>
                </a:solidFill>
                <a:latin typeface="Verdana"/>
                <a:cs typeface="Verdana"/>
              </a:rPr>
              <a:t>rRNA</a:t>
            </a:r>
            <a:endParaRPr lang="en-US" sz="14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0051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441A-F399-834B-9F78-2738343BCBC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fg07_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401681" cy="61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0" y="-76200"/>
            <a:ext cx="8686800" cy="685800"/>
          </a:xfrm>
          <a:prstGeom prst="rect">
            <a:avLst/>
          </a:prstGeom>
        </p:spPr>
        <p:txBody>
          <a:bodyPr lIns="0" tIns="182880" rIns="0" bIns="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Transcription-control elements in genes transcribed by </a:t>
            </a:r>
          </a:p>
          <a:p>
            <a:pPr eaLnBrk="1" hangingPunct="1">
              <a:lnSpc>
                <a:spcPts val="1800"/>
              </a:lnSpc>
            </a:pPr>
            <a:r>
              <a:rPr lang="en-US" sz="2000" b="1" dirty="0" smtClean="0">
                <a:solidFill>
                  <a:srgbClr val="000090"/>
                </a:solidFill>
                <a:latin typeface="Verdana" charset="0"/>
                <a:ea typeface="ＭＳ Ｐゴシック" charset="0"/>
                <a:cs typeface="Verdana" charset="0"/>
              </a:rPr>
              <a:t>  RNA polymerase III</a:t>
            </a:r>
            <a:endParaRPr lang="en-US" sz="2000" b="1" dirty="0">
              <a:solidFill>
                <a:srgbClr val="000090"/>
              </a:solidFill>
              <a:latin typeface="Verdana" charset="0"/>
              <a:ea typeface="ＭＳ Ｐゴシック" charset="0"/>
              <a:cs typeface="Verdana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3939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98:Templates:Blank Presentation</Template>
  <TotalTime>4142</TotalTime>
  <Words>538</Words>
  <Application>Microsoft Office PowerPoint</Application>
  <PresentationFormat>On-screen Show (4:3)</PresentationFormat>
  <Paragraphs>145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Blank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Hormones that bind specific receptors that are stimulated to become ligand-activated transcription factors</vt:lpstr>
      <vt:lpstr>PowerPoint Presentation</vt:lpstr>
      <vt:lpstr>Zinc-finger domain</vt:lpstr>
      <vt:lpstr>Activation of gene expression via elevated cAMP and phosphorylation of CREB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howells</dc:creator>
  <cp:lastModifiedBy>suriender kumar</cp:lastModifiedBy>
  <cp:revision>180</cp:revision>
  <cp:lastPrinted>2010-07-13T21:58:22Z</cp:lastPrinted>
  <dcterms:created xsi:type="dcterms:W3CDTF">2012-05-31T19:49:20Z</dcterms:created>
  <dcterms:modified xsi:type="dcterms:W3CDTF">2015-02-09T19:02:55Z</dcterms:modified>
</cp:coreProperties>
</file>