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4" r:id="rId2"/>
    <p:sldId id="353" r:id="rId3"/>
    <p:sldId id="352" r:id="rId4"/>
    <p:sldId id="354" r:id="rId5"/>
    <p:sldId id="355" r:id="rId6"/>
    <p:sldId id="356" r:id="rId7"/>
    <p:sldId id="357" r:id="rId8"/>
    <p:sldId id="358" r:id="rId9"/>
    <p:sldId id="359" r:id="rId10"/>
    <p:sldId id="333" r:id="rId11"/>
    <p:sldId id="345" r:id="rId12"/>
    <p:sldId id="360" r:id="rId13"/>
    <p:sldId id="361" r:id="rId14"/>
    <p:sldId id="265" r:id="rId15"/>
    <p:sldId id="362" r:id="rId16"/>
    <p:sldId id="363" r:id="rId17"/>
    <p:sldId id="364" r:id="rId18"/>
    <p:sldId id="286" r:id="rId19"/>
    <p:sldId id="341" r:id="rId20"/>
    <p:sldId id="329" r:id="rId21"/>
    <p:sldId id="365" r:id="rId22"/>
    <p:sldId id="366" r:id="rId23"/>
    <p:sldId id="343" r:id="rId24"/>
    <p:sldId id="295" r:id="rId25"/>
    <p:sldId id="367" r:id="rId26"/>
    <p:sldId id="368" r:id="rId27"/>
    <p:sldId id="332" r:id="rId28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89" y="1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Lecture 13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360C60-E532-F142-9C12-63BCC3A1F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33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Lecture 13</a:t>
            </a:r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1E4DC2-D6F7-0D40-B6F4-C333F9418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7184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Lecture 13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B2C52-9932-5E4B-9BC3-D358B3564732}" type="slidenum">
              <a:rPr lang="en-US"/>
              <a:pPr/>
              <a:t>1</a:t>
            </a:fld>
            <a:endParaRPr lang="en-US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Lecture 13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C2151B-2646-BE40-A046-AE8FC83E0E49}" type="slidenum">
              <a:rPr lang="en-US"/>
              <a:pPr/>
              <a:t>10</a:t>
            </a:fld>
            <a:endParaRPr lang="en-US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Lecture 13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7B095-09AA-2A45-ABA6-970D49A2B03E}" type="slidenum">
              <a:rPr lang="en-US"/>
              <a:pPr/>
              <a:t>14</a:t>
            </a:fld>
            <a:endParaRPr lang="en-US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Lecture 13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7CEA3-0AFC-E642-B5FB-0542E2D66AAD}" type="slidenum">
              <a:rPr lang="en-US"/>
              <a:pPr/>
              <a:t>18</a:t>
            </a:fld>
            <a:endParaRPr lang="en-US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Lecture 13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A6FA6-DCC7-5248-9365-CF98C1FF9861}" type="slidenum">
              <a:rPr lang="en-US"/>
              <a:pPr/>
              <a:t>19</a:t>
            </a:fld>
            <a:endParaRPr lang="en-US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Lecture 13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B502B-38DF-904F-849C-E9249DAC6534}" type="slidenum">
              <a:rPr lang="en-US"/>
              <a:pPr/>
              <a:t>20</a:t>
            </a:fld>
            <a:endParaRPr lang="en-US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Lecture 13</a:t>
            </a:r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482443-1E0A-4949-80E1-58BE9E4C4C46}" type="slidenum">
              <a:rPr lang="en-US"/>
              <a:pPr/>
              <a:t>23</a:t>
            </a:fld>
            <a:endParaRPr lang="en-US"/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Lecture 13</a:t>
            </a:r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2322A-3963-3649-B02E-51F288E7D3C3}" type="slidenum">
              <a:rPr lang="en-US"/>
              <a:pPr/>
              <a:t>24</a:t>
            </a:fld>
            <a:endParaRPr lang="en-US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Lecture 13</a:t>
            </a:r>
          </a:p>
        </p:txBody>
      </p:sp>
      <p:sp>
        <p:nvSpPr>
          <p:cNvPr id="839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30DD9-D5CE-A348-B8D0-255B8DA138A2}" type="slidenum">
              <a:rPr lang="en-US"/>
              <a:pPr/>
              <a:t>27</a:t>
            </a:fld>
            <a:endParaRPr lang="en-US"/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6C94A-3190-CC43-9767-E34581DF0582}" type="datetime1">
              <a:rPr lang="en-US" smtClean="0"/>
              <a:t>2/9/2015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A2EE-4217-7643-AA1E-C9C003DDA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62911-16CD-264B-ACA0-6F54DDE56FE8}" type="datetime1">
              <a:rPr lang="en-US" smtClean="0"/>
              <a:t>2/9/2015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A3807-B3DC-6F4D-90FE-AA01531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0BF6-47CA-EF4E-9276-F9611E26BBCD}" type="datetime1">
              <a:rPr lang="en-US" smtClean="0"/>
              <a:t>2/9/2015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606FD-7C6D-A44F-8180-56967FC87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F0B2D-CD59-E64E-93FE-F20A857E65A7}" type="datetime1">
              <a:rPr lang="en-US" smtClean="0"/>
              <a:t>2/9/2015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DF34C-9CB9-624D-8DBB-1D909602A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20468-A847-3E4B-B18B-9141EEB58332}" type="datetime1">
              <a:rPr lang="en-US" smtClean="0"/>
              <a:t>2/9/2015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05A27-7125-C74F-8B94-6EFF9CEE1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05ADE-F11C-9445-9C7A-5F2D81135E4D}" type="datetime1">
              <a:rPr lang="en-US" smtClean="0"/>
              <a:t>2/9/2015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D742C-1590-8B41-9F8B-FCC17360A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4D691-1945-5647-A84C-8247672B3A75}" type="datetime1">
              <a:rPr lang="en-US" smtClean="0"/>
              <a:t>2/9/2015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9A0A0-D669-0847-840B-7728C1BEB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02FE3-84CD-8F46-8007-1A5587329752}" type="datetime1">
              <a:rPr lang="en-US" smtClean="0"/>
              <a:t>2/9/2015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E0542-A77C-0348-8C64-8CCDB9B4F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E8E8C-FE63-CA41-8075-DBBD608CA07C}" type="datetime1">
              <a:rPr lang="en-US" smtClean="0"/>
              <a:t>2/9/2015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43013-94BC-544E-A299-A3C409B28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95233-5176-EF44-9038-A1D6E4D483D9}" type="datetime1">
              <a:rPr lang="en-US" smtClean="0"/>
              <a:t>2/9/2015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EEBAE-D841-4B4B-8512-ECCCF0F15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48F2-7F96-0543-B28A-4FCD7BC79AEF}" type="datetime1">
              <a:rPr lang="en-US" smtClean="0"/>
              <a:t>2/9/2015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A1224-E28B-714C-8F66-F72798AD2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5B620A5-C7A5-414A-96E0-FDBAE2EC5451}" type="datetime1">
              <a:rPr lang="en-US" smtClean="0"/>
              <a:t>2/9/2015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A2C0CD-F0FA-384D-BD0A-F780435F8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FEE409-C6E1-094A-80C3-3E04DFA44F1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Recombinant DNA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/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Dr. R. </a:t>
            </a:r>
            <a:r>
              <a:rPr lang="en-US" sz="2800" dirty="0" smtClean="0">
                <a:latin typeface="Arial"/>
                <a:cs typeface="Arial"/>
              </a:rPr>
              <a:t>Howells</a:t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/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May 1,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6146800" y="240268"/>
            <a:ext cx="2742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Dental </a:t>
            </a:r>
            <a:r>
              <a:rPr lang="en-US" dirty="0" err="1" smtClean="0"/>
              <a:t>Biochem</a:t>
            </a:r>
            <a:r>
              <a:rPr lang="en-US" dirty="0" smtClean="0"/>
              <a:t> </a:t>
            </a:r>
            <a:r>
              <a:rPr lang="en-US" dirty="0"/>
              <a:t>Lecture</a:t>
            </a:r>
            <a:r>
              <a:rPr lang="en-US" dirty="0" smtClean="0"/>
              <a:t> 38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6C8234-136B-7B48-9D5F-D625C7313680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4" name="Picture 2" descr="D:\Arun-Backup\project\Ferrier\Image_Bank\image_bank\images\jpg\figure_33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08" y="762000"/>
            <a:ext cx="583409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1DBB75-6CC7-ED43-B18A-0597BFA5D075}" type="slidenum">
              <a:rPr lang="en-US" smtClean="0">
                <a:latin typeface="Arial"/>
                <a:cs typeface="Arial"/>
              </a:rPr>
              <a:pPr/>
              <a:t>11</a:t>
            </a:fld>
            <a:endParaRPr lang="en-US" smtClean="0">
              <a:latin typeface="Arial"/>
              <a:cs typeface="Arial"/>
            </a:endParaRPr>
          </a:p>
        </p:txBody>
      </p:sp>
      <p:sp>
        <p:nvSpPr>
          <p:cNvPr id="21508" name="Text Box 1026"/>
          <p:cNvSpPr txBox="1">
            <a:spLocks noChangeArrowheads="1"/>
          </p:cNvSpPr>
          <p:nvPr/>
        </p:nvSpPr>
        <p:spPr bwMode="auto">
          <a:xfrm>
            <a:off x="1414960" y="1143000"/>
            <a:ext cx="64712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000090"/>
                </a:solidFill>
                <a:latin typeface="Arial"/>
                <a:cs typeface="Arial"/>
              </a:rPr>
              <a:t>Examples of True Palindromes</a:t>
            </a:r>
          </a:p>
        </p:txBody>
      </p:sp>
      <p:sp>
        <p:nvSpPr>
          <p:cNvPr id="21509" name="Text Box 1027"/>
          <p:cNvSpPr txBox="1">
            <a:spLocks noChangeArrowheads="1"/>
          </p:cNvSpPr>
          <p:nvPr/>
        </p:nvSpPr>
        <p:spPr bwMode="auto">
          <a:xfrm>
            <a:off x="2403475" y="2514600"/>
            <a:ext cx="464597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Able was I ere I saw Elba.</a:t>
            </a:r>
          </a:p>
          <a:p>
            <a:endParaRPr lang="en-US" sz="2400">
              <a:latin typeface="Arial"/>
              <a:cs typeface="Arial"/>
            </a:endParaRPr>
          </a:p>
          <a:p>
            <a:r>
              <a:rPr lang="en-US" sz="2400">
                <a:latin typeface="Arial"/>
                <a:cs typeface="Arial"/>
              </a:rPr>
              <a:t>Madam in Eden, I’m Adam.</a:t>
            </a:r>
            <a:r>
              <a:rPr lang="en-US">
                <a:latin typeface="Arial"/>
                <a:cs typeface="Arial"/>
              </a:rPr>
              <a:t> </a:t>
            </a:r>
          </a:p>
          <a:p>
            <a:endParaRPr lang="en-US">
              <a:latin typeface="Arial"/>
              <a:cs typeface="Arial"/>
            </a:endParaRPr>
          </a:p>
          <a:p>
            <a:r>
              <a:rPr lang="en-US" sz="2400">
                <a:latin typeface="Arial"/>
                <a:cs typeface="Arial"/>
              </a:rPr>
              <a:t>As I pee, sir, I see Pisa!</a:t>
            </a:r>
          </a:p>
          <a:p>
            <a:endParaRPr lang="en-US" sz="2400">
              <a:latin typeface="Arial"/>
              <a:cs typeface="Arial"/>
            </a:endParaRPr>
          </a:p>
          <a:p>
            <a:r>
              <a:rPr lang="en-US" sz="2400">
                <a:latin typeface="Arial"/>
                <a:cs typeface="Arial"/>
              </a:rPr>
              <a:t>A man, a plan, a canal: Panama.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43013-94BC-544E-A299-A3C409B284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 descr="D:\Arun-Backup\project\Ferrier\Image_Bank\image_bank\images\jpg\figure_33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91" y="152400"/>
            <a:ext cx="3866409" cy="656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914400"/>
            <a:ext cx="399775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Formation of recombinant </a:t>
            </a: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DNA following ligation</a:t>
            </a: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of restriction fragments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436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43013-94BC-544E-A299-A3C409B284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 descr="fg05_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064" y="152400"/>
            <a:ext cx="3166936" cy="653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533400" y="609600"/>
            <a:ext cx="3733800" cy="685800"/>
          </a:xfrm>
          <a:prstGeom prst="rect">
            <a:avLst/>
          </a:prstGeom>
        </p:spPr>
        <p:txBody>
          <a:bodyPr lIns="0" tIns="182880" rIns="0" bIns="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2400" b="1" dirty="0" smtClean="0">
                <a:latin typeface="Arial"/>
                <a:ea typeface="ＭＳ Ｐゴシック" charset="0"/>
                <a:cs typeface="Arial"/>
              </a:rPr>
              <a:t>DNA cloning in a</a:t>
            </a:r>
          </a:p>
          <a:p>
            <a:pPr eaLnBrk="1" hangingPunct="1">
              <a:lnSpc>
                <a:spcPts val="1800"/>
              </a:lnSpc>
            </a:pPr>
            <a:endParaRPr lang="en-US" sz="2400" b="1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lnSpc>
                <a:spcPts val="1800"/>
              </a:lnSpc>
            </a:pPr>
            <a:r>
              <a:rPr lang="en-US" sz="2400" b="1" dirty="0" smtClean="0">
                <a:latin typeface="Arial"/>
                <a:ea typeface="ＭＳ Ｐゴシック" charset="0"/>
                <a:cs typeface="Arial"/>
              </a:rPr>
              <a:t> plasmid vector</a:t>
            </a:r>
          </a:p>
          <a:p>
            <a:pPr eaLnBrk="1" hangingPunct="1">
              <a:lnSpc>
                <a:spcPts val="1800"/>
              </a:lnSpc>
            </a:pPr>
            <a:endParaRPr lang="en-US" sz="2400" b="1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lnSpc>
                <a:spcPts val="1800"/>
              </a:lnSpc>
            </a:pPr>
            <a:r>
              <a:rPr lang="en-US" sz="2400" b="1" dirty="0" smtClean="0">
                <a:latin typeface="Arial"/>
                <a:ea typeface="ＭＳ Ｐゴシック" charset="0"/>
                <a:cs typeface="Arial"/>
              </a:rPr>
              <a:t> permits amplification </a:t>
            </a:r>
          </a:p>
          <a:p>
            <a:pPr eaLnBrk="1" hangingPunct="1">
              <a:lnSpc>
                <a:spcPts val="1800"/>
              </a:lnSpc>
            </a:pPr>
            <a:endParaRPr lang="en-US" sz="2400" b="1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lnSpc>
                <a:spcPts val="1800"/>
              </a:lnSpc>
            </a:pPr>
            <a:r>
              <a:rPr lang="en-US" sz="2400" b="1" dirty="0" smtClean="0">
                <a:latin typeface="Arial"/>
                <a:ea typeface="ＭＳ Ｐゴシック" charset="0"/>
                <a:cs typeface="Arial"/>
              </a:rPr>
              <a:t>of a DNA fragment</a:t>
            </a:r>
            <a:endParaRPr lang="en-US" sz="2400" b="1" dirty="0">
              <a:latin typeface="Arial"/>
              <a:ea typeface="ＭＳ Ｐゴシック" charset="0"/>
              <a:cs typeface="Arial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74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AC3B602A-F173-F445-85E1-DDA795EAAD85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9" name="Picture 2" descr="D:\Arun-Backup\project\Ferrier\Image_Bank\image_bank\images\jpg\figure_33.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91" y="152400"/>
            <a:ext cx="3674009" cy="657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1351" y="990600"/>
            <a:ext cx="329864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Synthesis of </a:t>
            </a:r>
            <a:r>
              <a:rPr lang="en-US" sz="2400" b="1" dirty="0" err="1" smtClean="0">
                <a:latin typeface="Arial"/>
                <a:cs typeface="Arial"/>
              </a:rPr>
              <a:t>cDNA</a:t>
            </a:r>
            <a:endParaRPr lang="en-US" sz="2400" b="1" dirty="0" smtClean="0">
              <a:latin typeface="Arial"/>
              <a:cs typeface="Arial"/>
            </a:endParaRP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from mRNA using</a:t>
            </a: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reverse transcriptase</a:t>
            </a:r>
            <a:endParaRPr lang="en-US" sz="24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43013-94BC-544E-A299-A3C409B284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2000" smtClean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TECHNIQUES IN MOLECULAR BIOLOGY</a:t>
            </a:r>
            <a:endParaRPr lang="en-US" sz="20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1371600" y="914400"/>
            <a:ext cx="64008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endParaRPr lang="en-US" sz="200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sz="2000" u="sng" smtClean="0">
                <a:latin typeface="Helvetica" charset="0"/>
                <a:ea typeface="ＭＳ Ｐゴシック" charset="0"/>
                <a:cs typeface="ＭＳ Ｐゴシック" charset="0"/>
              </a:rPr>
              <a:t>4. Southern and Northern blotting</a:t>
            </a:r>
            <a:endParaRPr lang="en-US" sz="200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sz="200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sz="2000" smtClean="0">
                <a:latin typeface="Helvetica" charset="0"/>
                <a:ea typeface="ＭＳ Ｐゴシック" charset="0"/>
                <a:cs typeface="ＭＳ Ｐゴシック" charset="0"/>
              </a:rPr>
              <a:t>Southern and Northern blotting are used to identify species of DNA and RNA, respectively. The nucleic acids are separated by electrophoresis and then transferred to a filter by a blotting procedure. The presence of specific nucleic acid sequences can be identified by hybridization with a radioactive or fluorescent probe. </a:t>
            </a:r>
          </a:p>
          <a:p>
            <a:endParaRPr lang="en-US" sz="200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sz="18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8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43013-94BC-544E-A299-A3C409B284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42" descr="011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2024062"/>
            <a:ext cx="8852632" cy="32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609600"/>
            <a:ext cx="5218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DNA sequencing using the Sanger</a:t>
            </a:r>
          </a:p>
          <a:p>
            <a:r>
              <a:rPr lang="en-US" sz="2400" b="1" dirty="0" err="1" smtClean="0">
                <a:latin typeface="Arial"/>
                <a:cs typeface="Arial"/>
              </a:rPr>
              <a:t>dideoxy</a:t>
            </a:r>
            <a:r>
              <a:rPr lang="en-US" sz="2400" b="1" dirty="0" smtClean="0">
                <a:latin typeface="Arial"/>
                <a:cs typeface="Arial"/>
              </a:rPr>
              <a:t> chain termination method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166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43013-94BC-544E-A299-A3C409B284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43" descr="011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3" y="76200"/>
            <a:ext cx="8174517" cy="6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41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4B8368-263C-BA4A-B98A-93E28FF828C2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5" name="Picture 34" descr="011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624" y="76200"/>
            <a:ext cx="6565176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371600"/>
            <a:ext cx="19127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The </a:t>
            </a: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Polymerase</a:t>
            </a: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Chain</a:t>
            </a: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Reaction</a:t>
            </a:r>
          </a:p>
          <a:p>
            <a:pPr algn="ctr"/>
            <a:r>
              <a:rPr lang="en-US" sz="2400" b="1" dirty="0">
                <a:latin typeface="Arial"/>
                <a:cs typeface="Arial"/>
              </a:rPr>
              <a:t>(</a:t>
            </a:r>
            <a:r>
              <a:rPr lang="en-US" sz="2400" b="1" dirty="0" smtClean="0">
                <a:latin typeface="Arial"/>
                <a:cs typeface="Arial"/>
              </a:rPr>
              <a:t>PCR)</a:t>
            </a:r>
            <a:endParaRPr lang="en-US" sz="24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noFill/>
        </p:spPr>
        <p:txBody>
          <a:bodyPr/>
          <a:lstStyle/>
          <a:p>
            <a:fld id="{222B50A0-C606-E945-B31C-8FE88B6891A3}" type="slidenum">
              <a:rPr lang="en-US" smtClean="0"/>
              <a:pPr/>
              <a:t>19</a:t>
            </a:fld>
            <a:endParaRPr lang="en-US" dirty="0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0"/>
            <a:ext cx="25781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679450" y="228600"/>
            <a:ext cx="412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PCR to screen for cystic fibrosis</a:t>
            </a:r>
            <a:endParaRPr lang="en-US"/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533400" y="3657600"/>
            <a:ext cx="472748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CF is an </a:t>
            </a:r>
            <a:r>
              <a:rPr lang="en-US" dirty="0" err="1">
                <a:latin typeface="Arial"/>
                <a:cs typeface="Arial"/>
              </a:rPr>
              <a:t>autosomal</a:t>
            </a:r>
            <a:r>
              <a:rPr lang="en-US" dirty="0">
                <a:latin typeface="Arial"/>
                <a:cs typeface="Arial"/>
              </a:rPr>
              <a:t> recessive disease that </a:t>
            </a:r>
          </a:p>
          <a:p>
            <a:r>
              <a:rPr lang="en-US" dirty="0">
                <a:latin typeface="Arial"/>
                <a:cs typeface="Arial"/>
              </a:rPr>
              <a:t>affects the pulmonary and digestive</a:t>
            </a:r>
          </a:p>
          <a:p>
            <a:r>
              <a:rPr lang="en-US" dirty="0">
                <a:latin typeface="Arial"/>
                <a:cs typeface="Arial"/>
              </a:rPr>
              <a:t>systems. In &gt;70% of patients, a 3 base</a:t>
            </a:r>
          </a:p>
          <a:p>
            <a:r>
              <a:rPr lang="en-US" dirty="0">
                <a:latin typeface="Arial"/>
                <a:cs typeface="Arial"/>
              </a:rPr>
              <a:t>deletion in the coding region of the CFTR</a:t>
            </a:r>
          </a:p>
          <a:p>
            <a:r>
              <a:rPr lang="en-US" dirty="0">
                <a:latin typeface="Arial"/>
                <a:cs typeface="Arial"/>
              </a:rPr>
              <a:t>gene (cystic fibrosis </a:t>
            </a:r>
            <a:r>
              <a:rPr lang="en-US" dirty="0" err="1">
                <a:latin typeface="Arial"/>
                <a:cs typeface="Arial"/>
              </a:rPr>
              <a:t>transmembrane</a:t>
            </a:r>
            <a:r>
              <a:rPr lang="en-US" dirty="0">
                <a:latin typeface="Arial"/>
                <a:cs typeface="Arial"/>
              </a:rPr>
              <a:t> </a:t>
            </a:r>
          </a:p>
          <a:p>
            <a:r>
              <a:rPr lang="en-US" dirty="0">
                <a:latin typeface="Arial"/>
                <a:cs typeface="Arial"/>
              </a:rPr>
              <a:t>conductance regulator) results in a F508</a:t>
            </a:r>
          </a:p>
          <a:p>
            <a:r>
              <a:rPr lang="en-US" dirty="0">
                <a:latin typeface="Arial"/>
                <a:cs typeface="Arial"/>
              </a:rPr>
              <a:t>mutation that prevents normal folding of the</a:t>
            </a:r>
          </a:p>
          <a:p>
            <a:r>
              <a:rPr lang="en-US" dirty="0">
                <a:latin typeface="Arial"/>
                <a:cs typeface="Arial"/>
              </a:rPr>
              <a:t>channel, leading to destruction of the protein</a:t>
            </a:r>
          </a:p>
          <a:p>
            <a:r>
              <a:rPr lang="en-US" dirty="0">
                <a:latin typeface="Arial"/>
                <a:cs typeface="Arial"/>
              </a:rPr>
              <a:t>by the </a:t>
            </a:r>
            <a:r>
              <a:rPr lang="en-US" dirty="0" err="1">
                <a:latin typeface="Arial"/>
                <a:cs typeface="Arial"/>
              </a:rPr>
              <a:t>proteasome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r>
              <a:rPr lang="en-US" dirty="0">
                <a:latin typeface="Arial"/>
                <a:cs typeface="Arial"/>
              </a:rPr>
              <a:t>The 3 </a:t>
            </a:r>
            <a:r>
              <a:rPr lang="en-US" dirty="0" err="1">
                <a:latin typeface="Arial"/>
                <a:cs typeface="Arial"/>
              </a:rPr>
              <a:t>bp</a:t>
            </a:r>
            <a:r>
              <a:rPr lang="en-US" dirty="0">
                <a:latin typeface="Arial"/>
                <a:cs typeface="Arial"/>
              </a:rPr>
              <a:t> deletion in the CFTR gene can be </a:t>
            </a:r>
          </a:p>
          <a:p>
            <a:r>
              <a:rPr lang="en-US" dirty="0">
                <a:latin typeface="Arial"/>
                <a:cs typeface="Arial"/>
              </a:rPr>
              <a:t>detected by PCR.</a:t>
            </a:r>
          </a:p>
        </p:txBody>
      </p:sp>
      <p:pic>
        <p:nvPicPr>
          <p:cNvPr id="40967" name="Picture 5" descr="181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838" y="685800"/>
            <a:ext cx="3586162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E0542-A77C-0348-8C64-8CCDB9B4F5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0"/>
            <a:ext cx="77724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2000" b="1" smtClean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TECHNIQUES IN MOLECULAR BIOLOGY - OUTLINE</a:t>
            </a:r>
            <a:endParaRPr lang="en-US" sz="20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71600" y="533400"/>
            <a:ext cx="6400800" cy="594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dirty="0" smtClean="0">
                <a:latin typeface="Helvetica" charset="0"/>
                <a:ea typeface="ＭＳ Ｐゴシック" charset="0"/>
                <a:cs typeface="ＭＳ Ｐゴシック" charset="0"/>
              </a:rPr>
              <a:t>Protein fractionation</a:t>
            </a:r>
          </a:p>
          <a:p>
            <a:r>
              <a:rPr lang="en-US" sz="1800" dirty="0" smtClean="0">
                <a:latin typeface="Helvetica" charset="0"/>
                <a:ea typeface="ＭＳ Ｐゴシック" charset="0"/>
                <a:cs typeface="ＭＳ Ｐゴシック" charset="0"/>
              </a:rPr>
              <a:t>Protein electrophoresis and </a:t>
            </a:r>
            <a:r>
              <a:rPr lang="ja-JP" altLang="en-US" sz="1800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800" dirty="0" smtClean="0">
                <a:latin typeface="Helvetica" charset="0"/>
                <a:ea typeface="ＭＳ Ｐゴシック" charset="0"/>
                <a:cs typeface="ＭＳ Ｐゴシック" charset="0"/>
              </a:rPr>
              <a:t>Western Blotting</a:t>
            </a:r>
            <a:r>
              <a:rPr lang="ja-JP" altLang="en-US" sz="1800" dirty="0" smtClean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sz="18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sz="1800" dirty="0" smtClean="0">
                <a:latin typeface="Helvetica" charset="0"/>
                <a:ea typeface="ＭＳ Ｐゴシック" charset="0"/>
                <a:cs typeface="ＭＳ Ｐゴシック" charset="0"/>
              </a:rPr>
              <a:t>Mass spectrometry for protein identification and sequencing</a:t>
            </a:r>
          </a:p>
          <a:p>
            <a:r>
              <a:rPr lang="en-US" sz="1800" dirty="0" smtClean="0">
                <a:latin typeface="Helvetica" charset="0"/>
                <a:ea typeface="ＭＳ Ｐゴシック" charset="0"/>
                <a:cs typeface="ＭＳ Ｐゴシック" charset="0"/>
              </a:rPr>
              <a:t>Molecular cloning</a:t>
            </a:r>
          </a:p>
          <a:p>
            <a:r>
              <a:rPr lang="en-US" sz="1800" dirty="0" smtClean="0">
                <a:latin typeface="Helvetica" charset="0"/>
                <a:ea typeface="ＭＳ Ｐゴシック" charset="0"/>
                <a:cs typeface="ＭＳ Ｐゴシック" charset="0"/>
              </a:rPr>
              <a:t>Polymerase chain reaction and DNA sequencing</a:t>
            </a:r>
          </a:p>
          <a:p>
            <a:r>
              <a:rPr lang="en-US" sz="1800" dirty="0" smtClean="0">
                <a:latin typeface="Helvetica" charset="0"/>
                <a:ea typeface="ＭＳ Ｐゴシック" charset="0"/>
                <a:cs typeface="ＭＳ Ｐゴシック" charset="0"/>
              </a:rPr>
              <a:t>Northern and Southern blotting</a:t>
            </a:r>
          </a:p>
          <a:p>
            <a:r>
              <a:rPr lang="en-US" sz="1800" dirty="0" smtClean="0">
                <a:latin typeface="Helvetica" charset="0"/>
                <a:ea typeface="ＭＳ Ｐゴシック" charset="0"/>
                <a:cs typeface="ＭＳ Ｐゴシック" charset="0"/>
              </a:rPr>
              <a:t>Studying DNA-protein interactions: gel shift assay and chromatin </a:t>
            </a:r>
            <a:r>
              <a:rPr lang="en-US" sz="1800" dirty="0" err="1" smtClean="0">
                <a:latin typeface="Helvetica" charset="0"/>
                <a:ea typeface="ＭＳ Ｐゴシック" charset="0"/>
                <a:cs typeface="ＭＳ Ｐゴシック" charset="0"/>
              </a:rPr>
              <a:t>immunoprecipitation</a:t>
            </a:r>
            <a:endParaRPr lang="en-US" sz="18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sz="1800" dirty="0" smtClean="0">
                <a:latin typeface="Helvetica" charset="0"/>
                <a:ea typeface="ＭＳ Ｐゴシック" charset="0"/>
                <a:cs typeface="ＭＳ Ｐゴシック" charset="0"/>
              </a:rPr>
              <a:t>Determining gene expression: Differential Display, microarrays, and Quantitative Real Time Reverse transcription PCR</a:t>
            </a:r>
          </a:p>
          <a:p>
            <a:r>
              <a:rPr lang="en-US" sz="1800" dirty="0" smtClean="0">
                <a:latin typeface="Helvetica" charset="0"/>
                <a:ea typeface="ＭＳ Ｐゴシック" charset="0"/>
                <a:cs typeface="ＭＳ Ｐゴシック" charset="0"/>
              </a:rPr>
              <a:t>Site-directed mutagenesis and blocking gene expression: Knock-out mice, RNA Interference, CRISPR-</a:t>
            </a:r>
            <a:r>
              <a:rPr lang="en-US" sz="1800" dirty="0" err="1" smtClean="0">
                <a:latin typeface="Helvetica" charset="0"/>
                <a:ea typeface="ＭＳ Ｐゴシック" charset="0"/>
                <a:cs typeface="ＭＳ Ｐゴシック" charset="0"/>
              </a:rPr>
              <a:t>Cas</a:t>
            </a:r>
            <a:endParaRPr lang="en-US" sz="18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sz="18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sz="1800" i="1" dirty="0" smtClean="0">
                <a:latin typeface="Helvetica" charset="0"/>
                <a:ea typeface="ＭＳ Ｐゴシック" charset="0"/>
                <a:cs typeface="ＭＳ Ｐゴシック" charset="0"/>
              </a:rPr>
              <a:t>Suggested reading</a:t>
            </a:r>
            <a:r>
              <a:rPr lang="en-US" sz="1800" dirty="0" smtClean="0"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</a:p>
          <a:p>
            <a:r>
              <a:rPr lang="en-US" sz="1800" dirty="0" smtClean="0">
                <a:latin typeface="Helvetica" charset="0"/>
                <a:ea typeface="ＭＳ Ｐゴシック" charset="0"/>
                <a:cs typeface="ＭＳ Ｐゴシック" charset="0"/>
              </a:rPr>
              <a:t>Lippincott</a:t>
            </a:r>
            <a:r>
              <a:rPr lang="ja-JP" altLang="en-US" sz="1800" dirty="0" smtClean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1800" dirty="0" smtClean="0">
                <a:latin typeface="Helvetica" charset="0"/>
                <a:ea typeface="ＭＳ Ｐゴシック" charset="0"/>
                <a:cs typeface="ＭＳ Ｐゴシック" charset="0"/>
              </a:rPr>
              <a:t>s Illustrated Reviews: Biochemistry, 6th ed., p. 465-488. </a:t>
            </a:r>
          </a:p>
          <a:p>
            <a:r>
              <a:rPr lang="en-US" sz="1800" dirty="0" err="1" smtClean="0">
                <a:latin typeface="Helvetica" charset="0"/>
                <a:ea typeface="ＭＳ Ｐゴシック" charset="0"/>
                <a:cs typeface="ＭＳ Ｐゴシック" charset="0"/>
              </a:rPr>
              <a:t>Meisenberg</a:t>
            </a:r>
            <a:r>
              <a:rPr lang="en-US" sz="1800" dirty="0" smtClean="0">
                <a:latin typeface="Helvetica" charset="0"/>
                <a:ea typeface="ＭＳ Ｐゴシック" charset="0"/>
                <a:cs typeface="ＭＳ Ｐゴシック" charset="0"/>
              </a:rPr>
              <a:t> and Simmons, 3rd ed. p. 158-180</a:t>
            </a:r>
          </a:p>
          <a:p>
            <a:endParaRPr lang="en-US" sz="18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30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  <a:noFill/>
        </p:spPr>
        <p:txBody>
          <a:bodyPr/>
          <a:lstStyle/>
          <a:p>
            <a:fld id="{3703D40C-90C0-F54A-ACEF-25A27DE973E8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4506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52400" y="1219200"/>
            <a:ext cx="3352800" cy="11430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charset="0"/>
              </a:rPr>
              <a:t>Assay of </a:t>
            </a:r>
            <a:br>
              <a:rPr lang="en-US" sz="2400" dirty="0">
                <a:solidFill>
                  <a:schemeClr val="tx1"/>
                </a:solidFill>
                <a:latin typeface="Arial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</a:rPr>
              <a:t>Variable Number of Tandem Repeats</a:t>
            </a:r>
          </a:p>
        </p:txBody>
      </p:sp>
      <p:pic>
        <p:nvPicPr>
          <p:cNvPr id="45061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0"/>
            <a:ext cx="598805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E0542-A77C-0348-8C64-8CCDB9B4F52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2000" smtClean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TECHNIQUES IN MOLECULAR BIOLOGY</a:t>
            </a:r>
            <a:endParaRPr lang="en-US" sz="20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1600" y="914400"/>
            <a:ext cx="64008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endParaRPr lang="en-US" sz="200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smtClean="0">
                <a:latin typeface="Helvetica" charset="0"/>
                <a:ea typeface="ＭＳ Ｐゴシック" charset="0"/>
                <a:cs typeface="ＭＳ Ｐゴシック" charset="0"/>
              </a:rPr>
              <a:t>8. Determining changes in gene expression between 2 or more samples (eg., normal tissue </a:t>
            </a:r>
            <a:r>
              <a:rPr lang="en-US" i="1" smtClean="0">
                <a:latin typeface="Helvetica" charset="0"/>
                <a:ea typeface="ＭＳ Ｐゴシック" charset="0"/>
                <a:cs typeface="ＭＳ Ｐゴシック" charset="0"/>
              </a:rPr>
              <a:t>vs. </a:t>
            </a:r>
            <a:r>
              <a:rPr lang="en-US" smtClean="0">
                <a:latin typeface="Helvetica" charset="0"/>
                <a:ea typeface="ＭＳ Ｐゴシック" charset="0"/>
                <a:cs typeface="ＭＳ Ｐゴシック" charset="0"/>
              </a:rPr>
              <a:t>cancer, +/- drug treatment, </a:t>
            </a:r>
            <a:r>
              <a:rPr lang="en-US" i="1" smtClean="0">
                <a:latin typeface="Helvetica" charset="0"/>
                <a:ea typeface="ＭＳ Ｐゴシック" charset="0"/>
                <a:cs typeface="ＭＳ Ｐゴシック" charset="0"/>
              </a:rPr>
              <a:t>etc</a:t>
            </a:r>
            <a:r>
              <a:rPr lang="en-US" smtClean="0">
                <a:latin typeface="Helvetica" charset="0"/>
                <a:ea typeface="ＭＳ Ｐゴシック" charset="0"/>
                <a:cs typeface="ＭＳ Ｐゴシック" charset="0"/>
              </a:rPr>
              <a:t>.): Microarrays, RNA Seq, and Quantitative Real Time Reverse Transcription PCR</a:t>
            </a:r>
            <a:endParaRPr lang="en-US" sz="200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sz="200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sz="180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sz="18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42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43013-94BC-544E-A299-A3C409B2842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6548" y="1066800"/>
            <a:ext cx="434070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Microarray analysis of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ifferential gene expression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sing DNA microarrays (chips)</a:t>
            </a:r>
            <a:endParaRPr lang="en-US" sz="24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4" name="Picture 2" descr="D:\Arun-Backup\project\Ferrier\Image_Bank\image_bank\images\jpg\figure_33.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17" y="76200"/>
            <a:ext cx="2988383" cy="673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697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5F395E-347C-8140-AD11-E576E959AE34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5750"/>
            <a:ext cx="91440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A70770-B014-F44A-BBC9-38616795E0F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885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4295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A sampling of recombinant proteins used clinically</a:t>
            </a:r>
          </a:p>
        </p:txBody>
      </p:sp>
      <p:pic>
        <p:nvPicPr>
          <p:cNvPr id="7885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8135938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E0542-A77C-0348-8C64-8CCDB9B4F52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990600"/>
            <a:ext cx="81534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Recent advances in genome engineering technologies based on the CRISPR-associated </a:t>
            </a:r>
            <a:r>
              <a:rPr lang="en-US" dirty="0" smtClean="0">
                <a:latin typeface="Arial"/>
                <a:cs typeface="Arial"/>
              </a:rPr>
              <a:t>RNA-guided endonuclease </a:t>
            </a:r>
            <a:r>
              <a:rPr lang="en-US" dirty="0">
                <a:latin typeface="Arial"/>
                <a:cs typeface="Arial"/>
              </a:rPr>
              <a:t>Cas9 are enabling the systematic interrogation of mammalian </a:t>
            </a:r>
            <a:r>
              <a:rPr lang="en-US" dirty="0" smtClean="0">
                <a:latin typeface="Arial"/>
                <a:cs typeface="Arial"/>
              </a:rPr>
              <a:t>genome function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smtClean="0">
                <a:latin typeface="Arial"/>
                <a:cs typeface="Arial"/>
              </a:rPr>
              <a:t> Analogous </a:t>
            </a:r>
            <a:r>
              <a:rPr lang="en-US" dirty="0">
                <a:latin typeface="Arial"/>
                <a:cs typeface="Arial"/>
              </a:rPr>
              <a:t>to the search function in modern word processors, Cas9 can be guided </a:t>
            </a:r>
            <a:r>
              <a:rPr lang="en-US" dirty="0" smtClean="0">
                <a:latin typeface="Arial"/>
                <a:cs typeface="Arial"/>
              </a:rPr>
              <a:t>to specific </a:t>
            </a:r>
            <a:r>
              <a:rPr lang="en-US" dirty="0">
                <a:latin typeface="Arial"/>
                <a:cs typeface="Arial"/>
              </a:rPr>
              <a:t>locations within complex genomes by a short RNA search string. </a:t>
            </a:r>
            <a:r>
              <a:rPr lang="en-US" dirty="0" smtClean="0">
                <a:latin typeface="Arial"/>
                <a:cs typeface="Arial"/>
              </a:rPr>
              <a:t> Using </a:t>
            </a:r>
            <a:r>
              <a:rPr lang="en-US" dirty="0">
                <a:latin typeface="Arial"/>
                <a:cs typeface="Arial"/>
              </a:rPr>
              <a:t>this system</a:t>
            </a:r>
            <a:r>
              <a:rPr lang="en-US" dirty="0" smtClean="0">
                <a:latin typeface="Arial"/>
                <a:cs typeface="Arial"/>
              </a:rPr>
              <a:t>, DNA </a:t>
            </a:r>
            <a:r>
              <a:rPr lang="en-US" dirty="0">
                <a:latin typeface="Arial"/>
                <a:cs typeface="Arial"/>
              </a:rPr>
              <a:t>sequences within the endogenous genome and their functional outputs are now easily </a:t>
            </a:r>
            <a:r>
              <a:rPr lang="en-US" dirty="0" smtClean="0">
                <a:latin typeface="Arial"/>
                <a:cs typeface="Arial"/>
              </a:rPr>
              <a:t>edited or </a:t>
            </a:r>
            <a:r>
              <a:rPr lang="en-US" dirty="0">
                <a:latin typeface="Arial"/>
                <a:cs typeface="Arial"/>
              </a:rPr>
              <a:t>modulated in virtually any organism of choice. </a:t>
            </a:r>
            <a:r>
              <a:rPr lang="en-US" dirty="0" smtClean="0">
                <a:latin typeface="Arial"/>
                <a:cs typeface="Arial"/>
              </a:rPr>
              <a:t> Cas9</a:t>
            </a:r>
            <a:r>
              <a:rPr lang="en-US" dirty="0">
                <a:latin typeface="Arial"/>
                <a:cs typeface="Arial"/>
              </a:rPr>
              <a:t>-mediated genetic perturbation is simple </a:t>
            </a:r>
            <a:r>
              <a:rPr lang="en-US" dirty="0" smtClean="0">
                <a:latin typeface="Arial"/>
                <a:cs typeface="Arial"/>
              </a:rPr>
              <a:t>and scalable</a:t>
            </a:r>
            <a:r>
              <a:rPr lang="en-US" dirty="0">
                <a:latin typeface="Arial"/>
                <a:cs typeface="Arial"/>
              </a:rPr>
              <a:t>, empowering researchers to elucidate the functional organization of the genome at </a:t>
            </a:r>
            <a:r>
              <a:rPr lang="en-US" dirty="0" smtClean="0">
                <a:latin typeface="Arial"/>
                <a:cs typeface="Arial"/>
              </a:rPr>
              <a:t>the systems </a:t>
            </a:r>
            <a:r>
              <a:rPr lang="en-US" dirty="0">
                <a:latin typeface="Arial"/>
                <a:cs typeface="Arial"/>
              </a:rPr>
              <a:t>level and establish causal linkages between genetic variations and biological phenotypes</a:t>
            </a:r>
            <a:r>
              <a:rPr lang="en-US" dirty="0" smtClean="0">
                <a:latin typeface="Arial"/>
                <a:cs typeface="Arial"/>
              </a:rPr>
              <a:t>.  Derived </a:t>
            </a:r>
            <a:r>
              <a:rPr lang="en-US" dirty="0">
                <a:latin typeface="Arial"/>
                <a:cs typeface="Arial"/>
              </a:rPr>
              <a:t>from </a:t>
            </a:r>
            <a:r>
              <a:rPr lang="en-US" dirty="0" smtClean="0">
                <a:latin typeface="Arial"/>
                <a:cs typeface="Arial"/>
              </a:rPr>
              <a:t>a remarkable </a:t>
            </a:r>
            <a:r>
              <a:rPr lang="en-US" dirty="0">
                <a:latin typeface="Arial"/>
                <a:cs typeface="Arial"/>
              </a:rPr>
              <a:t>microbial defense system, Cas9 is driving innovative applications from basic biology </a:t>
            </a:r>
            <a:r>
              <a:rPr lang="en-US" dirty="0" smtClean="0">
                <a:latin typeface="Arial"/>
                <a:cs typeface="Arial"/>
              </a:rPr>
              <a:t>to biotechnology </a:t>
            </a:r>
            <a:r>
              <a:rPr lang="en-US" dirty="0">
                <a:latin typeface="Arial"/>
                <a:cs typeface="Arial"/>
              </a:rPr>
              <a:t>and medicine</a:t>
            </a:r>
            <a:r>
              <a:rPr lang="en-US" dirty="0" smtClean="0">
                <a:latin typeface="Arial"/>
                <a:cs typeface="Arial"/>
              </a:rPr>
              <a:t>. </a:t>
            </a:r>
          </a:p>
          <a:p>
            <a:r>
              <a:rPr lang="en-US" dirty="0" smtClean="0">
                <a:latin typeface="Arial"/>
                <a:cs typeface="Arial"/>
              </a:rPr>
              <a:t>Of </a:t>
            </a:r>
            <a:r>
              <a:rPr lang="en-US" dirty="0">
                <a:latin typeface="Arial"/>
                <a:cs typeface="Arial"/>
              </a:rPr>
              <a:t>the current generation of genome editing technologies</a:t>
            </a:r>
            <a:r>
              <a:rPr lang="en-US" dirty="0" smtClean="0">
                <a:latin typeface="Arial"/>
                <a:cs typeface="Arial"/>
              </a:rPr>
              <a:t>, the </a:t>
            </a:r>
            <a:r>
              <a:rPr lang="en-US" dirty="0">
                <a:latin typeface="Arial"/>
                <a:cs typeface="Arial"/>
              </a:rPr>
              <a:t>most rapidly developing is the class of RNA-</a:t>
            </a:r>
            <a:r>
              <a:rPr lang="en-US" dirty="0" smtClean="0">
                <a:latin typeface="Arial"/>
                <a:cs typeface="Arial"/>
              </a:rPr>
              <a:t>guided endonucleases </a:t>
            </a:r>
            <a:r>
              <a:rPr lang="en-US" dirty="0">
                <a:latin typeface="Arial"/>
                <a:cs typeface="Arial"/>
              </a:rPr>
              <a:t>known as Cas9 from the microbial adaptive </a:t>
            </a:r>
            <a:r>
              <a:rPr lang="en-US" dirty="0" smtClean="0">
                <a:latin typeface="Arial"/>
                <a:cs typeface="Arial"/>
              </a:rPr>
              <a:t>immune system </a:t>
            </a:r>
            <a:r>
              <a:rPr lang="en-US" dirty="0">
                <a:latin typeface="Arial"/>
                <a:cs typeface="Arial"/>
              </a:rPr>
              <a:t>CRISPR (clustered regularly interspaced </a:t>
            </a:r>
            <a:r>
              <a:rPr lang="en-US" dirty="0" smtClean="0">
                <a:latin typeface="Arial"/>
                <a:cs typeface="Arial"/>
              </a:rPr>
              <a:t>short palindromic </a:t>
            </a:r>
            <a:r>
              <a:rPr lang="en-US" dirty="0">
                <a:latin typeface="Arial"/>
                <a:cs typeface="Arial"/>
              </a:rPr>
              <a:t>repeats), which can be easily targeted to </a:t>
            </a:r>
            <a:r>
              <a:rPr lang="en-US" dirty="0" smtClean="0">
                <a:latin typeface="Arial"/>
                <a:cs typeface="Arial"/>
              </a:rPr>
              <a:t>virtually any </a:t>
            </a:r>
            <a:r>
              <a:rPr lang="en-US" dirty="0">
                <a:latin typeface="Arial"/>
                <a:cs typeface="Arial"/>
              </a:rPr>
              <a:t>genomic location of choice by a short RNA guide.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5148" y="381000"/>
            <a:ext cx="586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CRISPR-Cas9 for Genome Engineering </a:t>
            </a:r>
            <a:endParaRPr 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6260068"/>
            <a:ext cx="6236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Hsu, </a:t>
            </a:r>
            <a:r>
              <a:rPr lang="de-DE" dirty="0" err="1" smtClean="0"/>
              <a:t>Lander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Feng, </a:t>
            </a:r>
            <a:r>
              <a:rPr lang="de-DE" dirty="0" err="1" smtClean="0"/>
              <a:t>Cell</a:t>
            </a:r>
            <a:r>
              <a:rPr lang="de-DE" dirty="0" smtClean="0"/>
              <a:t> </a:t>
            </a:r>
            <a:r>
              <a:rPr lang="de-DE" dirty="0"/>
              <a:t>157, June 5, 2014 ª2014 </a:t>
            </a:r>
            <a:r>
              <a:rPr lang="de-DE" dirty="0" err="1"/>
              <a:t>Elsevier</a:t>
            </a:r>
            <a:r>
              <a:rPr lang="de-DE" dirty="0"/>
              <a:t>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94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43013-94BC-544E-A299-A3C409B284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7" t="66242"/>
          <a:stretch/>
        </p:blipFill>
        <p:spPr bwMode="auto">
          <a:xfrm>
            <a:off x="1676400" y="381000"/>
            <a:ext cx="6082465" cy="460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5093390"/>
            <a:ext cx="8305800" cy="1383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4313" eaLnBrk="1">
              <a:lnSpc>
                <a:spcPct val="93000"/>
              </a:lnSpc>
            </a:pPr>
            <a:r>
              <a:rPr lang="en-US" dirty="0">
                <a:latin typeface="Arial" charset="0"/>
                <a:cs typeface="IPAMincho" charset="0"/>
              </a:rPr>
              <a:t>(C) The Cas9 nuclease from the microbial CRISPR adaptive immune system is localized to specific DNA sequences via the guide sequence on its guide RNA (red), directly base-pairing with the DNA target. Binding of a </a:t>
            </a:r>
            <a:r>
              <a:rPr lang="en-US" dirty="0" err="1">
                <a:latin typeface="Arial" charset="0"/>
                <a:cs typeface="IPAMincho" charset="0"/>
              </a:rPr>
              <a:t>protospacer</a:t>
            </a:r>
            <a:r>
              <a:rPr lang="en-US" dirty="0">
                <a:latin typeface="Arial" charset="0"/>
                <a:cs typeface="IPAMincho" charset="0"/>
              </a:rPr>
              <a:t>-adjacent motif (PAM, blue) downstream of the target locus helps to direct Cas9-mediated DSBs.</a:t>
            </a:r>
          </a:p>
        </p:txBody>
      </p:sp>
    </p:spTree>
    <p:extLst>
      <p:ext uri="{BB962C8B-B14F-4D97-AF65-F5344CB8AC3E}">
        <p14:creationId xmlns:p14="http://schemas.microsoft.com/office/powerpoint/2010/main" val="3807258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EBBF2B-94E6-2F46-8760-DDBBBA0B6AE3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8588" y="0"/>
            <a:ext cx="1878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50378" y="593725"/>
            <a:ext cx="38978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Gene therapy of adenosine</a:t>
            </a:r>
          </a:p>
          <a:p>
            <a:pPr algn="ctr"/>
            <a:r>
              <a:rPr lang="en-US" sz="2400" dirty="0" err="1">
                <a:solidFill>
                  <a:srgbClr val="0000FF"/>
                </a:solidFill>
                <a:latin typeface="Arial"/>
                <a:cs typeface="Arial"/>
              </a:rPr>
              <a:t>deaminase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 deficiency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E0542-A77C-0348-8C64-8CCDB9B4F5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2" descr="fg03_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29" y="694944"/>
            <a:ext cx="6929171" cy="593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28600" y="-76200"/>
            <a:ext cx="8686800" cy="685800"/>
          </a:xfrm>
          <a:prstGeom prst="rect">
            <a:avLst/>
          </a:prstGeom>
        </p:spPr>
        <p:txBody>
          <a:bodyPr lIns="0" tIns="182880" rIns="0" bIns="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1800" b="1" dirty="0" smtClean="0">
                <a:latin typeface="Arial"/>
                <a:ea typeface="ＭＳ Ｐゴシック" charset="0"/>
                <a:cs typeface="Arial"/>
              </a:rPr>
              <a:t>Three commonly used liquid chromatographic techniques separate proteins on the basis of mass, charge, or affinity for a specific binding partner</a:t>
            </a:r>
            <a:endParaRPr lang="en-US" sz="1800" b="1" dirty="0">
              <a:latin typeface="Arial"/>
              <a:ea typeface="ＭＳ Ｐゴシック" charset="0"/>
              <a:cs typeface="Arial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7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43013-94BC-544E-A299-A3C409B284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28600" y="0"/>
            <a:ext cx="8686800" cy="685800"/>
          </a:xfrm>
          <a:prstGeom prst="rect">
            <a:avLst/>
          </a:prstGeom>
        </p:spPr>
        <p:txBody>
          <a:bodyPr lIns="0" tIns="182880" rIns="0" bIns="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1800" b="1" dirty="0" smtClean="0">
                <a:latin typeface="Arial"/>
                <a:ea typeface="ＭＳ Ｐゴシック" charset="0"/>
                <a:cs typeface="Arial"/>
              </a:rPr>
              <a:t>SDS-polyacrylamide gel electrophoresis (SDS-PAGE) separates proteins primarily on the basis of their masses</a:t>
            </a:r>
            <a:endParaRPr lang="en-US" sz="1800" b="1" dirty="0">
              <a:latin typeface="Arial"/>
              <a:ea typeface="ＭＳ Ｐゴシック" charset="0"/>
              <a:cs typeface="Arial"/>
              <a:sym typeface="Lucida Grande" charset="0"/>
            </a:endParaRPr>
          </a:p>
        </p:txBody>
      </p:sp>
      <p:pic>
        <p:nvPicPr>
          <p:cNvPr id="5" name="Picture 4" descr="fg03_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04850"/>
            <a:ext cx="3941310" cy="601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1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43013-94BC-544E-A299-A3C409B284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04800" y="228600"/>
            <a:ext cx="8686800" cy="685800"/>
          </a:xfrm>
          <a:prstGeom prst="rect">
            <a:avLst/>
          </a:prstGeom>
        </p:spPr>
        <p:txBody>
          <a:bodyPr lIns="0" tIns="182880" rIns="0" bIns="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1600" b="1" dirty="0" smtClean="0">
                <a:latin typeface="Arial"/>
                <a:ea typeface="ＭＳ Ｐゴシック" charset="0"/>
                <a:cs typeface="Arial"/>
              </a:rPr>
              <a:t>Two-dimensional gel electrophoresis separates proteins on the basis of charge and mass</a:t>
            </a:r>
            <a:endParaRPr lang="en-US" sz="1600" b="1" dirty="0">
              <a:latin typeface="Arial"/>
              <a:ea typeface="ＭＳ Ｐゴシック" charset="0"/>
              <a:cs typeface="Arial"/>
              <a:sym typeface="Lucida Grande" charset="0"/>
            </a:endParaRPr>
          </a:p>
        </p:txBody>
      </p:sp>
      <p:pic>
        <p:nvPicPr>
          <p:cNvPr id="5" name="Picture 4" descr="fg03_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76528"/>
            <a:ext cx="9037945" cy="469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51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43013-94BC-544E-A299-A3C409B284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28600" y="304800"/>
            <a:ext cx="8686800" cy="685800"/>
          </a:xfrm>
          <a:prstGeom prst="rect">
            <a:avLst/>
          </a:prstGeom>
        </p:spPr>
        <p:txBody>
          <a:bodyPr lIns="0" tIns="182880" rIns="0" bIns="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2000" b="1" dirty="0" smtClean="0">
                <a:latin typeface="Arial"/>
                <a:ea typeface="ＭＳ Ｐゴシック" charset="0"/>
                <a:cs typeface="Arial"/>
              </a:rPr>
              <a:t>Western blotting (</a:t>
            </a:r>
            <a:r>
              <a:rPr lang="en-US" sz="2000" b="1" dirty="0" err="1" smtClean="0">
                <a:latin typeface="Arial"/>
                <a:ea typeface="ＭＳ Ｐゴシック" charset="0"/>
                <a:cs typeface="Arial"/>
              </a:rPr>
              <a:t>immunoblotting</a:t>
            </a:r>
            <a:r>
              <a:rPr lang="en-US" sz="2000" b="1" dirty="0" smtClean="0">
                <a:latin typeface="Arial"/>
                <a:ea typeface="ＭＳ Ｐゴシック" charset="0"/>
                <a:cs typeface="Arial"/>
              </a:rPr>
              <a:t>) combines several techniques</a:t>
            </a:r>
          </a:p>
          <a:p>
            <a:pPr eaLnBrk="1" hangingPunct="1">
              <a:lnSpc>
                <a:spcPts val="1800"/>
              </a:lnSpc>
            </a:pPr>
            <a:r>
              <a:rPr lang="en-US" sz="2000" b="1" dirty="0" smtClean="0">
                <a:latin typeface="Arial"/>
                <a:ea typeface="ＭＳ Ｐゴシック" charset="0"/>
                <a:cs typeface="Arial"/>
              </a:rPr>
              <a:t> </a:t>
            </a:r>
          </a:p>
          <a:p>
            <a:pPr eaLnBrk="1" hangingPunct="1">
              <a:lnSpc>
                <a:spcPts val="1800"/>
              </a:lnSpc>
            </a:pPr>
            <a:r>
              <a:rPr lang="en-US" sz="2000" b="1" dirty="0" smtClean="0">
                <a:latin typeface="Arial"/>
                <a:ea typeface="ＭＳ Ｐゴシック" charset="0"/>
                <a:cs typeface="Arial"/>
              </a:rPr>
              <a:t>to resolve and detect a specific protein.</a:t>
            </a:r>
            <a:endParaRPr lang="en-US" sz="2000" b="1" dirty="0">
              <a:latin typeface="Arial"/>
              <a:ea typeface="ＭＳ Ｐゴシック" charset="0"/>
              <a:cs typeface="Arial"/>
              <a:sym typeface="Lucida Grande" charset="0"/>
            </a:endParaRPr>
          </a:p>
        </p:txBody>
      </p:sp>
      <p:pic>
        <p:nvPicPr>
          <p:cNvPr id="5" name="Picture 4" descr="fg03_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8" y="1898650"/>
            <a:ext cx="8940442" cy="3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21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43013-94BC-544E-A299-A3C409B284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5013325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219200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2-D PAGE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0502" y="4050268"/>
            <a:ext cx="24668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Western blotting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w</a:t>
            </a:r>
            <a:r>
              <a:rPr lang="en-US" sz="2400" dirty="0" smtClean="0">
                <a:solidFill>
                  <a:srgbClr val="0000FF"/>
                </a:solidFill>
              </a:rPr>
              <a:t>ith P-</a:t>
            </a:r>
            <a:r>
              <a:rPr lang="en-US" sz="2400" dirty="0" err="1" smtClean="0">
                <a:solidFill>
                  <a:srgbClr val="0000FF"/>
                </a:solidFill>
              </a:rPr>
              <a:t>Thr</a:t>
            </a:r>
            <a:endParaRPr lang="en-US" sz="2400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 smtClean="0">
                <a:solidFill>
                  <a:srgbClr val="0000FF"/>
                </a:solidFill>
              </a:rPr>
              <a:t>pecific antibodies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7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43013-94BC-544E-A299-A3C409B284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28600" y="0"/>
            <a:ext cx="8686800" cy="685800"/>
          </a:xfrm>
          <a:prstGeom prst="rect">
            <a:avLst/>
          </a:prstGeom>
        </p:spPr>
        <p:txBody>
          <a:bodyPr lIns="0" tIns="182880" rIns="0" bIns="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2000" b="1" dirty="0" smtClean="0">
                <a:latin typeface="Arial"/>
                <a:ea typeface="ＭＳ Ｐゴシック" charset="0"/>
                <a:cs typeface="Arial"/>
              </a:rPr>
              <a:t>Toward molecular cloning:</a:t>
            </a:r>
          </a:p>
          <a:p>
            <a:pPr eaLnBrk="1" hangingPunct="1">
              <a:lnSpc>
                <a:spcPts val="1800"/>
              </a:lnSpc>
            </a:pPr>
            <a:endParaRPr lang="en-US" sz="2000" b="1" dirty="0" smtClean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lnSpc>
                <a:spcPts val="1800"/>
              </a:lnSpc>
            </a:pPr>
            <a:r>
              <a:rPr lang="en-US" sz="2000" b="1" dirty="0" smtClean="0">
                <a:latin typeface="Arial"/>
                <a:ea typeface="ＭＳ Ｐゴシック" charset="0"/>
                <a:cs typeface="Arial"/>
              </a:rPr>
              <a:t>Cleavage of DNA by the restriction endonuclease </a:t>
            </a:r>
            <a:r>
              <a:rPr lang="en-US" sz="2000" b="1" dirty="0" err="1" smtClean="0">
                <a:latin typeface="Arial"/>
                <a:ea typeface="ＭＳ Ｐゴシック" charset="0"/>
                <a:cs typeface="Arial"/>
              </a:rPr>
              <a:t>EcoRI</a:t>
            </a:r>
            <a:endParaRPr lang="en-US" sz="2000" b="1" dirty="0">
              <a:latin typeface="Arial"/>
              <a:ea typeface="ＭＳ Ｐゴシック" charset="0"/>
              <a:cs typeface="Arial"/>
              <a:sym typeface="Lucida Grande" charset="0"/>
            </a:endParaRPr>
          </a:p>
        </p:txBody>
      </p:sp>
      <p:pic>
        <p:nvPicPr>
          <p:cNvPr id="5" name="Picture 4" descr="fg05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128712"/>
            <a:ext cx="7978775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205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43013-94BC-544E-A299-A3C409B284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r>
              <a:rPr lang="en-US" sz="2400" smtClean="0">
                <a:solidFill>
                  <a:schemeClr val="tx1"/>
                </a:solidFill>
                <a:latin typeface="Arial" charset="0"/>
              </a:rPr>
              <a:t>For each restriction enzyme, bacteria also produce a site-specific methylase that protects their own DNA from cleavage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813" y="1447800"/>
            <a:ext cx="6707187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102874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98:Templates:Blank Presentation</Template>
  <TotalTime>3169</TotalTime>
  <Words>836</Words>
  <Application>Microsoft Office PowerPoint</Application>
  <PresentationFormat>On-screen Show (4:3)</PresentationFormat>
  <Paragraphs>136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 Presentation</vt:lpstr>
      <vt:lpstr>Recombinant DNA   Dr. R. Howells  May 1,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Assay of  Variable Number of Tandem Repeats</vt:lpstr>
      <vt:lpstr>PowerPoint Presentation</vt:lpstr>
      <vt:lpstr>PowerPoint Presentation</vt:lpstr>
      <vt:lpstr>PowerPoint Presentation</vt:lpstr>
      <vt:lpstr>A sampling of recombinant proteins used clinically</vt:lpstr>
      <vt:lpstr>PowerPoint Presentation</vt:lpstr>
      <vt:lpstr>PowerPoint Presentation</vt:lpstr>
      <vt:lpstr>PowerPoint Presentation</vt:lpstr>
    </vt:vector>
  </TitlesOfParts>
  <Company>umdnj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Recombinant DNA</dc:title>
  <dc:creator>howells</dc:creator>
  <cp:lastModifiedBy>suriender kumar</cp:lastModifiedBy>
  <cp:revision>183</cp:revision>
  <cp:lastPrinted>2010-07-13T21:52:24Z</cp:lastPrinted>
  <dcterms:created xsi:type="dcterms:W3CDTF">2013-04-15T20:54:37Z</dcterms:created>
  <dcterms:modified xsi:type="dcterms:W3CDTF">2015-02-09T19:04:11Z</dcterms:modified>
</cp:coreProperties>
</file>