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306" r:id="rId2"/>
    <p:sldId id="310" r:id="rId3"/>
    <p:sldId id="307" r:id="rId4"/>
    <p:sldId id="312" r:id="rId5"/>
    <p:sldId id="313" r:id="rId6"/>
    <p:sldId id="280" r:id="rId7"/>
    <p:sldId id="309" r:id="rId8"/>
    <p:sldId id="311" r:id="rId9"/>
    <p:sldId id="263" r:id="rId10"/>
    <p:sldId id="284" r:id="rId11"/>
    <p:sldId id="266" r:id="rId12"/>
    <p:sldId id="308" r:id="rId13"/>
    <p:sldId id="267" r:id="rId14"/>
    <p:sldId id="299" r:id="rId15"/>
    <p:sldId id="291" r:id="rId16"/>
    <p:sldId id="295" r:id="rId17"/>
    <p:sldId id="268" r:id="rId18"/>
    <p:sldId id="294" r:id="rId19"/>
    <p:sldId id="281" r:id="rId20"/>
    <p:sldId id="270" r:id="rId21"/>
    <p:sldId id="302" r:id="rId22"/>
    <p:sldId id="314" r:id="rId23"/>
    <p:sldId id="293" r:id="rId24"/>
    <p:sldId id="282" r:id="rId25"/>
    <p:sldId id="301" r:id="rId26"/>
    <p:sldId id="278" r:id="rId27"/>
    <p:sldId id="256" r:id="rId28"/>
    <p:sldId id="303" r:id="rId29"/>
    <p:sldId id="304" r:id="rId30"/>
    <p:sldId id="273" r:id="rId31"/>
    <p:sldId id="272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2043"/>
    <a:srgbClr val="3D3DF5"/>
    <a:srgbClr val="BDFFFF"/>
    <a:srgbClr val="73EFFF"/>
    <a:srgbClr val="CCCCCC"/>
    <a:srgbClr val="EEEEEE"/>
    <a:srgbClr val="FFC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44" d="100"/>
          <a:sy n="44" d="100"/>
        </p:scale>
        <p:origin x="-8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6DC5B-5E6E-4A46-AAA6-275AE335D59D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AA65-66C1-E94D-B65B-01670439C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9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Major metabolic pathways in brain in the absorptive state. [Note: The numbers in circles, which appear both in the figure and in the text, indicate important pathways for carbohydrate metabolism.] CoA = coenzyme A; TCA =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tricarboxylic</a:t>
            </a:r>
            <a:r>
              <a:rPr lang="en-US" dirty="0" smtClean="0">
                <a:latin typeface="Times New Roman" charset="0"/>
                <a:cs typeface="Times New Roman" charset="0"/>
              </a:rPr>
              <a:t> acid; P = phosphate; GLUT = glucose transporter.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cs typeface="Times New Roman" charset="0"/>
              </a:rPr>
              <a:t>Major metabolic pathways in the brain during fasting. [Note: The numbers in the circles, which appear both in the figure and in the corresponding citation in the text, indicate important pathways for metabolism of fat or carbohydrates.] CoA = coenzyme A; TCA = </a:t>
            </a:r>
            <a:r>
              <a:rPr lang="en-US" dirty="0" err="1" smtClean="0">
                <a:latin typeface="Times New Roman" charset="0"/>
                <a:cs typeface="Times New Roman" charset="0"/>
              </a:rPr>
              <a:t>tricarboxylic</a:t>
            </a:r>
            <a:r>
              <a:rPr lang="en-US" dirty="0" smtClean="0">
                <a:latin typeface="Times New Roman" charset="0"/>
                <a:cs typeface="Times New Roman" charset="0"/>
              </a:rPr>
              <a:t> acid; P = phosphate.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AA65-66C1-E94D-B65B-01670439CE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2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3AC3-DB78-694E-93CA-A7D428634A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016DC1-80A0-7046-94C1-2C0430ACF0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38C3FD-D6FC-1848-9EF8-65BA28E7E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D01B4AD1-BC13-214D-ADCD-5DCEB004C0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FA66CC-9950-9B4F-A722-109BE5A46D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6E5ADA-3265-9B4B-B324-546457B131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DC9B26-86B1-B247-81C6-00A789E1B4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62E44E-AAA4-D546-9E6E-32635AD655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3D12BF9-6E0C-A048-9B49-883E6F4703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B4AAB-1C1D-484A-A7ED-A7928CF4F6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AF7530-4EE8-DE47-AA98-A3FFE571C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8F007A-2022-9D4C-9E2F-644B064C93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77445E-0FC5-CE4C-8638-8EE5109D71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lysia_californ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8" y="842448"/>
            <a:ext cx="7606298" cy="54955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2895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Neurobiochemistry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lang="en-US" sz="2000" kern="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May 13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201</a:t>
            </a:r>
            <a:r>
              <a:rPr lang="en-US" sz="2000" kern="0" noProof="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5</a:t>
            </a:r>
            <a:endParaRPr lang="en-US" sz="20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Richard D. Howells, PhD</a:t>
            </a:r>
            <a:endParaRPr lang="en-US" sz="2000" kern="0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 smtClean="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lvl="0" algn="ctr"/>
            <a:endParaRPr lang="en-US" sz="3200" kern="0" dirty="0">
              <a:solidFill>
                <a:srgbClr val="660066"/>
              </a:solidFill>
              <a:latin typeface="Arial"/>
              <a:ea typeface="+mj-ea"/>
              <a:cs typeface="Arial"/>
            </a:endParaRPr>
          </a:p>
          <a:p>
            <a:pPr lvl="0" algn="ctr"/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Science is a wonderful thing if one does not have to earn one’s living at it.</a:t>
            </a:r>
          </a:p>
          <a:p>
            <a:pPr lvl="0" algn="ctr"/>
            <a:r>
              <a:rPr lang="en-US" sz="2400" kern="0" dirty="0" smtClean="0">
                <a:latin typeface="Arial"/>
                <a:ea typeface="+mj-ea"/>
                <a:cs typeface="Arial"/>
              </a:rPr>
              <a:t>Albert Einstein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76200" y="152400"/>
            <a:ext cx="906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charset="0"/>
              </a:rPr>
              <a:t>Local anesthetics block voltage-gated sodium channels</a:t>
            </a:r>
          </a:p>
        </p:txBody>
      </p:sp>
      <p:pic>
        <p:nvPicPr>
          <p:cNvPr id="36872" name="Picture 8" descr="Image_1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8610600" cy="4243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228600" y="381000"/>
            <a:ext cx="3352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400" b="1" dirty="0" smtClean="0">
                <a:latin typeface="Arial"/>
                <a:ea typeface="ＭＳ Ｐゴシック" charset="0"/>
                <a:cs typeface="Arial"/>
              </a:rPr>
              <a:t>A Chemical Synapse </a:t>
            </a:r>
            <a:endParaRPr lang="en-US" sz="24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7" name="Picture 2" descr="fg22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07098"/>
            <a:ext cx="4464050" cy="675090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28600" y="321727"/>
            <a:ext cx="8686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2400" b="1" dirty="0" smtClean="0">
                <a:latin typeface="Arial"/>
                <a:ea typeface="ＭＳ Ｐゴシック" charset="0"/>
                <a:cs typeface="Arial"/>
              </a:rPr>
              <a:t>The knee-jerk reflex</a:t>
            </a:r>
            <a:endParaRPr lang="en-US" sz="24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5" name="Picture 4" descr="fg22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" y="1552575"/>
            <a:ext cx="8889639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7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" charset="0"/>
              </a:rPr>
              <a:t>Calcium-dependent neurotransmitter release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914400"/>
            <a:ext cx="8535987" cy="5767388"/>
          </a:xfrm>
          <a:prstGeom prst="rect">
            <a:avLst/>
          </a:prstGeom>
          <a:noFill/>
        </p:spPr>
      </p:pic>
      <p:pic>
        <p:nvPicPr>
          <p:cNvPr id="4" name="Picture 2" descr="fg22_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82625"/>
            <a:ext cx="862647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Arial" charset="0"/>
              </a:rPr>
              <a:t>Neurotransmitters</a:t>
            </a:r>
          </a:p>
        </p:txBody>
      </p:sp>
      <p:graphicFrame>
        <p:nvGraphicFramePr>
          <p:cNvPr id="57453" name="Group 109"/>
          <p:cNvGraphicFramePr>
            <a:graphicFrameLocks noGrp="1"/>
          </p:cNvGraphicFramePr>
          <p:nvPr>
            <p:ph type="tbl" idx="1"/>
          </p:nvPr>
        </p:nvGraphicFramePr>
        <p:xfrm>
          <a:off x="685800" y="1371600"/>
          <a:ext cx="7772400" cy="5334317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amines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Acetylcholine, dopamine, norepinephrine, epinephrine, serotonin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amino acids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Glutamate, glycine, GABA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purines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ATP, adenosine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gases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Nitric oxide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peptides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opioid peptides, somatostatin, and many others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Synthesis and degradation of acetylcholine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514600"/>
            <a:ext cx="8686800" cy="1722438"/>
          </a:xfrm>
          <a:prstGeom prst="rect">
            <a:avLst/>
          </a:prstGeom>
          <a:noFill/>
        </p:spPr>
      </p:pic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943600" y="4343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76600" y="4479925"/>
            <a:ext cx="263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acetylcholinesterase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808538" y="5257800"/>
            <a:ext cx="258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Choline and acetate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-1"/>
            <a:ext cx="9166666" cy="714375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Sequential activation of gated ion channels at a neuromuscular junction</a:t>
            </a:r>
            <a:endParaRPr lang="en-US" sz="20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8" name="Picture 2" descr="fg22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799"/>
            <a:ext cx="7096125" cy="578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228600" y="0"/>
            <a:ext cx="8686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Three-dimensional structure of the nicotinic acetylcholine receptor</a:t>
            </a:r>
            <a:endParaRPr lang="en-US" sz="20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81000" y="685800"/>
            <a:ext cx="8382000" cy="5867400"/>
            <a:chOff x="809278" y="685800"/>
            <a:chExt cx="7801338" cy="5486400"/>
          </a:xfrm>
        </p:grpSpPr>
        <p:pic>
          <p:nvPicPr>
            <p:cNvPr id="7" name="Picture 2" descr="fg22_2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47"/>
            <a:stretch>
              <a:fillRect/>
            </a:stretch>
          </p:blipFill>
          <p:spPr bwMode="auto">
            <a:xfrm>
              <a:off x="4953016" y="685800"/>
              <a:ext cx="3657600" cy="25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fg22_2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64"/>
            <a:stretch>
              <a:fillRect/>
            </a:stretch>
          </p:blipFill>
          <p:spPr bwMode="auto">
            <a:xfrm>
              <a:off x="809278" y="685800"/>
              <a:ext cx="3663307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Arial" charset="0"/>
              </a:rPr>
              <a:t>Myasthenia gravis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Prototype human autoimmune disease: antibodies are produced against nicotinic AcCh receptors in muscle</a:t>
            </a:r>
          </a:p>
          <a:p>
            <a:pPr>
              <a:lnSpc>
                <a:spcPct val="90000"/>
              </a:lnSpc>
            </a:pPr>
            <a:r>
              <a:rPr lang="en-US" sz="2800"/>
              <a:t>Affects 25,000 people in US</a:t>
            </a:r>
          </a:p>
          <a:p>
            <a:pPr>
              <a:lnSpc>
                <a:spcPct val="90000"/>
              </a:lnSpc>
            </a:pPr>
            <a:r>
              <a:rPr lang="en-US" sz="2800"/>
              <a:t>Antibodies interfere with synaptic transmission and causes muscle weakness</a:t>
            </a:r>
          </a:p>
          <a:p>
            <a:pPr>
              <a:lnSpc>
                <a:spcPct val="90000"/>
              </a:lnSpc>
            </a:pPr>
            <a:r>
              <a:rPr lang="en-US" sz="2800"/>
              <a:t>Cranial muscles and limb muscles affected</a:t>
            </a:r>
          </a:p>
          <a:p>
            <a:pPr>
              <a:lnSpc>
                <a:spcPct val="90000"/>
              </a:lnSpc>
            </a:pPr>
            <a:r>
              <a:rPr lang="en-US" sz="2800"/>
              <a:t>Severity of symptoms varies from day to day giving rise to periods of remission or exacerbation</a:t>
            </a:r>
          </a:p>
          <a:p>
            <a:pPr>
              <a:lnSpc>
                <a:spcPct val="90000"/>
              </a:lnSpc>
            </a:pPr>
            <a:r>
              <a:rPr lang="en-US" sz="2800"/>
              <a:t>Muscle weakness is reversed by drugs that inhibit acetylcholinesterase, the enzyme that degrades AcCh; thymectomy also helps</a:t>
            </a:r>
          </a:p>
          <a:p>
            <a:pPr>
              <a:lnSpc>
                <a:spcPct val="90000"/>
              </a:lnSpc>
            </a:pPr>
            <a:r>
              <a:rPr lang="en-US" sz="2800"/>
              <a:t>Rare, heritable form of myasthenia exists: not autoimmune, mutations in AcCh signaling genes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Arial" charset="0"/>
              </a:rPr>
              <a:t>Myasthenia gravis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463" y="838200"/>
            <a:ext cx="4351337" cy="5975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is your br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4522126" cy="5852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70" y="5950803"/>
            <a:ext cx="901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The 1.3 kg human brain contains 10</a:t>
            </a:r>
            <a:r>
              <a:rPr lang="en-US" sz="2400" baseline="30000" dirty="0" smtClean="0">
                <a:solidFill>
                  <a:srgbClr val="000090"/>
                </a:solidFill>
                <a:latin typeface="Arial"/>
                <a:cs typeface="Arial"/>
              </a:rPr>
              <a:t>11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neurons and &gt;10</a:t>
            </a:r>
            <a:r>
              <a:rPr lang="en-US" sz="2400" baseline="30000" dirty="0" smtClean="0">
                <a:solidFill>
                  <a:srgbClr val="000090"/>
                </a:solidFill>
                <a:latin typeface="Arial"/>
                <a:cs typeface="Arial"/>
              </a:rPr>
              <a:t>14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synapses, and 10</a:t>
            </a:r>
            <a:r>
              <a:rPr lang="en-US" sz="2400" baseline="30000" dirty="0" smtClean="0">
                <a:solidFill>
                  <a:srgbClr val="000090"/>
                </a:solidFill>
                <a:latin typeface="Arial"/>
                <a:cs typeface="Arial"/>
              </a:rPr>
              <a:t>12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glial cells (astrocytes and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oligodendrocytes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9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Muscarinic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AcChR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(a </a:t>
            </a:r>
            <a:r>
              <a:rPr lang="en-US" sz="2400" u="sng" dirty="0" smtClean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rotein-</a:t>
            </a:r>
            <a:r>
              <a:rPr lang="en-US" sz="2400" u="sng" dirty="0" smtClean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oupled </a:t>
            </a:r>
            <a:r>
              <a:rPr lang="en-US" sz="2400" u="sng" dirty="0" smtClean="0">
                <a:solidFill>
                  <a:schemeClr val="tx1"/>
                </a:solidFill>
                <a:latin typeface="Arial" charset="0"/>
              </a:rPr>
              <a:t>r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eceptor, GPCR):  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Arial" charset="0"/>
              </a:rPr>
            </a:br>
            <a:r>
              <a:rPr lang="en-US" sz="2400" dirty="0">
                <a:solidFill>
                  <a:schemeClr val="tx1"/>
                </a:solidFill>
                <a:latin typeface="Arial" charset="0"/>
              </a:rPr>
              <a:t>cardiac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hyperpolarization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following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</a:rPr>
              <a:t>vagal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stimulation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1373188"/>
            <a:ext cx="6800850" cy="5484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457200"/>
            <a:ext cx="9077325" cy="527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28600" y="0"/>
            <a:ext cx="8686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400" b="1" dirty="0" smtClean="0">
                <a:latin typeface="Arial"/>
                <a:ea typeface="ＭＳ Ｐゴシック" charset="0"/>
                <a:cs typeface="Arial"/>
              </a:rPr>
              <a:t>The sense of taste</a:t>
            </a:r>
            <a:endParaRPr lang="en-US" sz="24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3" name="Picture 2" descr="fg22_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9438"/>
            <a:ext cx="86868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33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Arial" charset="0"/>
              </a:rPr>
              <a:t>Parkinson disease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Common neurological disorder affecting 1 million people in US</a:t>
            </a:r>
          </a:p>
          <a:p>
            <a:pPr>
              <a:lnSpc>
                <a:spcPct val="90000"/>
              </a:lnSpc>
            </a:pPr>
            <a:r>
              <a:rPr lang="en-US" sz="2800"/>
              <a:t>Symptoms: paucity of spontaneous movement, tremor at rest, muscle rigidity, shuffling gait, mask-like facial expression, autonomic disturbances, depression, cognitive impairment</a:t>
            </a:r>
          </a:p>
          <a:p>
            <a:pPr>
              <a:lnSpc>
                <a:spcPct val="90000"/>
              </a:lnSpc>
            </a:pPr>
            <a:r>
              <a:rPr lang="en-US" sz="2800"/>
              <a:t>Results from degeneration of dopamine neurons in the substantia nigra pars compacta</a:t>
            </a:r>
          </a:p>
          <a:p>
            <a:pPr>
              <a:lnSpc>
                <a:spcPct val="90000"/>
              </a:lnSpc>
            </a:pPr>
            <a:r>
              <a:rPr lang="en-US" sz="2800"/>
              <a:t>Oral administration of L-DOPA was found beneficial but effects diminish &gt;5 years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263"/>
            <a:ext cx="7615238" cy="6789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447800"/>
            <a:ext cx="3962400" cy="11430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Five nuclear genes are known to carry mutations that cause rare inherited forms (&lt;10%) of Parkinson Disease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5" y="0"/>
            <a:ext cx="5210175" cy="6783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0" y="152400"/>
            <a:ext cx="4908550" cy="6348413"/>
          </a:xfrm>
          <a:prstGeom prst="rect">
            <a:avLst/>
          </a:prstGeom>
          <a:noFill/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371600"/>
            <a:ext cx="4191000" cy="1143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" charset="0"/>
              </a:rPr>
              <a:t>Benzodiazepines (like </a:t>
            </a:r>
            <a:r>
              <a:rPr lang="en-US" sz="2800" dirty="0" smtClean="0">
                <a:solidFill>
                  <a:schemeClr val="tx1"/>
                </a:solidFill>
                <a:latin typeface="Arial" charset="0"/>
              </a:rPr>
              <a:t>diazepam (Valium), </a:t>
            </a:r>
            <a:r>
              <a:rPr lang="en-US" sz="2800" dirty="0" err="1">
                <a:solidFill>
                  <a:schemeClr val="tx1"/>
                </a:solidFill>
                <a:latin typeface="Arial" charset="0"/>
              </a:rPr>
              <a:t>flurazepam</a:t>
            </a:r>
            <a:r>
              <a:rPr lang="en-US" sz="2800" dirty="0">
                <a:solidFill>
                  <a:schemeClr val="tx1"/>
                </a:solidFill>
                <a:latin typeface="Arial" charset="0"/>
              </a:rPr>
              <a:t>) facilitate </a:t>
            </a:r>
            <a:r>
              <a:rPr lang="en-US" sz="2800" dirty="0" err="1">
                <a:solidFill>
                  <a:schemeClr val="tx1"/>
                </a:solidFill>
                <a:latin typeface="Arial" charset="0"/>
              </a:rPr>
              <a:t>GABAergic</a:t>
            </a:r>
            <a:r>
              <a:rPr lang="en-US" sz="2800" dirty="0">
                <a:solidFill>
                  <a:schemeClr val="tx1"/>
                </a:solidFill>
                <a:latin typeface="Arial" charset="0"/>
              </a:rPr>
              <a:t> transmission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1593850"/>
            <a:ext cx="9050337" cy="4502150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Opiate analgesics: exert their activity by binding to opioid receptors in brain </a:t>
            </a:r>
            <a:r>
              <a:rPr lang="en-US" sz="2800">
                <a:latin typeface="Arial" charset="0"/>
              </a:rPr>
              <a:t>(GPCRs)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76200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Characteristics of Alzheimer Disease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198688"/>
            <a:ext cx="8977313" cy="4583112"/>
          </a:xfrm>
          <a:prstGeom prst="rect">
            <a:avLst/>
          </a:prstGeom>
          <a:noFill/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" y="457200"/>
            <a:ext cx="92106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/>
              <a:t>Affects 7% of people &gt;65 y (5 million in USA)</a:t>
            </a:r>
          </a:p>
          <a:p>
            <a:pPr>
              <a:buFontTx/>
              <a:buChar char="-"/>
            </a:pPr>
            <a:r>
              <a:rPr lang="en-US" sz="2000"/>
              <a:t>Classical pathology: neurofibrillary tangles and senile plaques in neocortex and hippocampus</a:t>
            </a:r>
          </a:p>
          <a:p>
            <a:pPr>
              <a:buFontTx/>
              <a:buChar char="-"/>
            </a:pPr>
            <a:r>
              <a:rPr lang="en-US" sz="2000"/>
              <a:t>Patients show abnormalities of memory, problem solving, judgement, and behavior</a:t>
            </a:r>
          </a:p>
          <a:p>
            <a:pPr>
              <a:buFontTx/>
              <a:buChar char="-"/>
            </a:pPr>
            <a:r>
              <a:rPr lang="en-US" sz="2000"/>
              <a:t>Several genetic risk factors for Alzheimer disease have been identified, all of which cause deposition of A</a:t>
            </a:r>
            <a:r>
              <a:rPr lang="en-US" sz="2000">
                <a:latin typeface="Symbol" charset="2"/>
              </a:rPr>
              <a:t></a:t>
            </a:r>
            <a:r>
              <a:rPr lang="en-US" sz="2000"/>
              <a:t> amyloid peptide</a:t>
            </a:r>
          </a:p>
          <a:p>
            <a:pPr>
              <a:buFontTx/>
              <a:buChar char="-"/>
            </a:pPr>
            <a:endParaRPr lang="en-US"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Proteolytic cleavage of amyloid precursor protein (APP)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687513"/>
            <a:ext cx="8535987" cy="3481387"/>
          </a:xfrm>
          <a:prstGeom prst="rect">
            <a:avLst/>
          </a:prstGeom>
          <a:noFill/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570538" y="2667000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ymbol" charset="2"/>
              </a:rPr>
              <a:t></a:t>
            </a:r>
            <a:r>
              <a:rPr lang="en-US" sz="2000">
                <a:latin typeface="Arial" charset="0"/>
              </a:rPr>
              <a:t>-Secretase</a:t>
            </a:r>
            <a:endParaRPr lang="en-US" sz="2000">
              <a:latin typeface="Symbol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28600" y="76200"/>
            <a:ext cx="8686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400" b="1" dirty="0" smtClean="0">
                <a:latin typeface="Arial"/>
                <a:ea typeface="ＭＳ Ｐゴシック" charset="0"/>
                <a:cs typeface="Arial"/>
              </a:rPr>
              <a:t>Typical morphology of two types of mammalian neurons</a:t>
            </a:r>
            <a:endParaRPr lang="en-US" sz="24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4" name="Picture 2" descr="fg22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685800"/>
            <a:ext cx="8086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0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Generation of A</a:t>
            </a:r>
            <a:r>
              <a:rPr lang="en-US" sz="2800">
                <a:solidFill>
                  <a:schemeClr val="tx1"/>
                </a:solidFill>
                <a:latin typeface="Symbol" charset="2"/>
              </a:rPr>
              <a:t></a:t>
            </a:r>
            <a:r>
              <a:rPr lang="en-US" sz="2800">
                <a:solidFill>
                  <a:schemeClr val="tx1"/>
                </a:solidFill>
                <a:latin typeface="Arial" charset="0"/>
              </a:rPr>
              <a:t> amyloid peptide: causative agent of Alzheimer Disease?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990600"/>
            <a:ext cx="9050337" cy="4929188"/>
          </a:xfrm>
          <a:prstGeom prst="rect">
            <a:avLst/>
          </a:prstGeo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04800" y="5988050"/>
            <a:ext cx="8542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*Evidence suggests presenilins are tightly linked to </a:t>
            </a:r>
            <a:r>
              <a:rPr lang="en-US" sz="1800">
                <a:latin typeface="Symbol" charset="2"/>
              </a:rPr>
              <a:t></a:t>
            </a:r>
            <a:r>
              <a:rPr lang="en-US" sz="1800"/>
              <a:t>-secretase-mediated cleavage and play</a:t>
            </a:r>
          </a:p>
          <a:p>
            <a:r>
              <a:rPr lang="en-US" sz="1800"/>
              <a:t>  an important role in amyloid precursor protein (APP) cleavage.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64538" cy="6802438"/>
          </a:xfrm>
          <a:prstGeom prst="rect">
            <a:avLst/>
          </a:prstGeo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85616" y="3352800"/>
            <a:ext cx="25955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Hyperphosphorylated</a:t>
            </a:r>
            <a:endParaRPr lang="en-US" sz="2000" b="1" dirty="0">
              <a:solidFill>
                <a:srgbClr val="0000FF"/>
              </a:solidFill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 tau protein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5181600" cy="685800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Arial" charset="0"/>
              </a:rPr>
              <a:t>Neuropathy of Alzheimer Disease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6200" y="0"/>
            <a:ext cx="9067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000" b="1" dirty="0" smtClean="0">
                <a:latin typeface="Arial"/>
                <a:ea typeface="ＭＳ Ｐゴシック" charset="0"/>
                <a:cs typeface="Arial"/>
              </a:rPr>
              <a:t>Astrocytes interact with endothelial cells at the blood-brain barrier</a:t>
            </a:r>
            <a:endParaRPr lang="en-US" sz="20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3" name="Picture 2" descr="fg22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601663"/>
            <a:ext cx="347345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07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28600" y="0"/>
            <a:ext cx="8686800" cy="685800"/>
          </a:xfrm>
          <a:prstGeom prst="rect">
            <a:avLst/>
          </a:prstGeom>
        </p:spPr>
        <p:txBody>
          <a:bodyPr lIns="0" tIns="182880" rIns="0" bIns="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2400" b="1" dirty="0" smtClean="0">
                <a:latin typeface="Arial"/>
                <a:ea typeface="ＭＳ Ｐゴシック" charset="0"/>
                <a:cs typeface="Arial"/>
              </a:rPr>
              <a:t>Three types of glial cells</a:t>
            </a:r>
            <a:endParaRPr lang="en-US" sz="24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  <p:pic>
        <p:nvPicPr>
          <p:cNvPr id="3" name="Picture 2" descr="fg22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2763"/>
            <a:ext cx="72009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3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run-Backup\project\Ferrier\Image_Bank\image_bank\images\jpg\figure_24.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58913"/>
            <a:ext cx="32797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Arun-Backup\project\Ferrier\Image_Bank\image_bank\images\jpg\figure_24.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1524000"/>
            <a:ext cx="3998913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756" y="457200"/>
            <a:ext cx="5759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Major metabolic pathways in the brain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543" y="990600"/>
            <a:ext cx="3195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the absorptive </a:t>
            </a:r>
            <a:r>
              <a:rPr lang="en-US" sz="2400" dirty="0" smtClean="0">
                <a:latin typeface="Arial"/>
                <a:cs typeface="Arial"/>
              </a:rPr>
              <a:t>state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2672" y="1066800"/>
            <a:ext cx="2032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during fasting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_James_b1842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381000"/>
            <a:ext cx="2468880" cy="3195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472458"/>
            <a:ext cx="88391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William James, MD</a:t>
            </a:r>
          </a:p>
          <a:p>
            <a:pPr algn="ctr"/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latin typeface="Arial"/>
                <a:cs typeface="Arial"/>
              </a:rPr>
              <a:t>"I originally studied medicine in order to be a physiologist, but I drifted into psychology and philosophy from a sort of fatality. I never had any philosophic instruction, the first lecture on psychology I ever heard being the first I ever </a:t>
            </a:r>
            <a:r>
              <a:rPr lang="en-US" sz="1800" dirty="0" smtClean="0">
                <a:latin typeface="Arial"/>
                <a:cs typeface="Arial"/>
              </a:rPr>
              <a:t>gave”.</a:t>
            </a:r>
            <a:endParaRPr lang="en-US" sz="1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endParaRPr lang="en-US" sz="2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In the 19</a:t>
            </a:r>
            <a:r>
              <a:rPr lang="en-US" sz="2000" baseline="30000" dirty="0" smtClean="0">
                <a:latin typeface="Arial"/>
                <a:cs typeface="Arial"/>
              </a:rPr>
              <a:t>th</a:t>
            </a:r>
            <a:r>
              <a:rPr lang="en-US" sz="2000" dirty="0" smtClean="0">
                <a:latin typeface="Arial"/>
                <a:cs typeface="Arial"/>
              </a:rPr>
              <a:t> century, James and other psychologists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articulated mental processes as associations.</a:t>
            </a:r>
          </a:p>
          <a:p>
            <a:pPr algn="ctr"/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Currently, groups are attempting to map the entire human </a:t>
            </a:r>
            <a:r>
              <a:rPr lang="en-US" sz="2000" dirty="0" err="1" smtClean="0">
                <a:latin typeface="Arial"/>
                <a:cs typeface="Arial"/>
              </a:rPr>
              <a:t>connectome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ie</a:t>
            </a:r>
            <a:r>
              <a:rPr lang="en-US" sz="2000" dirty="0" smtClean="0">
                <a:latin typeface="Arial"/>
                <a:cs typeface="Arial"/>
              </a:rPr>
              <a:t>. what is the wiring diagram of the 10</a:t>
            </a:r>
            <a:r>
              <a:rPr lang="en-US" sz="2000" baseline="30000" dirty="0" smtClean="0">
                <a:latin typeface="Arial"/>
                <a:cs typeface="Arial"/>
              </a:rPr>
              <a:t>11</a:t>
            </a:r>
            <a:r>
              <a:rPr lang="en-US" sz="2000" dirty="0" smtClean="0">
                <a:latin typeface="Arial"/>
                <a:cs typeface="Arial"/>
              </a:rPr>
              <a:t> neurons).</a:t>
            </a:r>
          </a:p>
        </p:txBody>
      </p:sp>
    </p:spTree>
    <p:extLst>
      <p:ext uri="{BB962C8B-B14F-4D97-AF65-F5344CB8AC3E}">
        <p14:creationId xmlns:p14="http://schemas.microsoft.com/office/powerpoint/2010/main" val="34804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lysia_reflex2-l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" y="1127760"/>
            <a:ext cx="9103360" cy="512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425" y="76200"/>
            <a:ext cx="76897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Eric Kandel, MD, 2000 Nobel Laureate, and his 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tudies on memory in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Aplysia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californica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5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19912"/>
            <a:ext cx="7581100" cy="5047488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53860" y="5943600"/>
            <a:ext cx="78043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Arial" charset="0"/>
              </a:rPr>
              <a:t>The depolarization phase is </a:t>
            </a:r>
            <a:r>
              <a:rPr lang="en-US" sz="1600" dirty="0">
                <a:latin typeface="Arial" charset="0"/>
              </a:rPr>
              <a:t>due to </a:t>
            </a:r>
            <a:r>
              <a:rPr lang="en-US" sz="1600" dirty="0" smtClean="0">
                <a:latin typeface="Arial" charset="0"/>
              </a:rPr>
              <a:t>the opening </a:t>
            </a:r>
            <a:r>
              <a:rPr lang="en-US" sz="1600" dirty="0">
                <a:latin typeface="Arial" charset="0"/>
              </a:rPr>
              <a:t>of voltage-gated sodium channels; </a:t>
            </a:r>
            <a:endParaRPr lang="en-US" sz="1600" dirty="0" smtClean="0">
              <a:latin typeface="Arial" charset="0"/>
            </a:endParaRPr>
          </a:p>
          <a:p>
            <a:pPr algn="ctr"/>
            <a:r>
              <a:rPr lang="en-US" sz="1600" dirty="0" smtClean="0">
                <a:latin typeface="Arial" charset="0"/>
              </a:rPr>
              <a:t>The repolarization </a:t>
            </a:r>
            <a:r>
              <a:rPr lang="en-US" sz="1600" dirty="0">
                <a:latin typeface="Arial" charset="0"/>
              </a:rPr>
              <a:t>phase </a:t>
            </a:r>
            <a:r>
              <a:rPr lang="en-US" sz="1600" dirty="0" smtClean="0">
                <a:latin typeface="Arial" charset="0"/>
              </a:rPr>
              <a:t>is due </a:t>
            </a:r>
            <a:r>
              <a:rPr lang="en-US" sz="1600" dirty="0">
                <a:latin typeface="Arial" charset="0"/>
              </a:rPr>
              <a:t>to </a:t>
            </a:r>
            <a:r>
              <a:rPr lang="en-US" sz="1600" dirty="0" smtClean="0">
                <a:latin typeface="Arial" charset="0"/>
              </a:rPr>
              <a:t>the opening </a:t>
            </a:r>
            <a:r>
              <a:rPr lang="en-US" sz="1600" dirty="0">
                <a:latin typeface="Arial" charset="0"/>
              </a:rPr>
              <a:t>of voltage-gated potassium channels.</a:t>
            </a:r>
            <a:endParaRPr lang="en-US" sz="1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28600"/>
            <a:ext cx="86106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dirty="0">
                <a:latin typeface="Arial"/>
                <a:ea typeface="ＭＳ Ｐゴシック" charset="0"/>
                <a:cs typeface="Arial"/>
              </a:rPr>
              <a:t>Recording of an axonal membrane potential over time reveals the amplitude and frequency of </a:t>
            </a:r>
            <a:r>
              <a:rPr lang="en-US" sz="2000" b="1">
                <a:latin typeface="Arial"/>
                <a:ea typeface="ＭＳ Ｐゴシック" charset="0"/>
                <a:cs typeface="Arial"/>
              </a:rPr>
              <a:t>action </a:t>
            </a:r>
            <a:r>
              <a:rPr lang="en-US" sz="2000" b="1" smtClean="0">
                <a:latin typeface="Arial"/>
                <a:ea typeface="ＭＳ Ｐゴシック" charset="0"/>
                <a:cs typeface="Arial"/>
              </a:rPr>
              <a:t>potentials </a:t>
            </a:r>
            <a:endParaRPr lang="en-US" sz="2000" b="1" dirty="0">
              <a:latin typeface="Arial"/>
              <a:ea typeface="ＭＳ Ｐゴシック" charset="0"/>
              <a:cs typeface="Arial"/>
              <a:sym typeface="Lucida Grande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2749</TotalTime>
  <Words>732</Words>
  <Application>Microsoft Office PowerPoint</Application>
  <PresentationFormat>On-screen Show (4:3)</PresentationFormat>
  <Paragraphs>88</Paragraphs>
  <Slides>31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Calcium-dependent neurotransmitter release</vt:lpstr>
      <vt:lpstr>Neurotransmitters</vt:lpstr>
      <vt:lpstr>Synthesis and degradation of acetylcholine</vt:lpstr>
      <vt:lpstr>PowerPoint Presentation</vt:lpstr>
      <vt:lpstr>PowerPoint Presentation</vt:lpstr>
      <vt:lpstr>Myasthenia gravis</vt:lpstr>
      <vt:lpstr>Myasthenia gravis</vt:lpstr>
      <vt:lpstr>Muscarinic AcChR (a G protein-coupled receptor, GPCR):   cardiac hyperpolarization following vagal stimulation</vt:lpstr>
      <vt:lpstr>PowerPoint Presentation</vt:lpstr>
      <vt:lpstr>PowerPoint Presentation</vt:lpstr>
      <vt:lpstr>Parkinson disease</vt:lpstr>
      <vt:lpstr>PowerPoint Presentation</vt:lpstr>
      <vt:lpstr>Five nuclear genes are known to carry mutations that cause rare inherited forms (&lt;10%) of Parkinson Disease</vt:lpstr>
      <vt:lpstr>Benzodiazepines (like diazepam (Valium), flurazepam) facilitate GABAergic transmission</vt:lpstr>
      <vt:lpstr>Opiate analgesics: exert their activity by binding to opioid receptors in brain (GPCRs) </vt:lpstr>
      <vt:lpstr>Characteristics of Alzheimer Disease</vt:lpstr>
      <vt:lpstr>Proteolytic cleavage of amyloid precursor protein (APP)</vt:lpstr>
      <vt:lpstr>Generation of A amyloid peptide: causative agent of Alzheimer Disease?</vt:lpstr>
      <vt:lpstr>Neuropathy of Alzheimer Disease</vt:lpstr>
    </vt:vector>
  </TitlesOfParts>
  <Company>umdnj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howells</dc:creator>
  <cp:lastModifiedBy>suriender kumar</cp:lastModifiedBy>
  <cp:revision>153</cp:revision>
  <dcterms:created xsi:type="dcterms:W3CDTF">2013-05-06T03:52:19Z</dcterms:created>
  <dcterms:modified xsi:type="dcterms:W3CDTF">2015-03-02T19:37:40Z</dcterms:modified>
</cp:coreProperties>
</file>