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
  </p:notesMasterIdLst>
  <p:sldIdLst>
    <p:sldId id="279" r:id="rId2"/>
    <p:sldId id="257" r:id="rId3"/>
    <p:sldId id="291" r:id="rId4"/>
    <p:sldId id="261" r:id="rId5"/>
    <p:sldId id="263" r:id="rId6"/>
    <p:sldId id="262" r:id="rId7"/>
    <p:sldId id="288" r:id="rId8"/>
    <p:sldId id="295" r:id="rId9"/>
    <p:sldId id="293" r:id="rId10"/>
    <p:sldId id="292" r:id="rId11"/>
    <p:sldId id="286" r:id="rId12"/>
    <p:sldId id="296" r:id="rId13"/>
    <p:sldId id="294" r:id="rId14"/>
    <p:sldId id="269" r:id="rId15"/>
    <p:sldId id="280" r:id="rId16"/>
    <p:sldId id="259" r:id="rId17"/>
    <p:sldId id="256" r:id="rId18"/>
    <p:sldId id="275" r:id="rId19"/>
    <p:sldId id="281" r:id="rId20"/>
    <p:sldId id="282" r:id="rId21"/>
    <p:sldId id="297" r:id="rId22"/>
    <p:sldId id="298" r:id="rId23"/>
    <p:sldId id="299" r:id="rId24"/>
    <p:sldId id="287" r:id="rId25"/>
    <p:sldId id="300" r:id="rId2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787"/>
    <p:restoredTop sz="90929"/>
  </p:normalViewPr>
  <p:slideViewPr>
    <p:cSldViewPr>
      <p:cViewPr varScale="1">
        <p:scale>
          <a:sx n="95" d="100"/>
          <a:sy n="95" d="100"/>
        </p:scale>
        <p:origin x="-70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4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23"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24"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25"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6"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27"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0DD3051-2ADF-E64A-9885-38B2DBFE7425}" type="slidenum">
              <a:rPr lang="en-US"/>
              <a:pPr/>
              <a:t>‹#›</a:t>
            </a:fld>
            <a:endParaRPr lang="en-US"/>
          </a:p>
        </p:txBody>
      </p:sp>
    </p:spTree>
    <p:extLst>
      <p:ext uri="{BB962C8B-B14F-4D97-AF65-F5344CB8AC3E}">
        <p14:creationId xmlns:p14="http://schemas.microsoft.com/office/powerpoint/2010/main" val="19164114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32DB8C3-1A6F-8C4B-9E8A-EA1B11FADC07}" type="slidenum">
              <a:rPr lang="en-US"/>
              <a:pPr/>
              <a:t>1</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B04C68C-E020-7D48-B110-2ECEFB5B2815}" type="slidenum">
              <a:rPr lang="en-US"/>
              <a:pPr/>
              <a:t>15</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1E18876-2644-6F45-95AD-0053AFDA62DB}" type="slidenum">
              <a:rPr lang="en-US"/>
              <a:pPr/>
              <a:t>16</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39F86CD-5250-4546-B0C2-1F60185D880F}" type="slidenum">
              <a:rPr lang="en-US"/>
              <a:pPr/>
              <a:t>17</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61CE7B4-FFA9-3E46-9EC8-EBC2291C5D3C}" type="slidenum">
              <a:rPr lang="en-US"/>
              <a:pPr/>
              <a:t>18</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35D94E3-5DF2-254A-8DF5-7D517A7CAE0F}" type="slidenum">
              <a:rPr lang="en-US"/>
              <a:pPr/>
              <a:t>19</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CBCB94E-14CE-D14A-ACB2-29C7BA4CEC7B}" type="slidenum">
              <a:rPr lang="en-US"/>
              <a:pPr/>
              <a:t>20</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charset="0"/>
                <a:ea typeface="+mn-ea"/>
                <a:cs typeface="+mn-cs"/>
              </a:rPr>
              <a:t>An increasing body of research suggests that two additional hallmarks of cancer are involved in the pathogenesis of some and perhaps all cancers. One involves the capability to modify, or reprogram, cellular metabolism in order to most effectively support neoplastic proliferation. The second allows cancer cells to evade immunological destruction, in particular by T and B lymphocytes, macrophages, and natural killer cells. Because neither capability is yet generalized and fully validated, they are labeled as emerging hallmarks. Additionally, two consequential characteristics of </a:t>
            </a:r>
            <a:r>
              <a:rPr lang="en-US" sz="1200" b="0" i="0" u="none" strike="noStrike" kern="1200" baseline="0" dirty="0" err="1" smtClean="0">
                <a:solidFill>
                  <a:schemeClr val="tx1"/>
                </a:solidFill>
                <a:latin typeface="Times" charset="0"/>
                <a:ea typeface="+mn-ea"/>
                <a:cs typeface="+mn-cs"/>
              </a:rPr>
              <a:t>neoplasia</a:t>
            </a:r>
            <a:r>
              <a:rPr lang="en-US" sz="1200" b="0" i="0" u="none" strike="noStrike" kern="1200" baseline="0" dirty="0" smtClean="0">
                <a:solidFill>
                  <a:schemeClr val="tx1"/>
                </a:solidFill>
                <a:latin typeface="Times" charset="0"/>
                <a:ea typeface="+mn-ea"/>
                <a:cs typeface="+mn-cs"/>
              </a:rPr>
              <a:t> facilitate acquisition of both core and emerging hallmarks. Genomic instability and thus mutability endow cancer cells with genetic alterations that drive tumor progression. Inflammation by innate immune cells designed to fight infections and heal wounds can instead result in their inadvertent support of multiple hallmark capabilities, thereby manifesting the now widely appreciated tumor-promoting consequences of inflammatory responses.</a:t>
            </a:r>
            <a:endParaRPr lang="en-US" dirty="0"/>
          </a:p>
        </p:txBody>
      </p:sp>
      <p:sp>
        <p:nvSpPr>
          <p:cNvPr id="4" name="Slide Number Placeholder 3"/>
          <p:cNvSpPr>
            <a:spLocks noGrp="1"/>
          </p:cNvSpPr>
          <p:nvPr>
            <p:ph type="sldNum" sz="quarter" idx="10"/>
          </p:nvPr>
        </p:nvSpPr>
        <p:spPr/>
        <p:txBody>
          <a:bodyPr/>
          <a:lstStyle/>
          <a:p>
            <a:fld id="{30DD3051-2ADF-E64A-9885-38B2DBFE7425}" type="slidenum">
              <a:rPr lang="en-US" smtClean="0"/>
              <a:pPr/>
              <a:t>21</a:t>
            </a:fld>
            <a:endParaRPr lang="en-US"/>
          </a:p>
        </p:txBody>
      </p:sp>
    </p:spTree>
    <p:extLst>
      <p:ext uri="{BB962C8B-B14F-4D97-AF65-F5344CB8AC3E}">
        <p14:creationId xmlns:p14="http://schemas.microsoft.com/office/powerpoint/2010/main" val="1541371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charset="0"/>
                <a:ea typeface="+mn-ea"/>
                <a:cs typeface="+mn-cs"/>
              </a:rPr>
              <a:t>(Upper) An assemblage of distinct cell types constitutes most solid tumors. Both the parenchyma and </a:t>
            </a:r>
            <a:r>
              <a:rPr lang="en-US" sz="1200" b="0" i="0" u="none" strike="noStrike" kern="1200" baseline="0" dirty="0" err="1" smtClean="0">
                <a:solidFill>
                  <a:schemeClr val="tx1"/>
                </a:solidFill>
                <a:latin typeface="Times" charset="0"/>
                <a:ea typeface="+mn-ea"/>
                <a:cs typeface="+mn-cs"/>
              </a:rPr>
              <a:t>stroma</a:t>
            </a:r>
            <a:r>
              <a:rPr lang="en-US" sz="1200" b="0" i="0" u="none" strike="noStrike" kern="1200" baseline="0" dirty="0" smtClean="0">
                <a:solidFill>
                  <a:schemeClr val="tx1"/>
                </a:solidFill>
                <a:latin typeface="Times" charset="0"/>
                <a:ea typeface="+mn-ea"/>
                <a:cs typeface="+mn-cs"/>
              </a:rPr>
              <a:t> of tumors contain distinct cell types and subtypes that collectively enable tumor growth and progression. Notably, the immune inflammatory cells present in tumors can include both tumor-promoting as well as tumor-killing Subclasses. (Lower) The distinctive microenvironments of tumors. The multiple stromal cell types create a succession of tumor microenvironments that change as tumors invade normal tissue and thereafter seed and colonize distant tissues. The abundance, histologic organization, and phenotypic characteristics of the stromal cell types, as well as of the extracellular matrix (hatched background), evolve during progression, thereby enabling primary, invasive, and then metastatic growth. The surrounding normal cells of the primary and metastatic sites, shown only schematically, likely also affect the character of the various neoplastic microenvironments. (Not shown are the premalignant stages in </a:t>
            </a:r>
            <a:r>
              <a:rPr lang="en-US" sz="1200" b="0" i="0" u="none" strike="noStrike" kern="1200" baseline="0" dirty="0" err="1" smtClean="0">
                <a:solidFill>
                  <a:schemeClr val="tx1"/>
                </a:solidFill>
                <a:latin typeface="Times" charset="0"/>
                <a:ea typeface="+mn-ea"/>
                <a:cs typeface="+mn-cs"/>
              </a:rPr>
              <a:t>tumorigenesis</a:t>
            </a:r>
            <a:r>
              <a:rPr lang="en-US" sz="1200" b="0" i="0" u="none" strike="noStrike" kern="1200" baseline="0" dirty="0" smtClean="0">
                <a:solidFill>
                  <a:schemeClr val="tx1"/>
                </a:solidFill>
                <a:latin typeface="Times" charset="0"/>
                <a:ea typeface="+mn-ea"/>
                <a:cs typeface="+mn-cs"/>
              </a:rPr>
              <a:t>, which also have distinctive microenvironments that are created by the abundance and characteristics of the assembled cells.)</a:t>
            </a:r>
            <a:endParaRPr lang="en-US" dirty="0"/>
          </a:p>
        </p:txBody>
      </p:sp>
      <p:sp>
        <p:nvSpPr>
          <p:cNvPr id="4" name="Slide Number Placeholder 3"/>
          <p:cNvSpPr>
            <a:spLocks noGrp="1"/>
          </p:cNvSpPr>
          <p:nvPr>
            <p:ph type="sldNum" sz="quarter" idx="10"/>
          </p:nvPr>
        </p:nvSpPr>
        <p:spPr/>
        <p:txBody>
          <a:bodyPr/>
          <a:lstStyle/>
          <a:p>
            <a:fld id="{30DD3051-2ADF-E64A-9885-38B2DBFE7425}" type="slidenum">
              <a:rPr lang="en-US" smtClean="0"/>
              <a:pPr/>
              <a:t>23</a:t>
            </a:fld>
            <a:endParaRPr lang="en-US"/>
          </a:p>
        </p:txBody>
      </p:sp>
    </p:spTree>
    <p:extLst>
      <p:ext uri="{BB962C8B-B14F-4D97-AF65-F5344CB8AC3E}">
        <p14:creationId xmlns:p14="http://schemas.microsoft.com/office/powerpoint/2010/main" val="85978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charset="0"/>
                <a:ea typeface="+mn-ea"/>
                <a:cs typeface="+mn-cs"/>
              </a:rPr>
              <a:t>Drugs that interfere with each of the acquired capabilities necessary for tumor growth and progression have been developed and are in clinical trials or in some</a:t>
            </a:r>
          </a:p>
          <a:p>
            <a:r>
              <a:rPr lang="en-US" sz="1200" b="0" i="0" u="none" strike="noStrike" kern="1200" baseline="0" dirty="0" smtClean="0">
                <a:solidFill>
                  <a:schemeClr val="tx1"/>
                </a:solidFill>
                <a:latin typeface="Times" charset="0"/>
                <a:ea typeface="+mn-ea"/>
                <a:cs typeface="+mn-cs"/>
              </a:rPr>
              <a:t>cases approved for clinical use in treating certain forms of human cancer. Additionally, the investigational drugs are being developed to target each of the</a:t>
            </a:r>
          </a:p>
          <a:p>
            <a:r>
              <a:rPr lang="en-US" sz="1200" b="0" i="0" u="none" strike="noStrike" kern="1200" baseline="0" dirty="0" smtClean="0">
                <a:solidFill>
                  <a:schemeClr val="tx1"/>
                </a:solidFill>
                <a:latin typeface="Times" charset="0"/>
                <a:ea typeface="+mn-ea"/>
                <a:cs typeface="+mn-cs"/>
              </a:rPr>
              <a:t>enabling characteristics and emerging hallmarks depicted in Figure 3, which also hold promise as cancer therapeutics. The drugs listed are but illustrative</a:t>
            </a:r>
          </a:p>
          <a:p>
            <a:r>
              <a:rPr lang="en-US" sz="1200" b="0" i="0" u="none" strike="noStrike" kern="1200" baseline="0" dirty="0" smtClean="0">
                <a:solidFill>
                  <a:schemeClr val="tx1"/>
                </a:solidFill>
                <a:latin typeface="Times" charset="0"/>
                <a:ea typeface="+mn-ea"/>
                <a:cs typeface="+mn-cs"/>
              </a:rPr>
              <a:t>examples; there is a deep pipeline of candidate drugs with different molecular targets and modes of action in development for most of these hallmarks.</a:t>
            </a:r>
            <a:endParaRPr lang="en-US" dirty="0"/>
          </a:p>
        </p:txBody>
      </p:sp>
      <p:sp>
        <p:nvSpPr>
          <p:cNvPr id="4" name="Slide Number Placeholder 3"/>
          <p:cNvSpPr>
            <a:spLocks noGrp="1"/>
          </p:cNvSpPr>
          <p:nvPr>
            <p:ph type="sldNum" sz="quarter" idx="10"/>
          </p:nvPr>
        </p:nvSpPr>
        <p:spPr/>
        <p:txBody>
          <a:bodyPr/>
          <a:lstStyle/>
          <a:p>
            <a:fld id="{30DD3051-2ADF-E64A-9885-38B2DBFE7425}" type="slidenum">
              <a:rPr lang="en-US" smtClean="0"/>
              <a:pPr/>
              <a:t>25</a:t>
            </a:fld>
            <a:endParaRPr lang="en-US"/>
          </a:p>
        </p:txBody>
      </p:sp>
    </p:spTree>
    <p:extLst>
      <p:ext uri="{BB962C8B-B14F-4D97-AF65-F5344CB8AC3E}">
        <p14:creationId xmlns:p14="http://schemas.microsoft.com/office/powerpoint/2010/main" val="2482838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045AF30-C216-AA4B-9A75-8E6717A7DD8D}" type="slidenum">
              <a:rPr lang="en-US"/>
              <a:pPr/>
              <a:t>2</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A1CD907-1B8E-924D-AFFC-0590B9E73973}" type="slidenum">
              <a:rPr lang="en-US"/>
              <a:pPr/>
              <a:t>4</a:t>
            </a:fld>
            <a:endParaRPr lang="en-US" dirty="0"/>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8AD50DB-D86D-3044-8175-A0F3AFDF71D1}" type="slidenum">
              <a:rPr lang="en-US"/>
              <a:pPr/>
              <a:t>5</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A7C7705-4AAC-EE4A-A79E-A9D60F98C803}" type="slidenum">
              <a:rPr lang="en-US"/>
              <a:pPr/>
              <a:t>6</a:t>
            </a:fld>
            <a:endParaRPr lang="en-US" dirty="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5900" indent="-214313" eaLnBrk="1">
              <a:lnSpc>
                <a:spcPct val="93000"/>
              </a:lnSpc>
              <a:spcBef>
                <a:spcPct val="0"/>
              </a:spcBef>
            </a:pPr>
            <a:r>
              <a:rPr lang="en-US" sz="1200" dirty="0" smtClean="0">
                <a:latin typeface="Arial" charset="0"/>
                <a:cs typeface="IPAMincho" charset="0"/>
              </a:rPr>
              <a:t>This illustration encompasses the six hallmark capabilities originally proposed in our 2000 perspective. The past decade has witnessed remarkable progress toward understanding the mechanistic underpinnings of each hallmark.</a:t>
            </a:r>
          </a:p>
          <a:p>
            <a:pPr marL="215900" indent="-214313" eaLnBrk="1">
              <a:lnSpc>
                <a:spcPct val="93000"/>
              </a:lnSpc>
              <a:spcBef>
                <a:spcPct val="0"/>
              </a:spcBef>
            </a:pPr>
            <a:endParaRPr lang="en-US" sz="3600" dirty="0" smtClean="0">
              <a:latin typeface="Arial" charset="0"/>
              <a:cs typeface="IPAMincho" charset="0"/>
            </a:endParaRPr>
          </a:p>
          <a:p>
            <a:endParaRPr lang="en-US" dirty="0"/>
          </a:p>
        </p:txBody>
      </p:sp>
      <p:sp>
        <p:nvSpPr>
          <p:cNvPr id="4" name="Slide Number Placeholder 3"/>
          <p:cNvSpPr>
            <a:spLocks noGrp="1"/>
          </p:cNvSpPr>
          <p:nvPr>
            <p:ph type="sldNum" sz="quarter" idx="10"/>
          </p:nvPr>
        </p:nvSpPr>
        <p:spPr/>
        <p:txBody>
          <a:bodyPr/>
          <a:lstStyle/>
          <a:p>
            <a:fld id="{30DD3051-2ADF-E64A-9885-38B2DBFE7425}" type="slidenum">
              <a:rPr lang="en-US" smtClean="0"/>
              <a:pPr/>
              <a:t>10</a:t>
            </a:fld>
            <a:endParaRPr lang="en-US"/>
          </a:p>
        </p:txBody>
      </p:sp>
    </p:spTree>
    <p:extLst>
      <p:ext uri="{BB962C8B-B14F-4D97-AF65-F5344CB8AC3E}">
        <p14:creationId xmlns:p14="http://schemas.microsoft.com/office/powerpoint/2010/main" val="960391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charset="0"/>
                <a:ea typeface="+mn-ea"/>
                <a:cs typeface="+mn-cs"/>
              </a:rPr>
              <a:t>An elaborate integrated circuit operates within normal cells and is reprogrammed to regulate hallmark capabilities within cancer cells. Separate </a:t>
            </a:r>
            <a:r>
              <a:rPr lang="en-US" sz="1200" b="0" i="0" u="none" strike="noStrike" kern="1200" baseline="0" dirty="0" err="1" smtClean="0">
                <a:solidFill>
                  <a:schemeClr val="tx1"/>
                </a:solidFill>
                <a:latin typeface="Times" charset="0"/>
                <a:ea typeface="+mn-ea"/>
                <a:cs typeface="+mn-cs"/>
              </a:rPr>
              <a:t>subcircuits</a:t>
            </a:r>
            <a:r>
              <a:rPr lang="en-US" sz="1200" b="0" i="0" u="none" strike="noStrike" kern="1200" baseline="0" dirty="0" smtClean="0">
                <a:solidFill>
                  <a:schemeClr val="tx1"/>
                </a:solidFill>
                <a:latin typeface="Times" charset="0"/>
                <a:ea typeface="+mn-ea"/>
                <a:cs typeface="+mn-cs"/>
              </a:rPr>
              <a:t>,</a:t>
            </a:r>
          </a:p>
          <a:p>
            <a:r>
              <a:rPr lang="en-US" sz="1200" b="0" i="0" u="none" strike="noStrike" kern="1200" baseline="0" dirty="0" smtClean="0">
                <a:solidFill>
                  <a:schemeClr val="tx1"/>
                </a:solidFill>
                <a:latin typeface="Times" charset="0"/>
                <a:ea typeface="+mn-ea"/>
                <a:cs typeface="+mn-cs"/>
              </a:rPr>
              <a:t>depicted here in differently colored fields, are specialized to orchestrate the various capabilities. At one level, this depiction is simplistic, as there is considerable</a:t>
            </a:r>
          </a:p>
          <a:p>
            <a:r>
              <a:rPr lang="en-US" sz="1200" b="0" i="0" u="none" strike="noStrike" kern="1200" baseline="0" dirty="0" smtClean="0">
                <a:solidFill>
                  <a:schemeClr val="tx1"/>
                </a:solidFill>
                <a:latin typeface="Times" charset="0"/>
                <a:ea typeface="+mn-ea"/>
                <a:cs typeface="+mn-cs"/>
              </a:rPr>
              <a:t>crosstalk between such </a:t>
            </a:r>
            <a:r>
              <a:rPr lang="en-US" sz="1200" b="0" i="0" u="none" strike="noStrike" kern="1200" baseline="0" dirty="0" err="1" smtClean="0">
                <a:solidFill>
                  <a:schemeClr val="tx1"/>
                </a:solidFill>
                <a:latin typeface="Times" charset="0"/>
                <a:ea typeface="+mn-ea"/>
                <a:cs typeface="+mn-cs"/>
              </a:rPr>
              <a:t>subcircuits</a:t>
            </a:r>
            <a:r>
              <a:rPr lang="en-US" sz="1200" b="0" i="0" u="none" strike="noStrike" kern="1200" baseline="0" dirty="0" smtClean="0">
                <a:solidFill>
                  <a:schemeClr val="tx1"/>
                </a:solidFill>
                <a:latin typeface="Times" charset="0"/>
                <a:ea typeface="+mn-ea"/>
                <a:cs typeface="+mn-cs"/>
              </a:rPr>
              <a:t>. In addition, because each cancer cell is exposed to a complex mixture of signals from its microenvironment, each of these</a:t>
            </a:r>
          </a:p>
          <a:p>
            <a:r>
              <a:rPr lang="en-US" sz="1200" b="0" i="0" u="none" strike="noStrike" kern="1200" baseline="0" dirty="0" err="1" smtClean="0">
                <a:solidFill>
                  <a:schemeClr val="tx1"/>
                </a:solidFill>
                <a:latin typeface="Times" charset="0"/>
                <a:ea typeface="+mn-ea"/>
                <a:cs typeface="+mn-cs"/>
              </a:rPr>
              <a:t>subcircuits</a:t>
            </a:r>
            <a:r>
              <a:rPr lang="en-US" sz="1200" b="0" i="0" u="none" strike="noStrike" kern="1200" baseline="0" dirty="0" smtClean="0">
                <a:solidFill>
                  <a:schemeClr val="tx1"/>
                </a:solidFill>
                <a:latin typeface="Times" charset="0"/>
                <a:ea typeface="+mn-ea"/>
                <a:cs typeface="+mn-cs"/>
              </a:rPr>
              <a:t> is connected with signals originating from other cells in the tumor microenvironment, as outlined in Figure 5.</a:t>
            </a:r>
            <a:endParaRPr lang="en-US" dirty="0"/>
          </a:p>
        </p:txBody>
      </p:sp>
      <p:sp>
        <p:nvSpPr>
          <p:cNvPr id="4" name="Slide Number Placeholder 3"/>
          <p:cNvSpPr>
            <a:spLocks noGrp="1"/>
          </p:cNvSpPr>
          <p:nvPr>
            <p:ph type="sldNum" sz="quarter" idx="10"/>
          </p:nvPr>
        </p:nvSpPr>
        <p:spPr/>
        <p:txBody>
          <a:bodyPr/>
          <a:lstStyle/>
          <a:p>
            <a:fld id="{30DD3051-2ADF-E64A-9885-38B2DBFE7425}" type="slidenum">
              <a:rPr lang="en-US" smtClean="0"/>
              <a:pPr/>
              <a:t>12</a:t>
            </a:fld>
            <a:endParaRPr lang="en-US"/>
          </a:p>
        </p:txBody>
      </p:sp>
    </p:spTree>
    <p:extLst>
      <p:ext uri="{BB962C8B-B14F-4D97-AF65-F5344CB8AC3E}">
        <p14:creationId xmlns:p14="http://schemas.microsoft.com/office/powerpoint/2010/main" val="208883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HER2 forms heterodimers with ligand-bound HER1, HER3, and HER4 and facilitates signaling by all EGF family members.</a:t>
            </a:r>
            <a:endParaRPr lang="en-US" dirty="0"/>
          </a:p>
        </p:txBody>
      </p:sp>
      <p:sp>
        <p:nvSpPr>
          <p:cNvPr id="4" name="Slide Number Placeholder 3"/>
          <p:cNvSpPr>
            <a:spLocks noGrp="1"/>
          </p:cNvSpPr>
          <p:nvPr>
            <p:ph type="sldNum" sz="quarter" idx="10"/>
          </p:nvPr>
        </p:nvSpPr>
        <p:spPr/>
        <p:txBody>
          <a:bodyPr/>
          <a:lstStyle/>
          <a:p>
            <a:fld id="{30DD3051-2ADF-E64A-9885-38B2DBFE7425}" type="slidenum">
              <a:rPr lang="en-US" smtClean="0"/>
              <a:pPr/>
              <a:t>13</a:t>
            </a:fld>
            <a:endParaRPr lang="en-US"/>
          </a:p>
        </p:txBody>
      </p:sp>
    </p:spTree>
    <p:extLst>
      <p:ext uri="{BB962C8B-B14F-4D97-AF65-F5344CB8AC3E}">
        <p14:creationId xmlns:p14="http://schemas.microsoft.com/office/powerpoint/2010/main" val="4280330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DB05C6F-3C16-FD4C-A150-D35B803BB872}" type="slidenum">
              <a:rPr lang="en-US"/>
              <a:pPr/>
              <a:t>14</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8D272454-52B5-A44D-8354-AEA5AF63632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430001D-E686-754E-985D-8EC43464957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BA85D087-7000-1A49-A862-D0FD2653418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AF3D67AD-D356-2044-8FFE-04C4B2FDBA50}"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C50A4B60-F41E-DD4C-BC7F-92E402BCF6C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9323C37B-4499-2C47-A20B-A5CFBE4135F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576DFE5D-DE9A-D841-AAAC-2DCBC9ED21C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E6048F80-AEA6-234C-88A3-CCC9E471510E}"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AB85F102-1937-4A4F-824C-F3188F9D0E5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AEEB90A-5CE3-DC46-A41A-CF60B461DB3A}"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FA3E7B21-4112-174D-8098-5C3404E868B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rgbClr val="3366FF"/>
            </a:gs>
            <a:gs pos="100000">
              <a:srgbClr val="FFFF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0CBDEAE-C736-3846-AAC4-3F2F1FE7EEB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package" Target="../embeddings/Microsoft_Word_Document1.docx"/></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zin-frankel.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8800"/>
            <a:ext cx="9144000" cy="5739973"/>
          </a:xfrm>
          <a:prstGeom prst="rect">
            <a:avLst/>
          </a:prstGeom>
        </p:spPr>
      </p:pic>
      <p:sp>
        <p:nvSpPr>
          <p:cNvPr id="26626" name="Rectangle 2"/>
          <p:cNvSpPr>
            <a:spLocks noGrp="1" noChangeArrowheads="1"/>
          </p:cNvSpPr>
          <p:nvPr>
            <p:ph type="ctrTitle"/>
          </p:nvPr>
        </p:nvSpPr>
        <p:spPr>
          <a:xfrm>
            <a:off x="228600" y="2286000"/>
            <a:ext cx="8763000" cy="1143000"/>
          </a:xfrm>
        </p:spPr>
        <p:txBody>
          <a:bodyPr/>
          <a:lstStyle/>
          <a:p>
            <a:r>
              <a:rPr lang="en-US" b="1" dirty="0" smtClean="0">
                <a:solidFill>
                  <a:schemeClr val="bg1"/>
                </a:solidFill>
                <a:latin typeface="Arial"/>
                <a:cs typeface="Arial"/>
              </a:rPr>
              <a:t>Cancer, Oncogenes </a:t>
            </a:r>
            <a:br>
              <a:rPr lang="en-US" b="1" dirty="0" smtClean="0">
                <a:solidFill>
                  <a:schemeClr val="bg1"/>
                </a:solidFill>
                <a:latin typeface="Arial"/>
                <a:cs typeface="Arial"/>
              </a:rPr>
            </a:br>
            <a:r>
              <a:rPr lang="en-US" b="1" dirty="0" smtClean="0">
                <a:solidFill>
                  <a:schemeClr val="bg1"/>
                </a:solidFill>
                <a:latin typeface="Arial"/>
                <a:cs typeface="Arial"/>
              </a:rPr>
              <a:t>and Tumor</a:t>
            </a:r>
            <a:r>
              <a:rPr lang="en-US" b="1" dirty="0">
                <a:solidFill>
                  <a:schemeClr val="bg1"/>
                </a:solidFill>
                <a:latin typeface="Arial"/>
                <a:cs typeface="Arial"/>
              </a:rPr>
              <a:t> </a:t>
            </a:r>
            <a:r>
              <a:rPr lang="en-US" b="1" dirty="0" smtClean="0">
                <a:solidFill>
                  <a:schemeClr val="bg1"/>
                </a:solidFill>
                <a:latin typeface="Arial"/>
                <a:cs typeface="Arial"/>
              </a:rPr>
              <a:t>Suppressors</a:t>
            </a:r>
            <a:br>
              <a:rPr lang="en-US" b="1" dirty="0" smtClean="0">
                <a:solidFill>
                  <a:schemeClr val="bg1"/>
                </a:solidFill>
                <a:latin typeface="Arial"/>
                <a:cs typeface="Arial"/>
              </a:rPr>
            </a:br>
            <a:r>
              <a:rPr lang="en-US" b="1" dirty="0" smtClean="0">
                <a:solidFill>
                  <a:schemeClr val="bg1"/>
                </a:solidFill>
                <a:latin typeface="Arial"/>
                <a:cs typeface="Arial"/>
              </a:rPr>
              <a:t/>
            </a:r>
            <a:br>
              <a:rPr lang="en-US" b="1" dirty="0" smtClean="0">
                <a:solidFill>
                  <a:schemeClr val="bg1"/>
                </a:solidFill>
                <a:latin typeface="Arial"/>
                <a:cs typeface="Arial"/>
              </a:rPr>
            </a:br>
            <a:r>
              <a:rPr lang="en-US" sz="3600" b="1" dirty="0" smtClean="0">
                <a:solidFill>
                  <a:schemeClr val="bg1"/>
                </a:solidFill>
                <a:latin typeface="Arial"/>
                <a:cs typeface="Arial"/>
              </a:rPr>
              <a:t>Lecture 43</a:t>
            </a:r>
            <a:br>
              <a:rPr lang="en-US" sz="3600" b="1" dirty="0" smtClean="0">
                <a:solidFill>
                  <a:schemeClr val="bg1"/>
                </a:solidFill>
                <a:latin typeface="Arial"/>
                <a:cs typeface="Arial"/>
              </a:rPr>
            </a:br>
            <a:r>
              <a:rPr lang="en-US" sz="3600" b="1" dirty="0" smtClean="0">
                <a:solidFill>
                  <a:schemeClr val="bg1"/>
                </a:solidFill>
                <a:latin typeface="Arial"/>
                <a:cs typeface="Arial"/>
              </a:rPr>
              <a:t/>
            </a:r>
            <a:br>
              <a:rPr lang="en-US" sz="3600" b="1" dirty="0" smtClean="0">
                <a:solidFill>
                  <a:schemeClr val="bg1"/>
                </a:solidFill>
                <a:latin typeface="Arial"/>
                <a:cs typeface="Arial"/>
              </a:rPr>
            </a:br>
            <a:r>
              <a:rPr lang="en-US" sz="3200" b="1" dirty="0" smtClean="0">
                <a:solidFill>
                  <a:schemeClr val="bg1"/>
                </a:solidFill>
                <a:latin typeface="Arial"/>
                <a:cs typeface="Arial"/>
              </a:rPr>
              <a:t>May 15, 2015</a:t>
            </a:r>
            <a:endParaRPr lang="en-US" sz="3200" b="1" dirty="0">
              <a:solidFill>
                <a:schemeClr val="bg1"/>
              </a:solidFill>
              <a:latin typeface="Arial"/>
              <a:cs typeface="Arial"/>
            </a:endParaRPr>
          </a:p>
        </p:txBody>
      </p:sp>
      <p:sp>
        <p:nvSpPr>
          <p:cNvPr id="26627" name="Rectangle 3"/>
          <p:cNvSpPr>
            <a:spLocks noGrp="1" noChangeArrowheads="1"/>
          </p:cNvSpPr>
          <p:nvPr>
            <p:ph type="subTitle" idx="1"/>
          </p:nvPr>
        </p:nvSpPr>
        <p:spPr>
          <a:xfrm>
            <a:off x="1371600" y="4343400"/>
            <a:ext cx="6400800" cy="1752600"/>
          </a:xfrm>
        </p:spPr>
        <p:txBody>
          <a:bodyPr/>
          <a:lstStyle/>
          <a:p>
            <a:endParaRPr lang="en-US" sz="2400" dirty="0">
              <a:solidFill>
                <a:schemeClr val="bg1"/>
              </a:solidFill>
              <a:latin typeface="Arial"/>
              <a:cs typeface="Arial"/>
            </a:endParaRPr>
          </a:p>
          <a:p>
            <a:r>
              <a:rPr lang="en-US" sz="2400" dirty="0" smtClean="0">
                <a:solidFill>
                  <a:schemeClr val="bg1"/>
                </a:solidFill>
                <a:latin typeface="Arial"/>
                <a:cs typeface="Arial"/>
              </a:rPr>
              <a:t>Professor Richard </a:t>
            </a:r>
            <a:r>
              <a:rPr lang="en-US" sz="2400" dirty="0">
                <a:solidFill>
                  <a:schemeClr val="bg1"/>
                </a:solidFill>
                <a:latin typeface="Arial"/>
                <a:cs typeface="Arial"/>
              </a:rPr>
              <a:t>D. </a:t>
            </a:r>
            <a:r>
              <a:rPr lang="en-US" sz="2400" dirty="0" smtClean="0">
                <a:solidFill>
                  <a:schemeClr val="bg1"/>
                </a:solidFill>
                <a:latin typeface="Arial"/>
                <a:cs typeface="Arial"/>
              </a:rPr>
              <a:t>Howells, PhD</a:t>
            </a:r>
          </a:p>
          <a:p>
            <a:r>
              <a:rPr lang="en-US" sz="2400" dirty="0" err="1" smtClean="0">
                <a:solidFill>
                  <a:schemeClr val="bg1"/>
                </a:solidFill>
                <a:latin typeface="Arial"/>
                <a:cs typeface="Arial"/>
              </a:rPr>
              <a:t>howells@njms.rutgers.edu</a:t>
            </a:r>
            <a:endParaRPr lang="en-US" sz="2400" dirty="0">
              <a:solidFill>
                <a:schemeClr val="bg1"/>
              </a:solidFill>
              <a:latin typeface="Arial"/>
              <a:cs typeface="Arial"/>
            </a:endParaRPr>
          </a:p>
        </p:txBody>
      </p:sp>
      <p:sp>
        <p:nvSpPr>
          <p:cNvPr id="3" name="TextBox 2"/>
          <p:cNvSpPr txBox="1"/>
          <p:nvPr/>
        </p:nvSpPr>
        <p:spPr>
          <a:xfrm>
            <a:off x="6858000" y="5334000"/>
            <a:ext cx="2280217" cy="400110"/>
          </a:xfrm>
          <a:prstGeom prst="rect">
            <a:avLst/>
          </a:prstGeom>
          <a:noFill/>
        </p:spPr>
        <p:txBody>
          <a:bodyPr wrap="none" rtlCol="0">
            <a:spAutoFit/>
          </a:bodyPr>
          <a:lstStyle/>
          <a:p>
            <a:r>
              <a:rPr lang="en-US" sz="2000" dirty="0" smtClean="0">
                <a:solidFill>
                  <a:srgbClr val="CCFFCC"/>
                </a:solidFill>
                <a:latin typeface="Arial"/>
                <a:cs typeface="Arial"/>
              </a:rPr>
              <a:t>Colon cancer cells</a:t>
            </a:r>
            <a:endParaRPr lang="en-US" sz="2000" dirty="0">
              <a:solidFill>
                <a:srgbClr val="CCFFCC"/>
              </a:solidFill>
              <a:latin typeface="Arial"/>
              <a:cs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7" y="1018032"/>
            <a:ext cx="9090703" cy="54589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234046" y="304800"/>
            <a:ext cx="4395354" cy="523220"/>
          </a:xfrm>
          <a:prstGeom prst="rect">
            <a:avLst/>
          </a:prstGeom>
          <a:noFill/>
        </p:spPr>
        <p:txBody>
          <a:bodyPr wrap="none" rtlCol="0">
            <a:spAutoFit/>
          </a:bodyPr>
          <a:lstStyle/>
          <a:p>
            <a:r>
              <a:rPr lang="en-US" sz="2800" b="1" dirty="0" smtClean="0">
                <a:latin typeface="Arial"/>
                <a:cs typeface="Arial"/>
              </a:rPr>
              <a:t>The Hallmarks of Cancer</a:t>
            </a:r>
            <a:endParaRPr lang="en-US" sz="2800" b="1" dirty="0">
              <a:latin typeface="Arial"/>
              <a:cs typeface="Arial"/>
            </a:endParaRPr>
          </a:p>
        </p:txBody>
      </p:sp>
    </p:spTree>
    <p:extLst>
      <p:ext uri="{BB962C8B-B14F-4D97-AF65-F5344CB8AC3E}">
        <p14:creationId xmlns:p14="http://schemas.microsoft.com/office/powerpoint/2010/main" val="381958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03480" y="76200"/>
            <a:ext cx="3416320" cy="646331"/>
          </a:xfrm>
          <a:prstGeom prst="rect">
            <a:avLst/>
          </a:prstGeom>
          <a:noFill/>
        </p:spPr>
        <p:txBody>
          <a:bodyPr wrap="none" rtlCol="0">
            <a:spAutoFit/>
          </a:bodyPr>
          <a:lstStyle/>
          <a:p>
            <a:pPr algn="ctr"/>
            <a:r>
              <a:rPr lang="en-US" sz="3600" dirty="0" smtClean="0">
                <a:solidFill>
                  <a:srgbClr val="000090"/>
                </a:solidFill>
              </a:rPr>
              <a:t>Causes of Cancer</a:t>
            </a:r>
            <a:endParaRPr lang="en-US" sz="3600" dirty="0">
              <a:solidFill>
                <a:srgbClr val="000090"/>
              </a:solidFill>
            </a:endParaRPr>
          </a:p>
        </p:txBody>
      </p:sp>
      <p:sp>
        <p:nvSpPr>
          <p:cNvPr id="3" name="TextBox 2"/>
          <p:cNvSpPr txBox="1"/>
          <p:nvPr/>
        </p:nvSpPr>
        <p:spPr>
          <a:xfrm>
            <a:off x="78197" y="1129129"/>
            <a:ext cx="9065803" cy="4955203"/>
          </a:xfrm>
          <a:prstGeom prst="rect">
            <a:avLst/>
          </a:prstGeom>
          <a:noFill/>
        </p:spPr>
        <p:txBody>
          <a:bodyPr wrap="none" rtlCol="0">
            <a:spAutoFit/>
          </a:bodyPr>
          <a:lstStyle/>
          <a:p>
            <a:pPr marL="342900" indent="-342900">
              <a:buFont typeface="Wingdings" charset="2"/>
              <a:buChar char="Ø"/>
            </a:pPr>
            <a:r>
              <a:rPr lang="en-US" dirty="0" smtClean="0">
                <a:latin typeface="Arial"/>
                <a:cs typeface="Arial"/>
              </a:rPr>
              <a:t>Mutations in 3 broad classes of genes have been implicated</a:t>
            </a:r>
          </a:p>
          <a:p>
            <a:r>
              <a:rPr lang="en-US" dirty="0" smtClean="0">
                <a:latin typeface="Arial"/>
                <a:cs typeface="Arial"/>
              </a:rPr>
              <a:t>in the onset of cancer: proto-oncogenes, tumor-suppressor </a:t>
            </a:r>
          </a:p>
          <a:p>
            <a:r>
              <a:rPr lang="en-US" dirty="0" smtClean="0">
                <a:latin typeface="Arial"/>
                <a:cs typeface="Arial"/>
              </a:rPr>
              <a:t>genes and caretaker genes</a:t>
            </a:r>
          </a:p>
          <a:p>
            <a:endParaRPr lang="en-US" dirty="0" smtClean="0">
              <a:latin typeface="Arial"/>
              <a:cs typeface="Arial"/>
            </a:endParaRPr>
          </a:p>
          <a:p>
            <a:pPr marL="342900" indent="-342900">
              <a:buFont typeface="Wingdings" charset="2"/>
              <a:buChar char="Ø"/>
            </a:pPr>
            <a:r>
              <a:rPr lang="en-US" sz="2000" u="sng" dirty="0" smtClean="0">
                <a:latin typeface="Verdana"/>
                <a:cs typeface="Verdana"/>
              </a:rPr>
              <a:t>Proto-oncogenes </a:t>
            </a:r>
            <a:r>
              <a:rPr lang="en-US" sz="2000" dirty="0" smtClean="0">
                <a:latin typeface="Verdana"/>
                <a:cs typeface="Verdana"/>
              </a:rPr>
              <a:t>normally promote cell growth; mutations </a:t>
            </a:r>
          </a:p>
          <a:p>
            <a:r>
              <a:rPr lang="en-US" sz="2000" dirty="0" smtClean="0">
                <a:latin typeface="Verdana"/>
                <a:cs typeface="Verdana"/>
              </a:rPr>
              <a:t>change them into oncogenes whose products are excessively</a:t>
            </a:r>
          </a:p>
          <a:p>
            <a:r>
              <a:rPr lang="en-US" sz="2000" dirty="0" smtClean="0">
                <a:latin typeface="Verdana"/>
                <a:cs typeface="Verdana"/>
              </a:rPr>
              <a:t>active in growth promotion. Oncogenic mutations usually result</a:t>
            </a:r>
          </a:p>
          <a:p>
            <a:r>
              <a:rPr lang="en-US" sz="2000" dirty="0">
                <a:latin typeface="Verdana"/>
                <a:cs typeface="Verdana"/>
              </a:rPr>
              <a:t>i</a:t>
            </a:r>
            <a:r>
              <a:rPr lang="en-US" sz="2000" dirty="0" smtClean="0">
                <a:latin typeface="Verdana"/>
                <a:cs typeface="Verdana"/>
              </a:rPr>
              <a:t>n either increased gene expression or production of a </a:t>
            </a:r>
          </a:p>
          <a:p>
            <a:r>
              <a:rPr lang="en-US" sz="2000" dirty="0" smtClean="0">
                <a:latin typeface="Verdana"/>
                <a:cs typeface="Verdana"/>
              </a:rPr>
              <a:t>hyperactive product (dominant gain of function)</a:t>
            </a:r>
          </a:p>
          <a:p>
            <a:pPr marL="342900" indent="-342900">
              <a:buFont typeface="Wingdings" charset="2"/>
              <a:buChar char="Ø"/>
            </a:pPr>
            <a:r>
              <a:rPr lang="en-US" sz="2000" u="sng" dirty="0" smtClean="0">
                <a:latin typeface="Verdana"/>
                <a:cs typeface="Verdana"/>
              </a:rPr>
              <a:t>Tumor-suppressor genes</a:t>
            </a:r>
            <a:r>
              <a:rPr lang="en-US" sz="2000" dirty="0" smtClean="0">
                <a:latin typeface="Verdana"/>
                <a:cs typeface="Verdana"/>
              </a:rPr>
              <a:t> normally restrain cellular growth, so</a:t>
            </a:r>
          </a:p>
          <a:p>
            <a:r>
              <a:rPr lang="en-US" sz="2000" dirty="0">
                <a:latin typeface="Verdana"/>
                <a:cs typeface="Verdana"/>
              </a:rPr>
              <a:t>m</a:t>
            </a:r>
            <a:r>
              <a:rPr lang="en-US" sz="2000" dirty="0" smtClean="0">
                <a:latin typeface="Verdana"/>
                <a:cs typeface="Verdana"/>
              </a:rPr>
              <a:t>utations that inactivate them allow inappropriate cell division</a:t>
            </a:r>
          </a:p>
          <a:p>
            <a:r>
              <a:rPr lang="en-US" sz="2000" dirty="0" smtClean="0">
                <a:latin typeface="Verdana"/>
                <a:cs typeface="Verdana"/>
              </a:rPr>
              <a:t> (recessive loss of function)</a:t>
            </a:r>
          </a:p>
          <a:p>
            <a:pPr marL="342900" indent="-342900">
              <a:buFont typeface="Wingdings" charset="2"/>
              <a:buChar char="Ø"/>
            </a:pPr>
            <a:r>
              <a:rPr lang="en-US" sz="2000" u="sng" dirty="0" smtClean="0">
                <a:latin typeface="Verdana"/>
                <a:cs typeface="Verdana"/>
              </a:rPr>
              <a:t>Caretaker genes</a:t>
            </a:r>
            <a:r>
              <a:rPr lang="en-US" sz="2000" dirty="0" smtClean="0">
                <a:latin typeface="Verdana"/>
                <a:cs typeface="Verdana"/>
              </a:rPr>
              <a:t> such as DNA repair enzymes, normally protect </a:t>
            </a:r>
          </a:p>
          <a:p>
            <a:r>
              <a:rPr lang="en-US" sz="2000" dirty="0" smtClean="0">
                <a:latin typeface="Verdana"/>
                <a:cs typeface="Verdana"/>
              </a:rPr>
              <a:t>the integrity of the genome; when they are inactivated, cells acquire </a:t>
            </a:r>
          </a:p>
          <a:p>
            <a:r>
              <a:rPr lang="en-US" sz="2000" dirty="0" smtClean="0">
                <a:latin typeface="Verdana"/>
                <a:cs typeface="Verdana"/>
              </a:rPr>
              <a:t>mutations at increased rates</a:t>
            </a:r>
            <a:endParaRPr lang="en-US" sz="2000" dirty="0">
              <a:latin typeface="Verdana"/>
              <a:cs typeface="Verdana"/>
            </a:endParaRPr>
          </a:p>
        </p:txBody>
      </p:sp>
    </p:spTree>
    <p:extLst>
      <p:ext uri="{BB962C8B-B14F-4D97-AF65-F5344CB8AC3E}">
        <p14:creationId xmlns:p14="http://schemas.microsoft.com/office/powerpoint/2010/main" val="362414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16" y="124968"/>
            <a:ext cx="8920384" cy="66568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p:nvPr/>
        </p:nvSpPr>
        <p:spPr>
          <a:xfrm>
            <a:off x="152400" y="6211669"/>
            <a:ext cx="5181600" cy="646331"/>
          </a:xfrm>
          <a:prstGeom prst="rect">
            <a:avLst/>
          </a:prstGeom>
        </p:spPr>
        <p:txBody>
          <a:bodyPr wrap="square">
            <a:spAutoFit/>
          </a:bodyPr>
          <a:lstStyle/>
          <a:p>
            <a:pPr algn="ctr"/>
            <a:r>
              <a:rPr lang="en-US" sz="1800" b="1" dirty="0">
                <a:latin typeface="Arial"/>
                <a:cs typeface="Arial"/>
              </a:rPr>
              <a:t>Intracellular Signaling Networks Regulate the Operations of the Cancer Cell</a:t>
            </a:r>
          </a:p>
        </p:txBody>
      </p:sp>
      <p:sp>
        <p:nvSpPr>
          <p:cNvPr id="4" name="Rectangle 3"/>
          <p:cNvSpPr>
            <a:spLocks/>
          </p:cNvSpPr>
          <p:nvPr/>
        </p:nvSpPr>
        <p:spPr bwMode="auto">
          <a:xfrm>
            <a:off x="1219200" y="3276600"/>
            <a:ext cx="457200" cy="4572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charset="0"/>
            </a:endParaRPr>
          </a:p>
        </p:txBody>
      </p:sp>
      <p:sp>
        <p:nvSpPr>
          <p:cNvPr id="5" name="Rectangle 4"/>
          <p:cNvSpPr>
            <a:spLocks/>
          </p:cNvSpPr>
          <p:nvPr/>
        </p:nvSpPr>
        <p:spPr bwMode="auto">
          <a:xfrm>
            <a:off x="2209800" y="3078481"/>
            <a:ext cx="457200" cy="4572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charset="0"/>
            </a:endParaRPr>
          </a:p>
        </p:txBody>
      </p:sp>
      <p:sp>
        <p:nvSpPr>
          <p:cNvPr id="6" name="Rectangle 5"/>
          <p:cNvSpPr>
            <a:spLocks/>
          </p:cNvSpPr>
          <p:nvPr/>
        </p:nvSpPr>
        <p:spPr bwMode="auto">
          <a:xfrm>
            <a:off x="4267200" y="3505200"/>
            <a:ext cx="457200" cy="4572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charset="0"/>
            </a:endParaRPr>
          </a:p>
        </p:txBody>
      </p:sp>
      <p:sp>
        <p:nvSpPr>
          <p:cNvPr id="7" name="Rectangle 6"/>
          <p:cNvSpPr>
            <a:spLocks/>
          </p:cNvSpPr>
          <p:nvPr/>
        </p:nvSpPr>
        <p:spPr bwMode="auto">
          <a:xfrm>
            <a:off x="5638800" y="2438400"/>
            <a:ext cx="457200" cy="4572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charset="0"/>
            </a:endParaRPr>
          </a:p>
        </p:txBody>
      </p:sp>
      <p:sp>
        <p:nvSpPr>
          <p:cNvPr id="8" name="Rectangle 7"/>
          <p:cNvSpPr>
            <a:spLocks/>
          </p:cNvSpPr>
          <p:nvPr/>
        </p:nvSpPr>
        <p:spPr bwMode="auto">
          <a:xfrm>
            <a:off x="7315200" y="3535681"/>
            <a:ext cx="457200" cy="4572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charset="0"/>
            </a:endParaRPr>
          </a:p>
        </p:txBody>
      </p:sp>
    </p:spTree>
    <p:extLst>
      <p:ext uri="{BB962C8B-B14F-4D97-AF65-F5344CB8AC3E}">
        <p14:creationId xmlns:p14="http://schemas.microsoft.com/office/powerpoint/2010/main" val="308236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g16_0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7558" y="76200"/>
            <a:ext cx="6974042" cy="668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6200" y="304800"/>
            <a:ext cx="2133600" cy="6370974"/>
          </a:xfrm>
          <a:prstGeom prst="rect">
            <a:avLst/>
          </a:prstGeom>
          <a:noFill/>
        </p:spPr>
        <p:txBody>
          <a:bodyPr wrap="square" rtlCol="0">
            <a:spAutoFit/>
          </a:bodyPr>
          <a:lstStyle/>
          <a:p>
            <a:pPr algn="ctr"/>
            <a:r>
              <a:rPr lang="en-US" dirty="0" smtClean="0">
                <a:latin typeface="Arial"/>
                <a:cs typeface="Arial"/>
              </a:rPr>
              <a:t>Amplification</a:t>
            </a:r>
          </a:p>
          <a:p>
            <a:pPr algn="ctr"/>
            <a:r>
              <a:rPr lang="en-US" dirty="0">
                <a:latin typeface="Arial"/>
                <a:cs typeface="Arial"/>
              </a:rPr>
              <a:t>o</a:t>
            </a:r>
            <a:r>
              <a:rPr lang="en-US" dirty="0" smtClean="0">
                <a:latin typeface="Arial"/>
                <a:cs typeface="Arial"/>
              </a:rPr>
              <a:t>f the </a:t>
            </a:r>
            <a:r>
              <a:rPr lang="en-US" i="1" dirty="0" smtClean="0">
                <a:latin typeface="Arial"/>
                <a:cs typeface="Arial"/>
              </a:rPr>
              <a:t>HER2</a:t>
            </a:r>
            <a:endParaRPr lang="en-US" dirty="0" smtClean="0">
              <a:latin typeface="Arial"/>
              <a:cs typeface="Arial"/>
            </a:endParaRPr>
          </a:p>
          <a:p>
            <a:pPr algn="ctr"/>
            <a:r>
              <a:rPr lang="en-US" dirty="0" smtClean="0">
                <a:latin typeface="Arial"/>
                <a:cs typeface="Arial"/>
              </a:rPr>
              <a:t>gene occurs</a:t>
            </a:r>
          </a:p>
          <a:p>
            <a:pPr algn="ctr"/>
            <a:r>
              <a:rPr lang="en-US" dirty="0" smtClean="0">
                <a:latin typeface="Arial"/>
                <a:cs typeface="Arial"/>
              </a:rPr>
              <a:t>in 25% of breast cancers resulting in amplified expression of the HER2 protein (a type of epidermal growth factor (EGF) receptor in the tumor cells</a:t>
            </a:r>
          </a:p>
          <a:p>
            <a:pPr algn="ctr"/>
            <a:endParaRPr lang="en-US" dirty="0">
              <a:latin typeface="Arial"/>
              <a:cs typeface="Arial"/>
            </a:endParaRPr>
          </a:p>
        </p:txBody>
      </p:sp>
    </p:spTree>
    <p:extLst>
      <p:ext uri="{BB962C8B-B14F-4D97-AF65-F5344CB8AC3E}">
        <p14:creationId xmlns:p14="http://schemas.microsoft.com/office/powerpoint/2010/main" val="30469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0" y="152400"/>
            <a:ext cx="4038600" cy="685800"/>
          </a:xfrm>
          <a:prstGeom prst="rect">
            <a:avLst/>
          </a:prstGeom>
        </p:spPr>
        <p:txBody>
          <a:bodyPr lIns="0" tIns="182880" rIns="0" bIns="0"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a:lstStyle>
          <a:p>
            <a:pPr eaLnBrk="1" hangingPunct="1">
              <a:lnSpc>
                <a:spcPts val="1800"/>
              </a:lnSpc>
            </a:pPr>
            <a:r>
              <a:rPr lang="en-US" sz="1800" b="1" dirty="0" smtClean="0">
                <a:solidFill>
                  <a:srgbClr val="000090"/>
                </a:solidFill>
                <a:latin typeface="Verdana" charset="0"/>
                <a:ea typeface="ＭＳ Ｐゴシック" charset="0"/>
              </a:rPr>
              <a:t>Effects of oncogenic mutations in proto-oncogenes that encode cell-surface receptors.</a:t>
            </a:r>
            <a:endParaRPr lang="en-US" sz="1800" b="1" dirty="0">
              <a:solidFill>
                <a:srgbClr val="000090"/>
              </a:solidFill>
              <a:latin typeface="Verdana" charset="0"/>
              <a:ea typeface="ＭＳ Ｐゴシック" charset="0"/>
              <a:sym typeface="Lucida Grande" charset="0"/>
            </a:endParaRPr>
          </a:p>
        </p:txBody>
      </p:sp>
      <p:pic>
        <p:nvPicPr>
          <p:cNvPr id="6" name="Picture 2" descr="fg24_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2725" y="76199"/>
            <a:ext cx="4816475" cy="661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228600"/>
            <a:ext cx="7772400" cy="1143000"/>
          </a:xfrm>
        </p:spPr>
        <p:txBody>
          <a:bodyPr/>
          <a:lstStyle/>
          <a:p>
            <a:r>
              <a:rPr lang="en-US" sz="3200" b="1" dirty="0" err="1">
                <a:solidFill>
                  <a:srgbClr val="000090"/>
                </a:solidFill>
                <a:latin typeface="Arial"/>
                <a:cs typeface="Arial"/>
              </a:rPr>
              <a:t>Ras</a:t>
            </a:r>
            <a:r>
              <a:rPr lang="en-US" sz="3200" b="1" dirty="0">
                <a:solidFill>
                  <a:srgbClr val="000090"/>
                </a:solidFill>
                <a:latin typeface="Arial"/>
                <a:cs typeface="Arial"/>
              </a:rPr>
              <a:t> </a:t>
            </a:r>
            <a:r>
              <a:rPr lang="en-US" sz="3200" b="1" dirty="0" smtClean="0">
                <a:solidFill>
                  <a:srgbClr val="000090"/>
                </a:solidFill>
                <a:latin typeface="Arial"/>
                <a:cs typeface="Arial"/>
              </a:rPr>
              <a:t>proto-oncogene regulation</a:t>
            </a:r>
            <a:endParaRPr lang="en-US" sz="3200" b="1" dirty="0">
              <a:solidFill>
                <a:srgbClr val="000090"/>
              </a:solidFill>
              <a:latin typeface="Arial"/>
              <a:cs typeface="Arial"/>
            </a:endParaRPr>
          </a:p>
        </p:txBody>
      </p:sp>
      <p:pic>
        <p:nvPicPr>
          <p:cNvPr id="27651" name="Picture 3"/>
          <p:cNvPicPr>
            <a:picLocks noChangeAspect="1" noChangeArrowheads="1"/>
          </p:cNvPicPr>
          <p:nvPr/>
        </p:nvPicPr>
        <p:blipFill>
          <a:blip r:embed="rId3"/>
          <a:srcRect/>
          <a:stretch>
            <a:fillRect/>
          </a:stretch>
        </p:blipFill>
        <p:spPr bwMode="auto">
          <a:xfrm>
            <a:off x="303213" y="685800"/>
            <a:ext cx="8535987" cy="6042025"/>
          </a:xfrm>
          <a:prstGeom prst="rect">
            <a:avLst/>
          </a:prstGeom>
          <a:noFill/>
        </p:spPr>
      </p:pic>
      <p:sp>
        <p:nvSpPr>
          <p:cNvPr id="4" name="TextBox 3"/>
          <p:cNvSpPr txBox="1"/>
          <p:nvPr/>
        </p:nvSpPr>
        <p:spPr>
          <a:xfrm>
            <a:off x="0" y="5257800"/>
            <a:ext cx="3960239" cy="1569660"/>
          </a:xfrm>
          <a:prstGeom prst="rect">
            <a:avLst/>
          </a:prstGeom>
          <a:noFill/>
        </p:spPr>
        <p:txBody>
          <a:bodyPr wrap="none" rtlCol="0">
            <a:spAutoFit/>
          </a:bodyPr>
          <a:lstStyle/>
          <a:p>
            <a:r>
              <a:rPr lang="en-US" sz="1600" dirty="0" smtClean="0">
                <a:solidFill>
                  <a:srgbClr val="000090"/>
                </a:solidFill>
                <a:latin typeface="Arial"/>
                <a:cs typeface="Arial"/>
              </a:rPr>
              <a:t>GDP: </a:t>
            </a:r>
            <a:r>
              <a:rPr lang="en-US" sz="1600" dirty="0" err="1" smtClean="0">
                <a:solidFill>
                  <a:srgbClr val="000090"/>
                </a:solidFill>
                <a:latin typeface="Arial"/>
                <a:cs typeface="Arial"/>
              </a:rPr>
              <a:t>guanosine</a:t>
            </a:r>
            <a:r>
              <a:rPr lang="en-US" sz="1600" dirty="0" smtClean="0">
                <a:solidFill>
                  <a:srgbClr val="000090"/>
                </a:solidFill>
                <a:latin typeface="Arial"/>
                <a:cs typeface="Arial"/>
              </a:rPr>
              <a:t> </a:t>
            </a:r>
            <a:r>
              <a:rPr lang="en-US" sz="1600" dirty="0" err="1" smtClean="0">
                <a:solidFill>
                  <a:srgbClr val="000090"/>
                </a:solidFill>
                <a:latin typeface="Arial"/>
                <a:cs typeface="Arial"/>
              </a:rPr>
              <a:t>diphosphate</a:t>
            </a:r>
            <a:endParaRPr lang="en-US" sz="1600" dirty="0" smtClean="0">
              <a:solidFill>
                <a:srgbClr val="000090"/>
              </a:solidFill>
              <a:latin typeface="Arial"/>
              <a:cs typeface="Arial"/>
            </a:endParaRPr>
          </a:p>
          <a:p>
            <a:r>
              <a:rPr lang="en-US" sz="1600" dirty="0" smtClean="0">
                <a:solidFill>
                  <a:srgbClr val="000090"/>
                </a:solidFill>
                <a:latin typeface="Arial"/>
                <a:cs typeface="Arial"/>
              </a:rPr>
              <a:t>GTP: </a:t>
            </a:r>
            <a:r>
              <a:rPr lang="en-US" sz="1600" dirty="0" err="1" smtClean="0">
                <a:solidFill>
                  <a:srgbClr val="000090"/>
                </a:solidFill>
                <a:latin typeface="Arial"/>
                <a:cs typeface="Arial"/>
              </a:rPr>
              <a:t>guanosine</a:t>
            </a:r>
            <a:r>
              <a:rPr lang="en-US" sz="1600" dirty="0" smtClean="0">
                <a:solidFill>
                  <a:srgbClr val="000090"/>
                </a:solidFill>
                <a:latin typeface="Arial"/>
                <a:cs typeface="Arial"/>
              </a:rPr>
              <a:t> </a:t>
            </a:r>
            <a:r>
              <a:rPr lang="en-US" sz="1600" dirty="0" err="1" smtClean="0">
                <a:solidFill>
                  <a:srgbClr val="000090"/>
                </a:solidFill>
                <a:latin typeface="Arial"/>
                <a:cs typeface="Arial"/>
              </a:rPr>
              <a:t>triphosphate</a:t>
            </a:r>
            <a:endParaRPr lang="en-US" sz="1600" dirty="0" smtClean="0">
              <a:solidFill>
                <a:srgbClr val="000090"/>
              </a:solidFill>
              <a:latin typeface="Arial"/>
              <a:cs typeface="Arial"/>
            </a:endParaRPr>
          </a:p>
          <a:p>
            <a:r>
              <a:rPr lang="en-US" sz="1600" dirty="0" smtClean="0">
                <a:solidFill>
                  <a:srgbClr val="000090"/>
                </a:solidFill>
                <a:latin typeface="Arial"/>
                <a:cs typeface="Arial"/>
              </a:rPr>
              <a:t>GEF: guanine nucleotide exchange factor</a:t>
            </a:r>
          </a:p>
          <a:p>
            <a:r>
              <a:rPr lang="en-US" sz="1600" dirty="0" smtClean="0">
                <a:solidFill>
                  <a:srgbClr val="000090"/>
                </a:solidFill>
                <a:latin typeface="Arial"/>
                <a:cs typeface="Arial"/>
              </a:rPr>
              <a:t>GAP: </a:t>
            </a:r>
            <a:r>
              <a:rPr lang="en-US" sz="1600" dirty="0" err="1" smtClean="0">
                <a:solidFill>
                  <a:srgbClr val="000090"/>
                </a:solidFill>
                <a:latin typeface="Arial"/>
                <a:cs typeface="Arial"/>
              </a:rPr>
              <a:t>GTPase</a:t>
            </a:r>
            <a:r>
              <a:rPr lang="en-US" sz="1600" dirty="0" smtClean="0">
                <a:solidFill>
                  <a:srgbClr val="000090"/>
                </a:solidFill>
                <a:latin typeface="Arial"/>
                <a:cs typeface="Arial"/>
              </a:rPr>
              <a:t> activating protein</a:t>
            </a:r>
          </a:p>
          <a:p>
            <a:r>
              <a:rPr lang="en-US" sz="1600" dirty="0" smtClean="0">
                <a:solidFill>
                  <a:srgbClr val="000090"/>
                </a:solidFill>
                <a:latin typeface="Arial"/>
                <a:cs typeface="Arial"/>
              </a:rPr>
              <a:t>RGS: Regulator of G protein signaling</a:t>
            </a:r>
          </a:p>
          <a:p>
            <a:r>
              <a:rPr lang="en-US" sz="1600" dirty="0" smtClean="0">
                <a:solidFill>
                  <a:srgbClr val="000090"/>
                </a:solidFill>
                <a:latin typeface="Arial"/>
                <a:cs typeface="Arial"/>
              </a:rPr>
              <a:t>GDI: inhibit GTP hydrolysis</a:t>
            </a:r>
            <a:endParaRPr lang="en-US" sz="1600" dirty="0">
              <a:solidFill>
                <a:srgbClr val="000090"/>
              </a:solidFill>
              <a:latin typeface="Arial"/>
              <a:cs typeface="Arial"/>
            </a:endParaRPr>
          </a:p>
        </p:txBody>
      </p:sp>
      <p:sp>
        <p:nvSpPr>
          <p:cNvPr id="2" name="TextBox 1"/>
          <p:cNvSpPr txBox="1"/>
          <p:nvPr/>
        </p:nvSpPr>
        <p:spPr>
          <a:xfrm>
            <a:off x="5178068" y="5646003"/>
            <a:ext cx="3884647" cy="830997"/>
          </a:xfrm>
          <a:prstGeom prst="rect">
            <a:avLst/>
          </a:prstGeom>
          <a:noFill/>
        </p:spPr>
        <p:txBody>
          <a:bodyPr wrap="none" rtlCol="0">
            <a:spAutoFit/>
          </a:bodyPr>
          <a:lstStyle/>
          <a:p>
            <a:pPr algn="ctr"/>
            <a:r>
              <a:rPr lang="en-US" b="1" dirty="0" smtClean="0">
                <a:solidFill>
                  <a:srgbClr val="000090"/>
                </a:solidFill>
                <a:latin typeface="Arial"/>
                <a:cs typeface="Arial"/>
              </a:rPr>
              <a:t>Oncogenic </a:t>
            </a:r>
            <a:r>
              <a:rPr lang="en-US" b="1" i="1" dirty="0" smtClean="0">
                <a:solidFill>
                  <a:srgbClr val="000090"/>
                </a:solidFill>
                <a:latin typeface="Arial"/>
                <a:cs typeface="Arial"/>
              </a:rPr>
              <a:t>Ras</a:t>
            </a:r>
            <a:r>
              <a:rPr lang="en-US" b="1" baseline="30000" dirty="0" smtClean="0">
                <a:solidFill>
                  <a:srgbClr val="000090"/>
                </a:solidFill>
                <a:latin typeface="Arial"/>
                <a:cs typeface="Arial"/>
              </a:rPr>
              <a:t>V12</a:t>
            </a:r>
            <a:r>
              <a:rPr lang="en-US" b="1" dirty="0" smtClean="0">
                <a:solidFill>
                  <a:srgbClr val="000090"/>
                </a:solidFill>
                <a:latin typeface="Arial"/>
                <a:cs typeface="Arial"/>
              </a:rPr>
              <a:t> cannot </a:t>
            </a:r>
          </a:p>
          <a:p>
            <a:pPr algn="ctr"/>
            <a:r>
              <a:rPr lang="en-US" b="1" dirty="0" smtClean="0">
                <a:solidFill>
                  <a:srgbClr val="000090"/>
                </a:solidFill>
                <a:latin typeface="Arial"/>
                <a:cs typeface="Arial"/>
              </a:rPr>
              <a:t>hydrolyze bound GTP</a:t>
            </a:r>
            <a:endParaRPr lang="en-US" b="1" dirty="0">
              <a:solidFill>
                <a:srgbClr val="000090"/>
              </a:solidFill>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g16_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914400"/>
            <a:ext cx="899646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338814" y="304800"/>
            <a:ext cx="4519186" cy="461665"/>
          </a:xfrm>
          <a:prstGeom prst="rect">
            <a:avLst/>
          </a:prstGeom>
          <a:noFill/>
        </p:spPr>
        <p:txBody>
          <a:bodyPr wrap="none" rtlCol="0">
            <a:spAutoFit/>
          </a:bodyPr>
          <a:lstStyle/>
          <a:p>
            <a:r>
              <a:rPr lang="en-US" b="1" dirty="0" smtClean="0">
                <a:latin typeface="Arial"/>
                <a:cs typeface="Arial"/>
              </a:rPr>
              <a:t>The </a:t>
            </a:r>
            <a:r>
              <a:rPr lang="en-US" b="1" dirty="0" err="1" smtClean="0">
                <a:latin typeface="Arial"/>
                <a:cs typeface="Arial"/>
              </a:rPr>
              <a:t>Ras</a:t>
            </a:r>
            <a:r>
              <a:rPr lang="en-US" b="1" dirty="0" smtClean="0">
                <a:latin typeface="Arial"/>
                <a:cs typeface="Arial"/>
              </a:rPr>
              <a:t>/MAP kinase pathway</a:t>
            </a:r>
            <a:endParaRPr lang="en-US" b="1" dirty="0">
              <a:latin typeface="Arial"/>
              <a:cs typeface="Arial"/>
            </a:endParaRPr>
          </a:p>
        </p:txBody>
      </p:sp>
      <p:sp>
        <p:nvSpPr>
          <p:cNvPr id="5" name="TextBox 4"/>
          <p:cNvSpPr txBox="1"/>
          <p:nvPr/>
        </p:nvSpPr>
        <p:spPr>
          <a:xfrm>
            <a:off x="191546" y="4391561"/>
            <a:ext cx="4938947" cy="1323439"/>
          </a:xfrm>
          <a:prstGeom prst="rect">
            <a:avLst/>
          </a:prstGeom>
          <a:noFill/>
        </p:spPr>
        <p:txBody>
          <a:bodyPr wrap="none" rtlCol="0">
            <a:spAutoFit/>
          </a:bodyPr>
          <a:lstStyle/>
          <a:p>
            <a:pPr algn="ctr"/>
            <a:r>
              <a:rPr lang="en-US" sz="2000" dirty="0" smtClean="0">
                <a:latin typeface="Arial"/>
                <a:cs typeface="Arial"/>
              </a:rPr>
              <a:t>Activating mutations in the B-</a:t>
            </a:r>
            <a:r>
              <a:rPr lang="en-US" sz="2000" dirty="0" err="1" smtClean="0">
                <a:latin typeface="Arial"/>
                <a:cs typeface="Arial"/>
              </a:rPr>
              <a:t>Raf</a:t>
            </a:r>
            <a:r>
              <a:rPr lang="en-US" sz="2000" dirty="0" smtClean="0">
                <a:latin typeface="Arial"/>
                <a:cs typeface="Arial"/>
              </a:rPr>
              <a:t> gene </a:t>
            </a:r>
          </a:p>
          <a:p>
            <a:pPr algn="ctr"/>
            <a:r>
              <a:rPr lang="en-US" sz="2000" dirty="0" smtClean="0">
                <a:latin typeface="Arial"/>
                <a:cs typeface="Arial"/>
              </a:rPr>
              <a:t>occur in &gt;40% of skin cancer melanomas.</a:t>
            </a:r>
          </a:p>
          <a:p>
            <a:pPr algn="ctr"/>
            <a:r>
              <a:rPr lang="en-US" sz="2000" dirty="0" smtClean="0">
                <a:latin typeface="Arial"/>
                <a:cs typeface="Arial"/>
              </a:rPr>
              <a:t>Select inhibitors of the B-</a:t>
            </a:r>
            <a:r>
              <a:rPr lang="en-US" sz="2000" dirty="0" err="1" smtClean="0">
                <a:latin typeface="Arial"/>
                <a:cs typeface="Arial"/>
              </a:rPr>
              <a:t>Raf</a:t>
            </a:r>
            <a:r>
              <a:rPr lang="en-US" sz="2000" dirty="0" smtClean="0">
                <a:latin typeface="Arial"/>
                <a:cs typeface="Arial"/>
              </a:rPr>
              <a:t> kinase</a:t>
            </a:r>
          </a:p>
          <a:p>
            <a:pPr algn="ctr"/>
            <a:r>
              <a:rPr lang="en-US" sz="2000" dirty="0" smtClean="0">
                <a:latin typeface="Arial"/>
                <a:cs typeface="Arial"/>
              </a:rPr>
              <a:t>have recently entered the clinic.</a:t>
            </a:r>
            <a:endParaRPr lang="en-US" sz="2000" dirty="0">
              <a:latin typeface="Arial"/>
              <a:cs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228600" y="0"/>
            <a:ext cx="8686800" cy="685800"/>
          </a:xfrm>
          <a:prstGeom prst="rect">
            <a:avLst/>
          </a:prstGeom>
        </p:spPr>
        <p:txBody>
          <a:bodyPr lIns="0" tIns="182880" rIns="0" bIns="0"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a:lstStyle>
          <a:p>
            <a:pPr eaLnBrk="1" hangingPunct="1">
              <a:lnSpc>
                <a:spcPts val="1800"/>
              </a:lnSpc>
            </a:pPr>
            <a:r>
              <a:rPr lang="en-US" sz="2000" b="1" dirty="0" err="1" smtClean="0">
                <a:latin typeface="Arial"/>
                <a:ea typeface="ＭＳ Ｐゴシック" charset="0"/>
                <a:cs typeface="Arial"/>
              </a:rPr>
              <a:t>Bcr-Abl</a:t>
            </a:r>
            <a:r>
              <a:rPr lang="en-US" sz="2000" b="1" dirty="0" smtClean="0">
                <a:latin typeface="Arial"/>
                <a:ea typeface="ＭＳ Ｐゴシック" charset="0"/>
                <a:cs typeface="Arial"/>
              </a:rPr>
              <a:t> protein kinase found in chronic </a:t>
            </a:r>
            <a:r>
              <a:rPr lang="en-US" sz="2000" b="1" dirty="0" err="1" smtClean="0">
                <a:latin typeface="Arial"/>
                <a:ea typeface="ＭＳ Ｐゴシック" charset="0"/>
                <a:cs typeface="Arial"/>
              </a:rPr>
              <a:t>myelogenous</a:t>
            </a:r>
            <a:r>
              <a:rPr lang="en-US" sz="2000" b="1" dirty="0" smtClean="0">
                <a:latin typeface="Arial"/>
                <a:ea typeface="ＭＳ Ｐゴシック" charset="0"/>
                <a:cs typeface="Arial"/>
              </a:rPr>
              <a:t> leukemia (CML)</a:t>
            </a:r>
            <a:endParaRPr lang="en-US" sz="2000" b="1" dirty="0">
              <a:latin typeface="Arial"/>
              <a:ea typeface="ＭＳ Ｐゴシック" charset="0"/>
              <a:cs typeface="Arial"/>
              <a:sym typeface="Lucida Grande" charset="0"/>
            </a:endParaRPr>
          </a:p>
        </p:txBody>
      </p:sp>
      <p:pic>
        <p:nvPicPr>
          <p:cNvPr id="7" name="Picture 2" descr="fg24_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685800"/>
            <a:ext cx="9034639"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08078" y="5613737"/>
            <a:ext cx="4980851" cy="1015663"/>
          </a:xfrm>
          <a:prstGeom prst="rect">
            <a:avLst/>
          </a:prstGeom>
          <a:noFill/>
        </p:spPr>
        <p:txBody>
          <a:bodyPr wrap="none" rtlCol="0">
            <a:spAutoFit/>
          </a:bodyPr>
          <a:lstStyle/>
          <a:p>
            <a:pPr algn="ctr"/>
            <a:r>
              <a:rPr lang="en-US" sz="2000" dirty="0" err="1" smtClean="0">
                <a:solidFill>
                  <a:srgbClr val="000090"/>
                </a:solidFill>
                <a:latin typeface="Arial"/>
                <a:cs typeface="Arial"/>
              </a:rPr>
              <a:t>Imatinib</a:t>
            </a:r>
            <a:r>
              <a:rPr lang="en-US" sz="2000" dirty="0" smtClean="0">
                <a:solidFill>
                  <a:srgbClr val="000090"/>
                </a:solidFill>
                <a:latin typeface="Arial"/>
                <a:cs typeface="Arial"/>
              </a:rPr>
              <a:t> (</a:t>
            </a:r>
            <a:r>
              <a:rPr lang="en-US" sz="2000" dirty="0" err="1" smtClean="0">
                <a:solidFill>
                  <a:srgbClr val="000090"/>
                </a:solidFill>
                <a:latin typeface="Arial"/>
                <a:cs typeface="Arial"/>
              </a:rPr>
              <a:t>Gleevec</a:t>
            </a:r>
            <a:r>
              <a:rPr lang="en-US" sz="2000" dirty="0" smtClean="0">
                <a:solidFill>
                  <a:srgbClr val="000090"/>
                </a:solidFill>
                <a:latin typeface="Arial"/>
                <a:cs typeface="Arial"/>
              </a:rPr>
              <a:t>) is a Tyr kinase inhibitor</a:t>
            </a:r>
          </a:p>
          <a:p>
            <a:pPr algn="ctr"/>
            <a:r>
              <a:rPr lang="en-US" sz="2000" dirty="0">
                <a:solidFill>
                  <a:srgbClr val="000090"/>
                </a:solidFill>
                <a:latin typeface="Arial"/>
                <a:cs typeface="Arial"/>
              </a:rPr>
              <a:t>a</a:t>
            </a:r>
            <a:r>
              <a:rPr lang="en-US" sz="2000" dirty="0" smtClean="0">
                <a:solidFill>
                  <a:srgbClr val="000090"/>
                </a:solidFill>
                <a:latin typeface="Arial"/>
                <a:cs typeface="Arial"/>
              </a:rPr>
              <a:t>pproved by the FDA in 2001 to treat CML </a:t>
            </a:r>
          </a:p>
          <a:p>
            <a:pPr algn="ctr"/>
            <a:r>
              <a:rPr lang="en-US" sz="2000" dirty="0" smtClean="0">
                <a:solidFill>
                  <a:srgbClr val="000090"/>
                </a:solidFill>
                <a:latin typeface="Arial"/>
                <a:cs typeface="Arial"/>
              </a:rPr>
              <a:t>and other cancers</a:t>
            </a:r>
            <a:endParaRPr lang="en-US" sz="2000" dirty="0">
              <a:solidFill>
                <a:srgbClr val="000090"/>
              </a:solidFill>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228600" y="152400"/>
            <a:ext cx="8686800" cy="685800"/>
          </a:xfrm>
          <a:prstGeom prst="rect">
            <a:avLst/>
          </a:prstGeom>
        </p:spPr>
        <p:txBody>
          <a:bodyPr lIns="0" tIns="182880" rIns="0" bIns="0"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a:lstStyle>
          <a:p>
            <a:pPr eaLnBrk="1" hangingPunct="1">
              <a:lnSpc>
                <a:spcPts val="1800"/>
              </a:lnSpc>
            </a:pPr>
            <a:r>
              <a:rPr lang="en-US" sz="2000" b="1" dirty="0" smtClean="0">
                <a:latin typeface="Verdana" charset="0"/>
                <a:ea typeface="ＭＳ Ｐゴシック" charset="0"/>
              </a:rPr>
              <a:t>Chromosomal translocation in </a:t>
            </a:r>
            <a:r>
              <a:rPr lang="en-US" sz="2000" b="1" dirty="0" err="1" smtClean="0">
                <a:latin typeface="Verdana" charset="0"/>
                <a:ea typeface="ＭＳ Ｐゴシック" charset="0"/>
              </a:rPr>
              <a:t>Burkitt</a:t>
            </a:r>
            <a:r>
              <a:rPr lang="ja-JP" altLang="en-US" sz="2000" b="1" dirty="0" smtClean="0">
                <a:latin typeface="Verdana" charset="0"/>
                <a:ea typeface="ＭＳ Ｐゴシック" charset="0"/>
              </a:rPr>
              <a:t>’</a:t>
            </a:r>
            <a:r>
              <a:rPr lang="en-US" altLang="ja-JP" sz="2000" b="1" dirty="0" smtClean="0">
                <a:latin typeface="Verdana" charset="0"/>
                <a:ea typeface="ＭＳ Ｐゴシック" charset="0"/>
              </a:rPr>
              <a:t>s lymphoma leading</a:t>
            </a:r>
          </a:p>
          <a:p>
            <a:pPr eaLnBrk="1" hangingPunct="1">
              <a:lnSpc>
                <a:spcPts val="1800"/>
              </a:lnSpc>
            </a:pPr>
            <a:endParaRPr lang="en-US" altLang="ja-JP" sz="2000" b="1" dirty="0">
              <a:latin typeface="Verdana" charset="0"/>
              <a:ea typeface="ＭＳ Ｐゴシック" charset="0"/>
            </a:endParaRPr>
          </a:p>
          <a:p>
            <a:pPr eaLnBrk="1" hangingPunct="1">
              <a:lnSpc>
                <a:spcPts val="1800"/>
              </a:lnSpc>
            </a:pPr>
            <a:r>
              <a:rPr lang="en-US" altLang="ja-JP" sz="2000" b="1" dirty="0" smtClean="0">
                <a:latin typeface="Verdana" charset="0"/>
                <a:ea typeface="ＭＳ Ｐゴシック" charset="0"/>
              </a:rPr>
              <a:t>to overexpression of c-</a:t>
            </a:r>
            <a:r>
              <a:rPr lang="en-US" altLang="ja-JP" sz="2000" b="1" dirty="0" err="1" smtClean="0">
                <a:latin typeface="Verdana" charset="0"/>
                <a:ea typeface="ＭＳ Ｐゴシック" charset="0"/>
              </a:rPr>
              <a:t>Myc</a:t>
            </a:r>
            <a:endParaRPr lang="en-US" sz="2000" b="1" dirty="0">
              <a:latin typeface="Verdana" charset="0"/>
              <a:ea typeface="ＭＳ Ｐゴシック" charset="0"/>
              <a:sym typeface="Lucida Grande" charset="0"/>
            </a:endParaRPr>
          </a:p>
        </p:txBody>
      </p:sp>
      <p:pic>
        <p:nvPicPr>
          <p:cNvPr id="6" name="Picture 2" descr="fg24_2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8" y="1573213"/>
            <a:ext cx="8696325"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09600" y="5562600"/>
            <a:ext cx="8322786" cy="1015663"/>
          </a:xfrm>
          <a:prstGeom prst="rect">
            <a:avLst/>
          </a:prstGeom>
          <a:noFill/>
        </p:spPr>
        <p:txBody>
          <a:bodyPr wrap="none" rtlCol="0">
            <a:spAutoFit/>
          </a:bodyPr>
          <a:lstStyle/>
          <a:p>
            <a:pPr algn="ctr"/>
            <a:r>
              <a:rPr lang="en-US" sz="2000" dirty="0" smtClean="0">
                <a:solidFill>
                  <a:srgbClr val="000090"/>
                </a:solidFill>
                <a:latin typeface="Verdana"/>
                <a:cs typeface="Verdana"/>
              </a:rPr>
              <a:t>The c-</a:t>
            </a:r>
            <a:r>
              <a:rPr lang="en-US" sz="2000" dirty="0" err="1" smtClean="0">
                <a:solidFill>
                  <a:srgbClr val="000090"/>
                </a:solidFill>
                <a:latin typeface="Verdana"/>
                <a:cs typeface="Verdana"/>
              </a:rPr>
              <a:t>Myc</a:t>
            </a:r>
            <a:r>
              <a:rPr lang="en-US" sz="2000" dirty="0" smtClean="0">
                <a:solidFill>
                  <a:srgbClr val="000090"/>
                </a:solidFill>
                <a:latin typeface="Verdana"/>
                <a:cs typeface="Verdana"/>
              </a:rPr>
              <a:t> transcription factor becomes overexpressed by a</a:t>
            </a:r>
          </a:p>
          <a:p>
            <a:pPr algn="ctr"/>
            <a:r>
              <a:rPr lang="en-US" sz="2000" dirty="0" smtClean="0">
                <a:solidFill>
                  <a:srgbClr val="000090"/>
                </a:solidFill>
                <a:latin typeface="Verdana"/>
                <a:cs typeface="Verdana"/>
              </a:rPr>
              <a:t>chromosomal translocation putting c-</a:t>
            </a:r>
            <a:r>
              <a:rPr lang="en-US" sz="2000" dirty="0" err="1" smtClean="0">
                <a:solidFill>
                  <a:srgbClr val="000090"/>
                </a:solidFill>
                <a:latin typeface="Verdana"/>
                <a:cs typeface="Verdana"/>
              </a:rPr>
              <a:t>Myc</a:t>
            </a:r>
            <a:r>
              <a:rPr lang="en-US" sz="2000" dirty="0" smtClean="0">
                <a:solidFill>
                  <a:srgbClr val="000090"/>
                </a:solidFill>
                <a:latin typeface="Verdana"/>
                <a:cs typeface="Verdana"/>
              </a:rPr>
              <a:t> expression under the </a:t>
            </a:r>
          </a:p>
          <a:p>
            <a:pPr algn="ctr"/>
            <a:r>
              <a:rPr lang="en-US" sz="2000" dirty="0" smtClean="0">
                <a:solidFill>
                  <a:srgbClr val="000090"/>
                </a:solidFill>
                <a:latin typeface="Verdana"/>
                <a:cs typeface="Verdana"/>
              </a:rPr>
              <a:t>control of an immunoglobulin enhancer in B cells</a:t>
            </a:r>
            <a:endParaRPr lang="en-US" sz="2000" dirty="0">
              <a:solidFill>
                <a:srgbClr val="000090"/>
              </a:solidFill>
              <a:latin typeface="Verdana"/>
              <a:cs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228600" y="0"/>
            <a:ext cx="8686800" cy="685800"/>
          </a:xfrm>
          <a:prstGeom prst="rect">
            <a:avLst/>
          </a:prstGeom>
        </p:spPr>
        <p:txBody>
          <a:bodyPr lIns="0" tIns="182880" rIns="0" bIns="0"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a:lstStyle>
          <a:p>
            <a:pPr eaLnBrk="1" hangingPunct="1">
              <a:lnSpc>
                <a:spcPts val="1800"/>
              </a:lnSpc>
            </a:pPr>
            <a:r>
              <a:rPr lang="en-US" sz="2000" b="1" dirty="0" smtClean="0">
                <a:solidFill>
                  <a:schemeClr val="tx1"/>
                </a:solidFill>
                <a:latin typeface="Verdana" charset="0"/>
                <a:ea typeface="ＭＳ Ｐゴシック" charset="0"/>
              </a:rPr>
              <a:t>Cell cycle </a:t>
            </a:r>
            <a:r>
              <a:rPr lang="en-US" sz="2000" b="1" dirty="0" smtClean="0">
                <a:latin typeface="Verdana" charset="0"/>
                <a:ea typeface="ＭＳ Ｐゴシック" charset="0"/>
              </a:rPr>
              <a:t>START control and cancer</a:t>
            </a:r>
            <a:endParaRPr lang="en-US" sz="2000" b="1" dirty="0">
              <a:latin typeface="Verdana" charset="0"/>
              <a:ea typeface="ＭＳ Ｐゴシック" charset="0"/>
              <a:sym typeface="Lucida Grande" charset="0"/>
            </a:endParaRPr>
          </a:p>
        </p:txBody>
      </p:sp>
      <p:pic>
        <p:nvPicPr>
          <p:cNvPr id="7" name="Picture 2" descr="fg24_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6413" y="685800"/>
            <a:ext cx="8131175"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913309" y="657761"/>
            <a:ext cx="4462555" cy="1323439"/>
          </a:xfrm>
          <a:prstGeom prst="rect">
            <a:avLst/>
          </a:prstGeom>
          <a:noFill/>
        </p:spPr>
        <p:txBody>
          <a:bodyPr wrap="none" rtlCol="0">
            <a:spAutoFit/>
          </a:bodyPr>
          <a:lstStyle/>
          <a:p>
            <a:pPr algn="ctr"/>
            <a:r>
              <a:rPr lang="en-US" sz="2000" dirty="0" smtClean="0">
                <a:solidFill>
                  <a:srgbClr val="000090"/>
                </a:solidFill>
                <a:latin typeface="Verdana"/>
                <a:cs typeface="Verdana"/>
              </a:rPr>
              <a:t>Loss of function mutations in</a:t>
            </a:r>
          </a:p>
          <a:p>
            <a:pPr algn="ctr"/>
            <a:r>
              <a:rPr lang="en-US" sz="2000" dirty="0">
                <a:solidFill>
                  <a:srgbClr val="000090"/>
                </a:solidFill>
                <a:latin typeface="Verdana"/>
                <a:cs typeface="Verdana"/>
              </a:rPr>
              <a:t>t</a:t>
            </a:r>
            <a:r>
              <a:rPr lang="en-US" sz="2000" dirty="0" smtClean="0">
                <a:solidFill>
                  <a:srgbClr val="000090"/>
                </a:solidFill>
                <a:latin typeface="Verdana"/>
                <a:cs typeface="Verdana"/>
              </a:rPr>
              <a:t>he p16 or </a:t>
            </a:r>
            <a:r>
              <a:rPr lang="en-US" sz="2000" dirty="0" err="1" smtClean="0">
                <a:solidFill>
                  <a:srgbClr val="000090"/>
                </a:solidFill>
                <a:latin typeface="Verdana"/>
                <a:cs typeface="Verdana"/>
              </a:rPr>
              <a:t>Rb</a:t>
            </a:r>
            <a:r>
              <a:rPr lang="en-US" sz="2000" dirty="0" smtClean="0">
                <a:solidFill>
                  <a:srgbClr val="000090"/>
                </a:solidFill>
                <a:latin typeface="Verdana"/>
                <a:cs typeface="Verdana"/>
              </a:rPr>
              <a:t> tumor suppressors </a:t>
            </a:r>
          </a:p>
          <a:p>
            <a:pPr algn="ctr"/>
            <a:r>
              <a:rPr lang="en-US" sz="2000" dirty="0">
                <a:solidFill>
                  <a:srgbClr val="000090"/>
                </a:solidFill>
                <a:latin typeface="Verdana"/>
                <a:cs typeface="Verdana"/>
              </a:rPr>
              <a:t>o</a:t>
            </a:r>
            <a:r>
              <a:rPr lang="en-US" sz="2000" dirty="0" smtClean="0">
                <a:solidFill>
                  <a:srgbClr val="000090"/>
                </a:solidFill>
                <a:latin typeface="Verdana"/>
                <a:cs typeface="Verdana"/>
              </a:rPr>
              <a:t>r overproduction of </a:t>
            </a:r>
            <a:r>
              <a:rPr lang="en-US" sz="2000" dirty="0" err="1" smtClean="0">
                <a:solidFill>
                  <a:srgbClr val="000090"/>
                </a:solidFill>
                <a:latin typeface="Verdana"/>
                <a:cs typeface="Verdana"/>
              </a:rPr>
              <a:t>CycD</a:t>
            </a:r>
            <a:r>
              <a:rPr lang="en-US" sz="2000" dirty="0" smtClean="0">
                <a:solidFill>
                  <a:srgbClr val="000090"/>
                </a:solidFill>
                <a:latin typeface="Verdana"/>
                <a:cs typeface="Verdana"/>
              </a:rPr>
              <a:t> lead </a:t>
            </a:r>
          </a:p>
          <a:p>
            <a:pPr algn="ctr"/>
            <a:r>
              <a:rPr lang="en-US" sz="2000" dirty="0" smtClean="0">
                <a:solidFill>
                  <a:srgbClr val="000090"/>
                </a:solidFill>
                <a:latin typeface="Verdana"/>
                <a:cs typeface="Verdana"/>
              </a:rPr>
              <a:t>to many cancer types</a:t>
            </a:r>
            <a:endParaRPr lang="en-US" sz="2000" dirty="0">
              <a:solidFill>
                <a:srgbClr val="000090"/>
              </a:solidFill>
              <a:latin typeface="Verdana"/>
              <a:cs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76200"/>
            <a:ext cx="8229600" cy="1143000"/>
          </a:xfrm>
        </p:spPr>
        <p:txBody>
          <a:bodyPr/>
          <a:lstStyle/>
          <a:p>
            <a:r>
              <a:rPr lang="en-US" sz="2800" b="1" dirty="0">
                <a:solidFill>
                  <a:srgbClr val="000090"/>
                </a:solidFill>
                <a:latin typeface="Arial"/>
                <a:cs typeface="Arial"/>
              </a:rPr>
              <a:t>Normal and Malignant Cell Growth</a:t>
            </a:r>
          </a:p>
        </p:txBody>
      </p:sp>
      <p:sp>
        <p:nvSpPr>
          <p:cNvPr id="4099" name="Rectangle 3"/>
          <p:cNvSpPr>
            <a:spLocks noGrp="1" noChangeArrowheads="1"/>
          </p:cNvSpPr>
          <p:nvPr>
            <p:ph type="body" idx="1"/>
          </p:nvPr>
        </p:nvSpPr>
        <p:spPr>
          <a:xfrm>
            <a:off x="0" y="1066800"/>
            <a:ext cx="8991600" cy="5638800"/>
          </a:xfrm>
        </p:spPr>
        <p:txBody>
          <a:bodyPr/>
          <a:lstStyle/>
          <a:p>
            <a:pPr>
              <a:lnSpc>
                <a:spcPct val="90000"/>
              </a:lnSpc>
            </a:pPr>
            <a:r>
              <a:rPr lang="en-US" sz="2400" dirty="0">
                <a:latin typeface="Arial"/>
                <a:cs typeface="Arial"/>
              </a:rPr>
              <a:t>Different cells have different lifetimes: intestinal epithelial cells 	and certain white blood cells exist a few days before they 	die and are replaced; red blood cells have a 120 d half-	life</a:t>
            </a:r>
          </a:p>
          <a:p>
            <a:pPr>
              <a:lnSpc>
                <a:spcPct val="90000"/>
              </a:lnSpc>
            </a:pPr>
            <a:r>
              <a:rPr lang="en-US" sz="2400" dirty="0">
                <a:latin typeface="Arial"/>
                <a:cs typeface="Arial"/>
              </a:rPr>
              <a:t>Cells in many adult tissues do not proliferative except during 	healing processes (e.g. hepatocytes, heart muscle cells, 	neurons). Such cells can remain functional over long 	periods or even for the lifetime of an organism</a:t>
            </a:r>
          </a:p>
          <a:p>
            <a:pPr>
              <a:lnSpc>
                <a:spcPct val="90000"/>
              </a:lnSpc>
            </a:pPr>
            <a:r>
              <a:rPr lang="en-US" sz="2400" dirty="0">
                <a:latin typeface="Arial"/>
                <a:cs typeface="Arial"/>
              </a:rPr>
              <a:t>Some cells lose the fine controls that regulate cell division and 	apoptosis as a result of accumulated multiple mutations 	that may lead to tumor formation</a:t>
            </a:r>
          </a:p>
          <a:p>
            <a:pPr>
              <a:lnSpc>
                <a:spcPct val="90000"/>
              </a:lnSpc>
            </a:pPr>
            <a:r>
              <a:rPr lang="en-US" sz="2400" dirty="0" smtClean="0">
                <a:latin typeface="Arial"/>
                <a:cs typeface="Arial"/>
              </a:rPr>
              <a:t>Cancer is due to failures of the mechanisms that control the</a:t>
            </a:r>
          </a:p>
          <a:p>
            <a:pPr marL="0" indent="0">
              <a:lnSpc>
                <a:spcPct val="90000"/>
              </a:lnSpc>
              <a:buNone/>
            </a:pPr>
            <a:r>
              <a:rPr lang="en-US" sz="2400" dirty="0">
                <a:latin typeface="Arial"/>
                <a:cs typeface="Arial"/>
              </a:rPr>
              <a:t>	</a:t>
            </a:r>
            <a:r>
              <a:rPr lang="en-US" sz="2400" dirty="0" smtClean="0">
                <a:latin typeface="Arial"/>
                <a:cs typeface="Arial"/>
              </a:rPr>
              <a:t>growth and proliferation of cells</a:t>
            </a:r>
          </a:p>
          <a:p>
            <a:pPr>
              <a:lnSpc>
                <a:spcPct val="90000"/>
              </a:lnSpc>
              <a:buFont typeface="Arial"/>
              <a:buChar char="•"/>
            </a:pPr>
            <a:r>
              <a:rPr lang="en-US" sz="2400" dirty="0" smtClean="0">
                <a:latin typeface="Arial"/>
                <a:cs typeface="Arial"/>
              </a:rPr>
              <a:t>Cancer </a:t>
            </a:r>
            <a:r>
              <a:rPr lang="en-US" sz="2400" dirty="0">
                <a:latin typeface="Arial"/>
                <a:cs typeface="Arial"/>
              </a:rPr>
              <a:t>causes </a:t>
            </a:r>
            <a:r>
              <a:rPr lang="en-US" sz="2400" dirty="0" smtClean="0">
                <a:latin typeface="Arial"/>
                <a:cs typeface="Arial"/>
              </a:rPr>
              <a:t>nearly a quarter of </a:t>
            </a:r>
            <a:r>
              <a:rPr lang="en-US" sz="2400" dirty="0">
                <a:latin typeface="Arial"/>
                <a:cs typeface="Arial"/>
              </a:rPr>
              <a:t>the </a:t>
            </a:r>
            <a:r>
              <a:rPr lang="en-US" sz="2400" dirty="0" smtClean="0">
                <a:latin typeface="Arial"/>
                <a:cs typeface="Arial"/>
              </a:rPr>
              <a:t>annual deaths </a:t>
            </a:r>
            <a:r>
              <a:rPr lang="en-US" sz="2400" dirty="0">
                <a:latin typeface="Arial"/>
                <a:cs typeface="Arial"/>
              </a:rPr>
              <a:t>in the US </a:t>
            </a:r>
          </a:p>
          <a:p>
            <a:pPr marL="0" indent="0">
              <a:lnSpc>
                <a:spcPct val="90000"/>
              </a:lnSpc>
              <a:buNone/>
            </a:pPr>
            <a:endParaRPr lang="en-US" sz="2400" dirty="0">
              <a:latin typeface="Arial"/>
              <a:cs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66FF"/>
            </a:gs>
            <a:gs pos="100000">
              <a:srgbClr val="FFFF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685800" y="-152400"/>
            <a:ext cx="7772400" cy="1143000"/>
          </a:xfrm>
        </p:spPr>
        <p:txBody>
          <a:bodyPr/>
          <a:lstStyle/>
          <a:p>
            <a:r>
              <a:rPr lang="en-US" sz="2800" b="1" dirty="0">
                <a:solidFill>
                  <a:schemeClr val="tx1"/>
                </a:solidFill>
                <a:latin typeface="Arial"/>
                <a:cs typeface="Arial"/>
              </a:rPr>
              <a:t>p53 and induction of apoptosis</a:t>
            </a:r>
          </a:p>
        </p:txBody>
      </p:sp>
      <p:pic>
        <p:nvPicPr>
          <p:cNvPr id="29699" name="Picture 3"/>
          <p:cNvPicPr>
            <a:picLocks noChangeAspect="1" noChangeArrowheads="1"/>
          </p:cNvPicPr>
          <p:nvPr/>
        </p:nvPicPr>
        <p:blipFill>
          <a:blip r:embed="rId3"/>
          <a:srcRect/>
          <a:stretch>
            <a:fillRect/>
          </a:stretch>
        </p:blipFill>
        <p:spPr bwMode="auto">
          <a:xfrm>
            <a:off x="1624013" y="762000"/>
            <a:ext cx="5895975" cy="6097588"/>
          </a:xfrm>
          <a:prstGeom prst="rect">
            <a:avLst/>
          </a:prstGeom>
          <a:noFill/>
        </p:spPr>
      </p:pic>
      <p:sp>
        <p:nvSpPr>
          <p:cNvPr id="4" name="TextBox 3"/>
          <p:cNvSpPr txBox="1"/>
          <p:nvPr/>
        </p:nvSpPr>
        <p:spPr>
          <a:xfrm>
            <a:off x="5126995" y="990600"/>
            <a:ext cx="2340605" cy="1477328"/>
          </a:xfrm>
          <a:prstGeom prst="rect">
            <a:avLst/>
          </a:prstGeom>
          <a:noFill/>
        </p:spPr>
        <p:txBody>
          <a:bodyPr wrap="none" rtlCol="0">
            <a:spAutoFit/>
          </a:bodyPr>
          <a:lstStyle/>
          <a:p>
            <a:pPr algn="ctr"/>
            <a:r>
              <a:rPr lang="en-US" sz="1800" dirty="0" smtClean="0">
                <a:solidFill>
                  <a:srgbClr val="000090"/>
                </a:solidFill>
                <a:latin typeface="Arial"/>
                <a:cs typeface="Arial"/>
              </a:rPr>
              <a:t>p53 is a </a:t>
            </a:r>
          </a:p>
          <a:p>
            <a:pPr algn="ctr"/>
            <a:r>
              <a:rPr lang="en-US" sz="1800" dirty="0" smtClean="0">
                <a:solidFill>
                  <a:srgbClr val="000090"/>
                </a:solidFill>
                <a:latin typeface="Arial"/>
                <a:cs typeface="Arial"/>
              </a:rPr>
              <a:t>tumor suppressor </a:t>
            </a:r>
          </a:p>
          <a:p>
            <a:pPr algn="ctr"/>
            <a:r>
              <a:rPr lang="en-US" sz="1800" dirty="0">
                <a:solidFill>
                  <a:srgbClr val="000090"/>
                </a:solidFill>
                <a:latin typeface="Arial"/>
                <a:cs typeface="Arial"/>
              </a:rPr>
              <a:t>a</a:t>
            </a:r>
            <a:r>
              <a:rPr lang="en-US" sz="1800" dirty="0" smtClean="0">
                <a:solidFill>
                  <a:srgbClr val="000090"/>
                </a:solidFill>
                <a:latin typeface="Arial"/>
                <a:cs typeface="Arial"/>
              </a:rPr>
              <a:t>nd mutations of p53 </a:t>
            </a:r>
          </a:p>
          <a:p>
            <a:pPr algn="ctr"/>
            <a:r>
              <a:rPr lang="en-US" sz="1800" dirty="0" smtClean="0">
                <a:solidFill>
                  <a:srgbClr val="000090"/>
                </a:solidFill>
                <a:latin typeface="Arial"/>
                <a:cs typeface="Arial"/>
              </a:rPr>
              <a:t>are prevalent (&gt;50%) </a:t>
            </a:r>
          </a:p>
          <a:p>
            <a:pPr algn="ctr"/>
            <a:r>
              <a:rPr lang="en-US" sz="1800" dirty="0" smtClean="0">
                <a:solidFill>
                  <a:srgbClr val="000090"/>
                </a:solidFill>
                <a:latin typeface="Arial"/>
                <a:cs typeface="Arial"/>
              </a:rPr>
              <a:t>in many cancers</a:t>
            </a:r>
            <a:endParaRPr lang="en-US" sz="1800" dirty="0">
              <a:solidFill>
                <a:srgbClr val="000090"/>
              </a:solidFill>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722" y="762000"/>
            <a:ext cx="8569478" cy="56601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05000" y="152400"/>
            <a:ext cx="5416868" cy="523220"/>
          </a:xfrm>
          <a:prstGeom prst="rect">
            <a:avLst/>
          </a:prstGeom>
          <a:noFill/>
        </p:spPr>
        <p:txBody>
          <a:bodyPr wrap="none" rtlCol="0">
            <a:spAutoFit/>
          </a:bodyPr>
          <a:lstStyle/>
          <a:p>
            <a:r>
              <a:rPr lang="en-US" sz="2800" b="1" dirty="0" smtClean="0">
                <a:latin typeface="Arial"/>
                <a:cs typeface="Arial"/>
              </a:rPr>
              <a:t>Emerging Hallmarks of Cancer</a:t>
            </a:r>
            <a:endParaRPr lang="en-US" sz="2800" b="1" dirty="0">
              <a:latin typeface="Arial"/>
              <a:cs typeface="Arial"/>
            </a:endParaRPr>
          </a:p>
        </p:txBody>
      </p:sp>
    </p:spTree>
    <p:extLst>
      <p:ext uri="{BB962C8B-B14F-4D97-AF65-F5344CB8AC3E}">
        <p14:creationId xmlns:p14="http://schemas.microsoft.com/office/powerpoint/2010/main" val="1702394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460480"/>
            <a:ext cx="8305800" cy="3416320"/>
          </a:xfrm>
          <a:prstGeom prst="rect">
            <a:avLst/>
          </a:prstGeom>
        </p:spPr>
        <p:txBody>
          <a:bodyPr wrap="square">
            <a:spAutoFit/>
          </a:bodyPr>
          <a:lstStyle/>
          <a:p>
            <a:pPr marL="342900" indent="-342900">
              <a:buFont typeface="Wingdings" charset="2"/>
              <a:buChar char="Ø"/>
            </a:pPr>
            <a:r>
              <a:rPr lang="en-US" dirty="0" smtClean="0"/>
              <a:t>Multistep </a:t>
            </a:r>
            <a:r>
              <a:rPr lang="en-US" dirty="0"/>
              <a:t>tumor progression can be portrayed as</a:t>
            </a:r>
          </a:p>
          <a:p>
            <a:r>
              <a:rPr lang="en-US" dirty="0"/>
              <a:t>a succession of clonal expansions, each of which is triggered</a:t>
            </a:r>
          </a:p>
          <a:p>
            <a:r>
              <a:rPr lang="en-US" dirty="0"/>
              <a:t>by the chance acquisition of an enabling mutant genotype</a:t>
            </a:r>
            <a:r>
              <a:rPr lang="en-US" dirty="0" smtClean="0"/>
              <a:t>.</a:t>
            </a:r>
          </a:p>
          <a:p>
            <a:endParaRPr lang="en-US" dirty="0"/>
          </a:p>
          <a:p>
            <a:pPr marL="342900" indent="-342900">
              <a:buFont typeface="Wingdings" charset="2"/>
              <a:buChar char="Ø"/>
            </a:pPr>
            <a:r>
              <a:rPr lang="en-US" dirty="0"/>
              <a:t>Because heritable phenotypes, e.g., inactivation of tumor</a:t>
            </a:r>
          </a:p>
          <a:p>
            <a:r>
              <a:rPr lang="en-US" dirty="0"/>
              <a:t>suppressor genes, can also be acquired through epigenetic</a:t>
            </a:r>
          </a:p>
          <a:p>
            <a:r>
              <a:rPr lang="en-US" dirty="0"/>
              <a:t>mechanisms such </a:t>
            </a:r>
            <a:r>
              <a:rPr lang="en-US" dirty="0" smtClean="0"/>
              <a:t>as DNA </a:t>
            </a:r>
            <a:r>
              <a:rPr lang="en-US" dirty="0"/>
              <a:t>methylation and histone </a:t>
            </a:r>
            <a:r>
              <a:rPr lang="en-US" dirty="0" smtClean="0"/>
              <a:t>modifications, </a:t>
            </a:r>
            <a:r>
              <a:rPr lang="en-US" dirty="0"/>
              <a:t>some clonal expansions may well be triggered by </a:t>
            </a:r>
            <a:r>
              <a:rPr lang="en-US" dirty="0" err="1" smtClean="0"/>
              <a:t>nonmutational</a:t>
            </a:r>
            <a:r>
              <a:rPr lang="en-US" dirty="0"/>
              <a:t> </a:t>
            </a:r>
            <a:r>
              <a:rPr lang="en-US" dirty="0" smtClean="0"/>
              <a:t>changes </a:t>
            </a:r>
            <a:r>
              <a:rPr lang="en-US" dirty="0"/>
              <a:t>affecting the regulation of gene expression.</a:t>
            </a:r>
          </a:p>
        </p:txBody>
      </p:sp>
      <p:sp>
        <p:nvSpPr>
          <p:cNvPr id="3" name="TextBox 2"/>
          <p:cNvSpPr txBox="1"/>
          <p:nvPr/>
        </p:nvSpPr>
        <p:spPr>
          <a:xfrm>
            <a:off x="1828800" y="619780"/>
            <a:ext cx="5416868" cy="523220"/>
          </a:xfrm>
          <a:prstGeom prst="rect">
            <a:avLst/>
          </a:prstGeom>
          <a:noFill/>
        </p:spPr>
        <p:txBody>
          <a:bodyPr wrap="none" rtlCol="0">
            <a:spAutoFit/>
          </a:bodyPr>
          <a:lstStyle/>
          <a:p>
            <a:r>
              <a:rPr lang="en-US" sz="2800" b="1" dirty="0" smtClean="0">
                <a:latin typeface="Arial"/>
                <a:cs typeface="Arial"/>
              </a:rPr>
              <a:t>Emerging Hallmarks of Cancer</a:t>
            </a:r>
            <a:endParaRPr lang="en-US" sz="2800" b="1" dirty="0">
              <a:latin typeface="Arial"/>
              <a:cs typeface="Arial"/>
            </a:endParaRPr>
          </a:p>
        </p:txBody>
      </p:sp>
    </p:spTree>
    <p:extLst>
      <p:ext uri="{BB962C8B-B14F-4D97-AF65-F5344CB8AC3E}">
        <p14:creationId xmlns:p14="http://schemas.microsoft.com/office/powerpoint/2010/main" val="2488751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26720"/>
            <a:ext cx="7093806" cy="6355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p:nvPr/>
        </p:nvSpPr>
        <p:spPr>
          <a:xfrm>
            <a:off x="1600200" y="-4465"/>
            <a:ext cx="5867400" cy="461665"/>
          </a:xfrm>
          <a:prstGeom prst="rect">
            <a:avLst/>
          </a:prstGeom>
        </p:spPr>
        <p:txBody>
          <a:bodyPr wrap="square">
            <a:spAutoFit/>
          </a:bodyPr>
          <a:lstStyle/>
          <a:p>
            <a:r>
              <a:rPr lang="en-US" dirty="0">
                <a:latin typeface="Arial"/>
                <a:cs typeface="Arial"/>
              </a:rPr>
              <a:t>The Cells of the </a:t>
            </a:r>
            <a:r>
              <a:rPr lang="en-US" dirty="0" smtClean="0">
                <a:latin typeface="Arial"/>
                <a:cs typeface="Arial"/>
              </a:rPr>
              <a:t>Tumor Microenvironment</a:t>
            </a:r>
            <a:endParaRPr lang="en-US" dirty="0">
              <a:latin typeface="Arial"/>
              <a:cs typeface="Arial"/>
            </a:endParaRPr>
          </a:p>
        </p:txBody>
      </p:sp>
    </p:spTree>
    <p:extLst>
      <p:ext uri="{BB962C8B-B14F-4D97-AF65-F5344CB8AC3E}">
        <p14:creationId xmlns:p14="http://schemas.microsoft.com/office/powerpoint/2010/main" val="576765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28600" y="152400"/>
            <a:ext cx="8686800" cy="685800"/>
          </a:xfrm>
          <a:prstGeom prst="rect">
            <a:avLst/>
          </a:prstGeom>
        </p:spPr>
        <p:txBody>
          <a:bodyPr lIns="0" tIns="182880" rIns="0" bIns="0"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a:lstStyle>
          <a:p>
            <a:pPr eaLnBrk="1" hangingPunct="1">
              <a:lnSpc>
                <a:spcPts val="1800"/>
              </a:lnSpc>
            </a:pPr>
            <a:r>
              <a:rPr lang="en-US" sz="2400" b="1" dirty="0" smtClean="0">
                <a:latin typeface="Verdana" charset="0"/>
                <a:ea typeface="ＭＳ Ｐゴシック" charset="0"/>
              </a:rPr>
              <a:t>Metastasis</a:t>
            </a:r>
            <a:endParaRPr lang="en-US" sz="2400" b="1" dirty="0">
              <a:latin typeface="Verdana" charset="0"/>
              <a:ea typeface="ＭＳ Ｐゴシック" charset="0"/>
              <a:sym typeface="Lucida Grande" charset="0"/>
            </a:endParaRPr>
          </a:p>
        </p:txBody>
      </p:sp>
      <p:pic>
        <p:nvPicPr>
          <p:cNvPr id="5" name="Picture 2" descr="fg24_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3238" y="685800"/>
            <a:ext cx="55975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583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81584"/>
            <a:ext cx="8592179" cy="63002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p:nvPr/>
        </p:nvSpPr>
        <p:spPr>
          <a:xfrm>
            <a:off x="1143000" y="0"/>
            <a:ext cx="6858000" cy="461665"/>
          </a:xfrm>
          <a:prstGeom prst="rect">
            <a:avLst/>
          </a:prstGeom>
        </p:spPr>
        <p:txBody>
          <a:bodyPr wrap="square">
            <a:spAutoFit/>
          </a:bodyPr>
          <a:lstStyle/>
          <a:p>
            <a:r>
              <a:rPr lang="en-US" dirty="0">
                <a:latin typeface="Arial"/>
                <a:cs typeface="Arial"/>
              </a:rPr>
              <a:t>Therapeutic Targeting of the Hallmarks of Cancer</a:t>
            </a:r>
          </a:p>
        </p:txBody>
      </p:sp>
    </p:spTree>
    <p:extLst>
      <p:ext uri="{BB962C8B-B14F-4D97-AF65-F5344CB8AC3E}">
        <p14:creationId xmlns:p14="http://schemas.microsoft.com/office/powerpoint/2010/main" val="335829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456223346"/>
              </p:ext>
            </p:extLst>
          </p:nvPr>
        </p:nvGraphicFramePr>
        <p:xfrm>
          <a:off x="457200" y="228600"/>
          <a:ext cx="8194984" cy="6419088"/>
        </p:xfrm>
        <a:graphic>
          <a:graphicData uri="http://schemas.openxmlformats.org/presentationml/2006/ole">
            <mc:AlternateContent xmlns:mc="http://schemas.openxmlformats.org/markup-compatibility/2006">
              <mc:Choice xmlns:v="urn:schemas-microsoft-com:vml" Requires="v">
                <p:oleObj spid="_x0000_s1079" name="Document" r:id="rId4" imgW="5626100" imgH="4406900" progId="Word.Document.12">
                  <p:embed/>
                </p:oleObj>
              </mc:Choice>
              <mc:Fallback>
                <p:oleObj name="Document" r:id="rId4" imgW="5626100" imgH="4406900" progId="Word.Document.12">
                  <p:embed/>
                  <p:pic>
                    <p:nvPicPr>
                      <p:cNvPr id="0" name=""/>
                      <p:cNvPicPr/>
                      <p:nvPr/>
                    </p:nvPicPr>
                    <p:blipFill>
                      <a:blip r:embed="rId5"/>
                      <a:stretch>
                        <a:fillRect/>
                      </a:stretch>
                    </p:blipFill>
                    <p:spPr>
                      <a:xfrm>
                        <a:off x="457200" y="228600"/>
                        <a:ext cx="8194984" cy="6419088"/>
                      </a:xfrm>
                      <a:prstGeom prst="rect">
                        <a:avLst/>
                      </a:prstGeom>
                    </p:spPr>
                  </p:pic>
                </p:oleObj>
              </mc:Fallback>
            </mc:AlternateContent>
          </a:graphicData>
        </a:graphic>
      </p:graphicFrame>
    </p:spTree>
    <p:extLst>
      <p:ext uri="{BB962C8B-B14F-4D97-AF65-F5344CB8AC3E}">
        <p14:creationId xmlns:p14="http://schemas.microsoft.com/office/powerpoint/2010/main" val="3791494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52400"/>
            <a:ext cx="9144000" cy="1143000"/>
          </a:xfrm>
        </p:spPr>
        <p:txBody>
          <a:bodyPr/>
          <a:lstStyle/>
          <a:p>
            <a:r>
              <a:rPr lang="en-US" sz="3200" dirty="0">
                <a:solidFill>
                  <a:srgbClr val="000090"/>
                </a:solidFill>
                <a:latin typeface="Arial"/>
                <a:cs typeface="Arial"/>
              </a:rPr>
              <a:t>Development of Cancer Requires Several Mutations: the multi-hit model</a:t>
            </a:r>
          </a:p>
        </p:txBody>
      </p:sp>
      <p:sp>
        <p:nvSpPr>
          <p:cNvPr id="8195" name="Rectangle 3"/>
          <p:cNvSpPr>
            <a:spLocks noGrp="1" noChangeArrowheads="1"/>
          </p:cNvSpPr>
          <p:nvPr>
            <p:ph type="body" idx="1"/>
          </p:nvPr>
        </p:nvSpPr>
        <p:spPr>
          <a:xfrm>
            <a:off x="685800" y="1295400"/>
            <a:ext cx="7772400" cy="4114800"/>
          </a:xfrm>
        </p:spPr>
        <p:txBody>
          <a:bodyPr/>
          <a:lstStyle/>
          <a:p>
            <a:pPr>
              <a:buFont typeface="Wingdings" charset="2"/>
              <a:buChar char="Ø"/>
            </a:pPr>
            <a:r>
              <a:rPr lang="en-US" dirty="0">
                <a:latin typeface="Arial"/>
                <a:cs typeface="Arial"/>
              </a:rPr>
              <a:t>The incidence of most types of cancer </a:t>
            </a:r>
            <a:r>
              <a:rPr lang="en-US" dirty="0" smtClean="0">
                <a:latin typeface="Arial"/>
                <a:cs typeface="Arial"/>
              </a:rPr>
              <a:t>increases </a:t>
            </a:r>
            <a:r>
              <a:rPr lang="en-US" dirty="0">
                <a:latin typeface="Arial"/>
                <a:cs typeface="Arial"/>
              </a:rPr>
              <a:t>exponentially with age</a:t>
            </a:r>
          </a:p>
          <a:p>
            <a:pPr>
              <a:buFont typeface="Wingdings" charset="2"/>
              <a:buChar char="Ø"/>
            </a:pPr>
            <a:r>
              <a:rPr lang="en-US" dirty="0">
                <a:latin typeface="Arial"/>
                <a:cs typeface="Arial"/>
              </a:rPr>
              <a:t>Animal studies on kinetics of tumor appearance in transgenic mice with overexpressed oncogenes supports the </a:t>
            </a:r>
            <a:r>
              <a:rPr lang="en-US" dirty="0" smtClean="0">
                <a:latin typeface="Arial"/>
                <a:cs typeface="Arial"/>
              </a:rPr>
              <a:t>multi-hit model</a:t>
            </a:r>
            <a:r>
              <a:rPr lang="en-US" dirty="0">
                <a:latin typeface="Arial"/>
                <a:cs typeface="Arial"/>
              </a:rPr>
              <a:t>: there is cooperativity of oncogenic </a:t>
            </a:r>
            <a:r>
              <a:rPr lang="en-US" dirty="0" smtClean="0">
                <a:latin typeface="Arial"/>
                <a:cs typeface="Arial"/>
              </a:rPr>
              <a:t>mutations</a:t>
            </a:r>
          </a:p>
          <a:p>
            <a:pPr>
              <a:buFont typeface="Wingdings" charset="2"/>
              <a:buChar char="Ø"/>
            </a:pPr>
            <a:r>
              <a:rPr lang="en-US" dirty="0" smtClean="0">
                <a:latin typeface="Arial"/>
                <a:cs typeface="Arial"/>
              </a:rPr>
              <a:t>Current estimates suggest 5-6 “hits” or mutations must accumulate as malignant cancer cells emerge</a:t>
            </a:r>
          </a:p>
          <a:p>
            <a:pPr>
              <a:buFont typeface="Wingdings" charset="2"/>
              <a:buChar char="Ø"/>
            </a:pPr>
            <a:endParaRPr lang="en-US" dirty="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228600" y="0"/>
            <a:ext cx="8686800" cy="685800"/>
          </a:xfrm>
          <a:prstGeom prst="rect">
            <a:avLst/>
          </a:prstGeom>
        </p:spPr>
        <p:txBody>
          <a:bodyPr lIns="0" tIns="182880" rIns="0" bIns="0"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a:lstStyle>
          <a:p>
            <a:pPr eaLnBrk="1" hangingPunct="1">
              <a:lnSpc>
                <a:spcPts val="1800"/>
              </a:lnSpc>
            </a:pPr>
            <a:r>
              <a:rPr lang="en-US" sz="1800" b="1" dirty="0" smtClean="0">
                <a:latin typeface="Verdana" charset="0"/>
                <a:ea typeface="ＭＳ Ｐゴシック" charset="0"/>
              </a:rPr>
              <a:t>The kinetics of tumor appearance in female mice carrying either one or two oncogenic transgenes shows the cooperative nature of multiple mutations in cancer induction.</a:t>
            </a:r>
            <a:endParaRPr lang="en-US" sz="1800" b="1" dirty="0">
              <a:latin typeface="Verdana" charset="0"/>
              <a:ea typeface="ＭＳ Ｐゴシック" charset="0"/>
              <a:sym typeface="Lucida Grande" charset="0"/>
            </a:endParaRPr>
          </a:p>
        </p:txBody>
      </p:sp>
      <p:pic>
        <p:nvPicPr>
          <p:cNvPr id="6" name="Picture 2" descr="fg24_0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8913" y="1265238"/>
            <a:ext cx="6226175"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228600" y="228600"/>
            <a:ext cx="8686800" cy="685800"/>
          </a:xfrm>
          <a:prstGeom prst="rect">
            <a:avLst/>
          </a:prstGeom>
        </p:spPr>
        <p:txBody>
          <a:bodyPr lIns="0" tIns="182880" rIns="0" bIns="0"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a:lstStyle>
          <a:p>
            <a:pPr eaLnBrk="1" hangingPunct="1">
              <a:lnSpc>
                <a:spcPts val="1800"/>
              </a:lnSpc>
            </a:pPr>
            <a:r>
              <a:rPr lang="en-US" sz="2000" b="1" dirty="0" smtClean="0">
                <a:solidFill>
                  <a:srgbClr val="000090"/>
                </a:solidFill>
                <a:latin typeface="Arial"/>
                <a:ea typeface="ＭＳ Ｐゴシック" charset="0"/>
                <a:cs typeface="Arial"/>
              </a:rPr>
              <a:t>The incidence of human cancers increases as a function of age</a:t>
            </a:r>
            <a:endParaRPr lang="en-US" sz="2000" b="1" dirty="0">
              <a:solidFill>
                <a:srgbClr val="000090"/>
              </a:solidFill>
              <a:latin typeface="Arial"/>
              <a:ea typeface="ＭＳ Ｐゴシック" charset="0"/>
              <a:cs typeface="Arial"/>
              <a:sym typeface="Lucida Grande" charset="0"/>
            </a:endParaRPr>
          </a:p>
        </p:txBody>
      </p:sp>
      <p:pic>
        <p:nvPicPr>
          <p:cNvPr id="6" name="Picture 2" descr="fg24_0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1738" y="835025"/>
            <a:ext cx="6740525"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smtClean="0">
                <a:solidFill>
                  <a:srgbClr val="000090"/>
                </a:solidFill>
                <a:latin typeface="Arial"/>
                <a:cs typeface="Arial"/>
              </a:rPr>
              <a:t>Cancer Stem Cells</a:t>
            </a:r>
            <a:endParaRPr lang="en-US" dirty="0">
              <a:solidFill>
                <a:srgbClr val="000090"/>
              </a:solidFill>
              <a:latin typeface="Arial"/>
              <a:cs typeface="Arial"/>
            </a:endParaRPr>
          </a:p>
        </p:txBody>
      </p:sp>
      <p:sp>
        <p:nvSpPr>
          <p:cNvPr id="3" name="Content Placeholder 2"/>
          <p:cNvSpPr>
            <a:spLocks noGrp="1"/>
          </p:cNvSpPr>
          <p:nvPr>
            <p:ph idx="1"/>
          </p:nvPr>
        </p:nvSpPr>
        <p:spPr>
          <a:xfrm>
            <a:off x="457200" y="1524000"/>
            <a:ext cx="8153400" cy="4114800"/>
          </a:xfrm>
        </p:spPr>
        <p:txBody>
          <a:bodyPr/>
          <a:lstStyle/>
          <a:p>
            <a:pPr>
              <a:buFont typeface="Wingdings" charset="2"/>
              <a:buChar char="Ø"/>
            </a:pPr>
            <a:r>
              <a:rPr lang="en-US" sz="2800" dirty="0" smtClean="0">
                <a:latin typeface="Arial"/>
                <a:cs typeface="Arial"/>
              </a:rPr>
              <a:t>Most types of tumors exhibit cell heterogeneity</a:t>
            </a:r>
          </a:p>
          <a:p>
            <a:pPr>
              <a:buFont typeface="Wingdings" charset="2"/>
              <a:buChar char="Ø"/>
            </a:pPr>
            <a:r>
              <a:rPr lang="en-US" sz="2800" dirty="0" smtClean="0">
                <a:latin typeface="Arial"/>
                <a:cs typeface="Arial"/>
              </a:rPr>
              <a:t>Cancer stem cells are thought to give rise to some cells with high replicative capabilities and others with more limited replicative potential</a:t>
            </a:r>
          </a:p>
          <a:p>
            <a:pPr>
              <a:buFont typeface="Wingdings" charset="2"/>
              <a:buChar char="Ø"/>
            </a:pPr>
            <a:r>
              <a:rPr lang="en-US" sz="2800" dirty="0" smtClean="0">
                <a:latin typeface="Arial"/>
                <a:cs typeface="Arial"/>
              </a:rPr>
              <a:t>In multiple myeloma, the majority of cells (95%) express a marker called </a:t>
            </a:r>
            <a:r>
              <a:rPr lang="en-US" sz="2800" i="1" dirty="0" smtClean="0">
                <a:latin typeface="Arial"/>
                <a:cs typeface="Arial"/>
              </a:rPr>
              <a:t>CD138</a:t>
            </a:r>
            <a:r>
              <a:rPr lang="en-US" sz="2800" dirty="0" smtClean="0">
                <a:latin typeface="Arial"/>
                <a:cs typeface="Arial"/>
              </a:rPr>
              <a:t>, the small population of cells that lack </a:t>
            </a:r>
            <a:r>
              <a:rPr lang="en-US" sz="2800" i="1" dirty="0" smtClean="0">
                <a:latin typeface="Arial"/>
                <a:cs typeface="Arial"/>
              </a:rPr>
              <a:t>CD138 </a:t>
            </a:r>
            <a:r>
              <a:rPr lang="en-US" sz="2800" dirty="0" smtClean="0">
                <a:latin typeface="Arial"/>
                <a:cs typeface="Arial"/>
              </a:rPr>
              <a:t>has considerably greater ability than the rest of the cells to start tumor growth</a:t>
            </a:r>
            <a:endParaRPr lang="en-US" sz="2800" i="1" dirty="0">
              <a:latin typeface="Arial"/>
              <a:cs typeface="Arial"/>
            </a:endParaRPr>
          </a:p>
        </p:txBody>
      </p:sp>
    </p:spTree>
    <p:extLst>
      <p:ext uri="{BB962C8B-B14F-4D97-AF65-F5344CB8AC3E}">
        <p14:creationId xmlns:p14="http://schemas.microsoft.com/office/powerpoint/2010/main" val="1072202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masetti.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6009"/>
            <a:ext cx="9144000" cy="5547191"/>
          </a:xfrm>
          <a:prstGeom prst="rect">
            <a:avLst/>
          </a:prstGeom>
        </p:spPr>
      </p:pic>
      <p:sp>
        <p:nvSpPr>
          <p:cNvPr id="3" name="TextBox 2"/>
          <p:cNvSpPr txBox="1"/>
          <p:nvPr/>
        </p:nvSpPr>
        <p:spPr>
          <a:xfrm>
            <a:off x="23595" y="228600"/>
            <a:ext cx="9120405" cy="707886"/>
          </a:xfrm>
          <a:prstGeom prst="rect">
            <a:avLst/>
          </a:prstGeom>
          <a:noFill/>
        </p:spPr>
        <p:txBody>
          <a:bodyPr wrap="none" rtlCol="0">
            <a:spAutoFit/>
          </a:bodyPr>
          <a:lstStyle/>
          <a:p>
            <a:pPr algn="ctr"/>
            <a:r>
              <a:rPr lang="en-US" sz="2000" b="1" dirty="0">
                <a:latin typeface="Arial"/>
                <a:cs typeface="Arial"/>
              </a:rPr>
              <a:t>The relationship between the number of stem cell divisions in the lifetime </a:t>
            </a:r>
            <a:endParaRPr lang="en-US" sz="2000" b="1" dirty="0" smtClean="0">
              <a:latin typeface="Arial"/>
              <a:cs typeface="Arial"/>
            </a:endParaRPr>
          </a:p>
          <a:p>
            <a:pPr algn="ctr"/>
            <a:r>
              <a:rPr lang="en-US" sz="2000" b="1" dirty="0" smtClean="0">
                <a:latin typeface="Arial"/>
                <a:cs typeface="Arial"/>
              </a:rPr>
              <a:t>of </a:t>
            </a:r>
            <a:r>
              <a:rPr lang="en-US" sz="2000" b="1" dirty="0">
                <a:latin typeface="Arial"/>
                <a:cs typeface="Arial"/>
              </a:rPr>
              <a:t>a given tissue and the lifetime risk of cancer in that </a:t>
            </a:r>
            <a:r>
              <a:rPr lang="en-US" sz="2000" b="1" dirty="0" smtClean="0">
                <a:latin typeface="Arial"/>
                <a:cs typeface="Arial"/>
              </a:rPr>
              <a:t>tissue</a:t>
            </a:r>
            <a:endParaRPr lang="en-US" sz="2000" b="1" dirty="0">
              <a:latin typeface="Arial"/>
              <a:cs typeface="Arial"/>
            </a:endParaRPr>
          </a:p>
        </p:txBody>
      </p:sp>
      <p:sp>
        <p:nvSpPr>
          <p:cNvPr id="4" name="TextBox 3"/>
          <p:cNvSpPr txBox="1"/>
          <p:nvPr/>
        </p:nvSpPr>
        <p:spPr>
          <a:xfrm>
            <a:off x="609600" y="1295400"/>
            <a:ext cx="3577647" cy="2554545"/>
          </a:xfrm>
          <a:prstGeom prst="rect">
            <a:avLst/>
          </a:prstGeom>
          <a:noFill/>
        </p:spPr>
        <p:txBody>
          <a:bodyPr wrap="none" rtlCol="0">
            <a:spAutoFit/>
          </a:bodyPr>
          <a:lstStyle/>
          <a:p>
            <a:pPr algn="ctr"/>
            <a:r>
              <a:rPr lang="en-US" sz="2000" dirty="0">
                <a:solidFill>
                  <a:srgbClr val="000090"/>
                </a:solidFill>
                <a:latin typeface="Arial"/>
                <a:cs typeface="Arial"/>
              </a:rPr>
              <a:t>l</a:t>
            </a:r>
            <a:r>
              <a:rPr lang="en-US" sz="2000" dirty="0" smtClean="0">
                <a:solidFill>
                  <a:srgbClr val="000090"/>
                </a:solidFill>
                <a:latin typeface="Arial"/>
                <a:cs typeface="Arial"/>
              </a:rPr>
              <a:t>inear correlation = 0.804</a:t>
            </a:r>
          </a:p>
          <a:p>
            <a:pPr algn="ctr"/>
            <a:endParaRPr lang="en-US" sz="2000" dirty="0" smtClean="0">
              <a:solidFill>
                <a:srgbClr val="000090"/>
              </a:solidFill>
              <a:latin typeface="Arial"/>
              <a:cs typeface="Arial"/>
            </a:endParaRPr>
          </a:p>
          <a:p>
            <a:pPr algn="ctr"/>
            <a:r>
              <a:rPr lang="en-US" sz="2000" dirty="0" smtClean="0">
                <a:solidFill>
                  <a:srgbClr val="000090"/>
                </a:solidFill>
                <a:latin typeface="Arial"/>
                <a:cs typeface="Arial"/>
              </a:rPr>
              <a:t>65% of the cancer risk among</a:t>
            </a:r>
          </a:p>
          <a:p>
            <a:pPr algn="ctr"/>
            <a:r>
              <a:rPr lang="en-US" sz="2000" dirty="0" smtClean="0">
                <a:solidFill>
                  <a:srgbClr val="000090"/>
                </a:solidFill>
                <a:latin typeface="Arial"/>
                <a:cs typeface="Arial"/>
              </a:rPr>
              <a:t>different tissues can be </a:t>
            </a:r>
          </a:p>
          <a:p>
            <a:pPr algn="ctr"/>
            <a:r>
              <a:rPr lang="en-US" sz="2000" dirty="0">
                <a:solidFill>
                  <a:srgbClr val="000090"/>
                </a:solidFill>
                <a:latin typeface="Arial"/>
                <a:cs typeface="Arial"/>
              </a:rPr>
              <a:t>e</a:t>
            </a:r>
            <a:r>
              <a:rPr lang="en-US" sz="2000" dirty="0" smtClean="0">
                <a:solidFill>
                  <a:srgbClr val="000090"/>
                </a:solidFill>
                <a:latin typeface="Arial"/>
                <a:cs typeface="Arial"/>
              </a:rPr>
              <a:t>xplained by the total number</a:t>
            </a:r>
          </a:p>
          <a:p>
            <a:pPr algn="ctr"/>
            <a:r>
              <a:rPr lang="en-US" sz="2000" dirty="0">
                <a:solidFill>
                  <a:srgbClr val="000090"/>
                </a:solidFill>
                <a:latin typeface="Arial"/>
                <a:cs typeface="Arial"/>
              </a:rPr>
              <a:t>o</a:t>
            </a:r>
            <a:r>
              <a:rPr lang="en-US" sz="2000" dirty="0" smtClean="0">
                <a:solidFill>
                  <a:srgbClr val="000090"/>
                </a:solidFill>
                <a:latin typeface="Arial"/>
                <a:cs typeface="Arial"/>
              </a:rPr>
              <a:t>f stem cell divisions</a:t>
            </a:r>
          </a:p>
          <a:p>
            <a:pPr algn="ctr"/>
            <a:r>
              <a:rPr lang="en-US" sz="2000" dirty="0" smtClean="0">
                <a:solidFill>
                  <a:srgbClr val="000090"/>
                </a:solidFill>
                <a:latin typeface="Arial"/>
                <a:cs typeface="Arial"/>
              </a:rPr>
              <a:t>in those tissues</a:t>
            </a:r>
          </a:p>
          <a:p>
            <a:pPr algn="ctr"/>
            <a:endParaRPr lang="en-US" sz="2000" dirty="0">
              <a:solidFill>
                <a:srgbClr val="000090"/>
              </a:solidFill>
              <a:latin typeface="Arial"/>
              <a:cs typeface="Arial"/>
            </a:endParaRPr>
          </a:p>
        </p:txBody>
      </p:sp>
      <p:sp>
        <p:nvSpPr>
          <p:cNvPr id="5" name="TextBox 4"/>
          <p:cNvSpPr txBox="1"/>
          <p:nvPr/>
        </p:nvSpPr>
        <p:spPr>
          <a:xfrm>
            <a:off x="6172200" y="4800600"/>
            <a:ext cx="2523247" cy="584776"/>
          </a:xfrm>
          <a:prstGeom prst="rect">
            <a:avLst/>
          </a:prstGeom>
          <a:noFill/>
        </p:spPr>
        <p:txBody>
          <a:bodyPr wrap="none" rtlCol="0">
            <a:spAutoFit/>
          </a:bodyPr>
          <a:lstStyle/>
          <a:p>
            <a:pPr algn="ctr"/>
            <a:r>
              <a:rPr lang="en-US" sz="1600" dirty="0" err="1" smtClean="0">
                <a:latin typeface="Arial"/>
                <a:cs typeface="Arial"/>
              </a:rPr>
              <a:t>Tomasetti</a:t>
            </a:r>
            <a:r>
              <a:rPr lang="en-US" sz="1600" dirty="0" smtClean="0">
                <a:latin typeface="Arial"/>
                <a:cs typeface="Arial"/>
              </a:rPr>
              <a:t> and Vogelstein</a:t>
            </a:r>
          </a:p>
          <a:p>
            <a:pPr algn="ctr"/>
            <a:r>
              <a:rPr lang="en-US" sz="1600" dirty="0" smtClean="0">
                <a:latin typeface="Arial"/>
                <a:cs typeface="Arial"/>
              </a:rPr>
              <a:t>Science 347: 78-81, 2015</a:t>
            </a:r>
            <a:endParaRPr lang="en-US" sz="1600" dirty="0">
              <a:latin typeface="Arial"/>
              <a:cs typeface="Arial"/>
            </a:endParaRPr>
          </a:p>
        </p:txBody>
      </p:sp>
    </p:spTree>
    <p:extLst>
      <p:ext uri="{BB962C8B-B14F-4D97-AF65-F5344CB8AC3E}">
        <p14:creationId xmlns:p14="http://schemas.microsoft.com/office/powerpoint/2010/main" val="3990823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2518" y="1066800"/>
            <a:ext cx="8370482" cy="3069815"/>
          </a:xfrm>
          <a:prstGeom prst="rect">
            <a:avLst/>
          </a:prstGeom>
          <a:noFill/>
        </p:spPr>
        <p:txBody>
          <a:bodyPr wrap="none" rtlCol="0">
            <a:spAutoFit/>
          </a:bodyPr>
          <a:lstStyle/>
          <a:p>
            <a:pPr algn="ctr">
              <a:spcAft>
                <a:spcPts val="3188"/>
              </a:spcAft>
            </a:pPr>
            <a:r>
              <a:rPr lang="en-US" sz="3600" i="1" dirty="0"/>
              <a:t>Hallmarks of Cancer: The Next Generation</a:t>
            </a:r>
            <a:r>
              <a:rPr lang="en-US" sz="3600" dirty="0"/>
              <a:t> </a:t>
            </a:r>
          </a:p>
          <a:p>
            <a:pPr algn="ctr">
              <a:spcAft>
                <a:spcPts val="2750"/>
              </a:spcAft>
            </a:pPr>
            <a:r>
              <a:rPr lang="en-US" sz="2000" i="1" dirty="0"/>
              <a:t>Douglas </a:t>
            </a:r>
            <a:r>
              <a:rPr lang="en-US" sz="2000" i="1" dirty="0" err="1"/>
              <a:t>Hanahan</a:t>
            </a:r>
            <a:r>
              <a:rPr lang="en-US" sz="2000" i="1" dirty="0"/>
              <a:t>, Robert A. Weinberg</a:t>
            </a:r>
            <a:r>
              <a:rPr lang="en-US" sz="2000" dirty="0"/>
              <a:t> </a:t>
            </a:r>
          </a:p>
          <a:p>
            <a:pPr algn="ctr"/>
            <a:r>
              <a:rPr lang="en-US" i="1" dirty="0"/>
              <a:t>Cell</a:t>
            </a:r>
            <a:r>
              <a:rPr lang="en-US" dirty="0"/>
              <a:t> </a:t>
            </a:r>
          </a:p>
          <a:p>
            <a:pPr algn="ctr"/>
            <a:r>
              <a:rPr lang="en-US" dirty="0"/>
              <a:t>Volume 144, Issue 5, Pages 646-674 (March 2011) </a:t>
            </a:r>
          </a:p>
          <a:p>
            <a:pPr algn="ctr"/>
            <a:r>
              <a:rPr lang="en-US" sz="1600" dirty="0"/>
              <a:t>DOI: 10.1016/j.cell.2011.02.013</a:t>
            </a:r>
          </a:p>
          <a:p>
            <a:endParaRPr lang="en-US" dirty="0"/>
          </a:p>
        </p:txBody>
      </p:sp>
    </p:spTree>
    <p:extLst>
      <p:ext uri="{BB962C8B-B14F-4D97-AF65-F5344CB8AC3E}">
        <p14:creationId xmlns:p14="http://schemas.microsoft.com/office/powerpoint/2010/main" val="262299881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98:Templates:Blank Presentation</Template>
  <TotalTime>3997</TotalTime>
  <Words>1329</Words>
  <Application>Microsoft Office PowerPoint</Application>
  <PresentationFormat>On-screen Show (4:3)</PresentationFormat>
  <Paragraphs>138</Paragraphs>
  <Slides>25</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Blank Presentation</vt:lpstr>
      <vt:lpstr>Document</vt:lpstr>
      <vt:lpstr>Cancer, Oncogenes  and Tumor Suppressors  Lecture 43  May 15, 2015</vt:lpstr>
      <vt:lpstr>Normal and Malignant Cell Growth</vt:lpstr>
      <vt:lpstr>PowerPoint Presentation</vt:lpstr>
      <vt:lpstr>Development of Cancer Requires Several Mutations: the multi-hit model</vt:lpstr>
      <vt:lpstr>PowerPoint Presentation</vt:lpstr>
      <vt:lpstr>PowerPoint Presentation</vt:lpstr>
      <vt:lpstr>Cancer Stem 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Ras proto-oncogene regulation</vt:lpstr>
      <vt:lpstr>PowerPoint Presentation</vt:lpstr>
      <vt:lpstr>PowerPoint Presentation</vt:lpstr>
      <vt:lpstr>PowerPoint Presentation</vt:lpstr>
      <vt:lpstr>PowerPoint Presentation</vt:lpstr>
      <vt:lpstr>p53 and induction of apoptosis</vt:lpstr>
      <vt:lpstr>PowerPoint Presentation</vt:lpstr>
      <vt:lpstr>PowerPoint Presentation</vt:lpstr>
      <vt:lpstr>PowerPoint Presentation</vt:lpstr>
      <vt:lpstr>PowerPoint Presentation</vt:lpstr>
      <vt:lpstr>PowerPoint Presentation</vt:lpstr>
    </vt:vector>
  </TitlesOfParts>
  <Company>umdnj</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Powerful Anti-Cancer Drug Emerges From Basic Biology</dc:title>
  <dc:creator>howells</dc:creator>
  <cp:lastModifiedBy>suriender kumar</cp:lastModifiedBy>
  <cp:revision>144</cp:revision>
  <dcterms:created xsi:type="dcterms:W3CDTF">2013-04-23T21:55:33Z</dcterms:created>
  <dcterms:modified xsi:type="dcterms:W3CDTF">2015-03-02T17:55:17Z</dcterms:modified>
</cp:coreProperties>
</file>