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D53D6-13C4-48A4-AD1A-50A43B1DE81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E75DD-7E96-4399-AE9D-4442A12C4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633B30-DCC0-4477-8F86-164094E8E904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80314B-92B0-4BAE-927A-3807373A7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4F0C1-9D9F-4AF0-94A1-E5114133F2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898015" y="701041"/>
            <a:ext cx="5498219" cy="2403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3379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418133" y="3337243"/>
            <a:ext cx="6466593" cy="2666630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7648" indent="-77648">
              <a:lnSpc>
                <a:spcPct val="93000"/>
              </a:lnSpc>
              <a:spcBef>
                <a:spcPct val="0"/>
              </a:spcBef>
              <a:buSzPct val="45000"/>
              <a:tabLst>
                <a:tab pos="661624" algn="l"/>
                <a:tab pos="1323248" algn="l"/>
                <a:tab pos="1984872" algn="l"/>
                <a:tab pos="2646496" algn="l"/>
                <a:tab pos="3309737" algn="l"/>
                <a:tab pos="3971362" algn="l"/>
                <a:tab pos="4632985" algn="l"/>
              </a:tabLst>
            </a:pPr>
            <a:r>
              <a:rPr lang="en-GB" smtClean="0">
                <a:latin typeface="Arial" pitchFamily="34" charset="0"/>
                <a:ea typeface="msgothic"/>
                <a:cs typeface="msgothic"/>
              </a:rPr>
              <a:t>Osteonecrosis of the jaw. REPRODUCED FROM RUGGIERO SL, MEHROTRA H, ROSENBERG TJ, ENGROFF SL. OSTEONECROSIS OF THE JAWS ASSOCIATED WITH THE USE OF BISPHOSPHONATES: A REVIEW OF 63 CASES. J ORAL MAXILLOFACIAL SURG 2004; 62:527–534, WITH PERMISSION FROM ELSEVIER. WWW.SCIENCEDIRECT.COM/SCIENCE/JOURNAL/02782391.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C1D1B-D9C9-4F53-B840-E2E7CB6E6355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8139C-04C7-4198-879E-1C361A93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C1D1B-D9C9-4F53-B840-E2E7CB6E6355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8139C-04C7-4198-879E-1C361A93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AF2B-E22B-461B-82BD-656D82FC2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C1D1B-D9C9-4F53-B840-E2E7CB6E6355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8139C-04C7-4198-879E-1C361A93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C1D1B-D9C9-4F53-B840-E2E7CB6E6355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8139C-04C7-4198-879E-1C361A935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880616" cy="515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Lecture </a:t>
            </a:r>
            <a:r>
              <a:rPr lang="en-US" sz="3200" dirty="0" smtClean="0"/>
              <a:t>49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Bone Physiology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4384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Resorption and Formation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Pat O’Connor</a:t>
            </a:r>
          </a:p>
          <a:p>
            <a:r>
              <a:rPr lang="en-US" sz="2000" dirty="0" smtClean="0">
                <a:latin typeface="Arial Black" pitchFamily="34" charset="0"/>
              </a:rPr>
              <a:t>oconnojp@njms.rutgers.edu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Content Placeholder 4" descr="412491aa.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28600"/>
            <a:ext cx="5676900" cy="5791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smtClean="0"/>
              <a:t>Bone Functions:</a:t>
            </a:r>
            <a:br>
              <a:rPr lang="en-US" sz="2800" smtClean="0"/>
            </a:br>
            <a:r>
              <a:rPr lang="en-US" sz="2800" smtClean="0"/>
              <a:t>Resorption &amp; Formation Follow Function</a:t>
            </a:r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mtClean="0"/>
              <a:t>Protection: heart and brain</a:t>
            </a:r>
          </a:p>
          <a:p>
            <a:r>
              <a:rPr lang="en-US" smtClean="0"/>
              <a:t>Breathing: rib cage</a:t>
            </a:r>
          </a:p>
          <a:p>
            <a:r>
              <a:rPr lang="en-US" smtClean="0"/>
              <a:t>Hematopoiesis</a:t>
            </a:r>
          </a:p>
          <a:p>
            <a:r>
              <a:rPr lang="en-US" smtClean="0">
                <a:solidFill>
                  <a:srgbClr val="002060"/>
                </a:solidFill>
              </a:rPr>
              <a:t>Mechanical strength</a:t>
            </a:r>
            <a:r>
              <a:rPr lang="en-US" smtClean="0"/>
              <a:t>: sustain body weight and movements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Locomotion: sites for muscle attachment</a:t>
            </a:r>
          </a:p>
          <a:p>
            <a:r>
              <a:rPr lang="en-US" smtClean="0">
                <a:solidFill>
                  <a:srgbClr val="002060"/>
                </a:solidFill>
              </a:rPr>
              <a:t>Calcium Regulation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3000" cy="838200"/>
          </a:xfrm>
        </p:spPr>
        <p:txBody>
          <a:bodyPr/>
          <a:lstStyle/>
          <a:p>
            <a:r>
              <a:rPr lang="en-US" sz="3200" smtClean="0"/>
              <a:t>Response to Mechanical Loading: Wolff’s Law</a:t>
            </a:r>
          </a:p>
        </p:txBody>
      </p:sp>
      <p:pic>
        <p:nvPicPr>
          <p:cNvPr id="14339" name="Content Placeholder 6" descr="e2adfbf4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209800"/>
            <a:ext cx="5373688" cy="3352800"/>
          </a:xfrm>
        </p:spPr>
      </p:pic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2286000"/>
            <a:ext cx="3429000" cy="3810000"/>
          </a:xfrm>
        </p:spPr>
        <p:txBody>
          <a:bodyPr/>
          <a:lstStyle/>
          <a:p>
            <a:r>
              <a:rPr lang="en-US" sz="2400" smtClean="0"/>
              <a:t>“The Law of Transformation of Bone” By Julius Wolff (1892)</a:t>
            </a:r>
          </a:p>
          <a:p>
            <a:r>
              <a:rPr lang="en-US" sz="2400" smtClean="0"/>
              <a:t>Bone structure and shape adapt to mechanical loading conditions</a:t>
            </a:r>
          </a:p>
          <a:p>
            <a:r>
              <a:rPr lang="en-US" sz="2400" smtClean="0"/>
              <a:t>Microdamage Repair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smtClean="0"/>
              <a:t>Calcium Homeostasis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Calcium content of adult human: 1.1 kg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Total plasma calcium: 2.5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</a:rPr>
              <a:t>mM</a:t>
            </a:r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Functions: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Blood coagulation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Cardiac and muscle contraction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Nerve function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Serum calcium concentration principally regulated by 3 hormones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1,25-dihydroxycholecalciferol (Vitamin D)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↑ osteoclast function;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↑ intestinal Ca</a:t>
            </a:r>
            <a:r>
              <a:rPr lang="en-US" baseline="30000" dirty="0" smtClean="0"/>
              <a:t>2+</a:t>
            </a:r>
            <a:r>
              <a:rPr lang="en-US" dirty="0" smtClean="0"/>
              <a:t> adsorption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Parathyroid hormone (PTH)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↑ osteoclast formation;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↑kidney Ca</a:t>
            </a:r>
            <a:r>
              <a:rPr lang="en-US" baseline="30000" dirty="0" smtClean="0"/>
              <a:t>2+ </a:t>
            </a:r>
            <a:r>
              <a:rPr lang="en-US" dirty="0" smtClean="0"/>
              <a:t>re-absorption;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↑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Calcitonin</a:t>
            </a:r>
            <a:endParaRPr lang="en-US" dirty="0" smtClean="0"/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↓ osteoclast activity</a:t>
            </a:r>
          </a:p>
          <a:p>
            <a:pPr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Bone Homeostasis</a:t>
            </a:r>
          </a:p>
        </p:txBody>
      </p:sp>
      <p:pic>
        <p:nvPicPr>
          <p:cNvPr id="16387" name="Content Placeholder 4" descr="F1.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6393"/>
          <a:stretch>
            <a:fillRect/>
          </a:stretch>
        </p:blipFill>
        <p:spPr>
          <a:xfrm>
            <a:off x="685800" y="1371600"/>
            <a:ext cx="7772400" cy="294481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47800" y="4495800"/>
            <a:ext cx="653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Normally, bone resorption and formation are</a:t>
            </a:r>
          </a:p>
          <a:p>
            <a:r>
              <a:rPr lang="en-US"/>
              <a:t>balanced allowing for continual renewal of skeletal</a:t>
            </a:r>
          </a:p>
          <a:p>
            <a:r>
              <a:rPr lang="en-US"/>
              <a:t>tissue and repair of micro-damage.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kumarsu\My Documents\DentalAll\Bone\Image13.gif"/>
          <p:cNvPicPr>
            <a:picLocks noChangeAspect="1" noChangeArrowheads="1"/>
          </p:cNvPicPr>
          <p:nvPr/>
        </p:nvPicPr>
        <p:blipFill>
          <a:blip r:embed="rId2"/>
          <a:srcRect t="8109"/>
          <a:stretch>
            <a:fillRect/>
          </a:stretch>
        </p:blipFill>
        <p:spPr bwMode="auto">
          <a:xfrm>
            <a:off x="304800" y="838200"/>
            <a:ext cx="746125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81400" y="4267200"/>
            <a:ext cx="5562600" cy="13843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</a:t>
            </a:r>
            <a:r>
              <a:rPr lang="en-US" sz="2000">
                <a:latin typeface="Arial Black" pitchFamily="34" charset="0"/>
              </a:rPr>
              <a:t>Howship’s Lacunae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Arial Black" pitchFamily="34" charset="0"/>
              </a:rPr>
              <a:t> Carbonic Anhydrase II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Arial Black" pitchFamily="34" charset="0"/>
              </a:rPr>
              <a:t> Tartate Resistant Acid Phosphatase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Arial Black" pitchFamily="34" charset="0"/>
              </a:rPr>
              <a:t> Cathepsin K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362200" y="228600"/>
            <a:ext cx="503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Osteoclasts Resorb Bone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z="4000" dirty="0" smtClean="0"/>
              <a:t>Osteoclast Differentiation</a:t>
            </a:r>
            <a:br>
              <a:rPr lang="en-US" sz="4000" dirty="0" smtClean="0"/>
            </a:br>
            <a:r>
              <a:rPr lang="en-US" sz="4000" dirty="0" smtClean="0"/>
              <a:t>Requires M-CSF and RANKL</a:t>
            </a:r>
          </a:p>
        </p:txBody>
      </p:sp>
      <p:pic>
        <p:nvPicPr>
          <p:cNvPr id="18435" name="Picture 7" descr="nature01658-f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125"/>
          <a:stretch>
            <a:fillRect/>
          </a:stretch>
        </p:blipFill>
        <p:spPr>
          <a:xfrm>
            <a:off x="762000" y="1371600"/>
            <a:ext cx="7721600" cy="4724400"/>
          </a:xfrm>
          <a:noFill/>
        </p:spPr>
      </p:pic>
      <p:sp>
        <p:nvSpPr>
          <p:cNvPr id="9" name="Rectangle 8"/>
          <p:cNvSpPr/>
          <p:nvPr/>
        </p:nvSpPr>
        <p:spPr bwMode="auto">
          <a:xfrm>
            <a:off x="533400" y="1371600"/>
            <a:ext cx="7772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810000"/>
            <a:ext cx="609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0" y="3962400"/>
            <a:ext cx="609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39000" y="3962400"/>
            <a:ext cx="609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43434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4419600"/>
            <a:ext cx="2362200" cy="182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48400" y="4343400"/>
            <a:ext cx="17526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4800600"/>
            <a:ext cx="762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14600" y="2362200"/>
            <a:ext cx="76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52800" y="2362200"/>
            <a:ext cx="228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172200" y="22860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4196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286000" y="4800600"/>
            <a:ext cx="3962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M-CSF    RANKL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 OPG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8100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Osteoblasts Regulate Osteoclasts: Coupling and RANKL &amp; OPG</a:t>
            </a:r>
          </a:p>
        </p:txBody>
      </p:sp>
      <p:pic>
        <p:nvPicPr>
          <p:cNvPr id="19459" name="Picture 7" descr="nature01658-f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97238" y="1600200"/>
            <a:ext cx="2549525" cy="4525963"/>
          </a:xfrm>
          <a:noFill/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180138" y="2286000"/>
            <a:ext cx="223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accent4"/>
                </a:solidFill>
              </a:rPr>
              <a:t>Enhances osteoclast</a:t>
            </a:r>
          </a:p>
          <a:p>
            <a:pPr algn="ctr">
              <a:defRPr/>
            </a:pPr>
            <a:r>
              <a:rPr lang="en-US" sz="2000">
                <a:solidFill>
                  <a:schemeClr val="accent4"/>
                </a:solidFill>
              </a:rPr>
              <a:t>differentiation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447800" y="259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accent4"/>
                </a:solidFill>
              </a:rPr>
              <a:t>RANKL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accent4"/>
                </a:solidFill>
              </a:rPr>
              <a:t>OPG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434138" y="4495800"/>
            <a:ext cx="1728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accent4"/>
                </a:solidFill>
              </a:rPr>
              <a:t>Reducing bone</a:t>
            </a:r>
          </a:p>
          <a:p>
            <a:pPr algn="ctr">
              <a:defRPr/>
            </a:pPr>
            <a:r>
              <a:rPr lang="en-US" sz="2000">
                <a:solidFill>
                  <a:schemeClr val="accent4"/>
                </a:solidFill>
              </a:rPr>
              <a:t>resorbtion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81200" y="36576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accent4"/>
                </a:solidFill>
              </a:rPr>
              <a:t>OR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248400" y="3581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accent4"/>
                </a:solidFill>
              </a:rPr>
              <a:t>“Coupling”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things go wrong: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Osteoporosis: reduced amount of bone tissue</a:t>
            </a:r>
          </a:p>
          <a:p>
            <a:r>
              <a:rPr lang="en-US" smtClean="0"/>
              <a:t>Osteomalacia: poorly mineralized bone tissue</a:t>
            </a:r>
          </a:p>
          <a:p>
            <a:r>
              <a:rPr lang="en-US" smtClean="0"/>
              <a:t>Osteopetrosis: excessive bone tissue with enhanced mineralization</a:t>
            </a:r>
          </a:p>
          <a:p>
            <a:r>
              <a:rPr lang="en-US" smtClean="0"/>
              <a:t>Osteosclerosis: localized areas of increased bone density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19600" cy="838200"/>
          </a:xfrm>
        </p:spPr>
        <p:txBody>
          <a:bodyPr/>
          <a:lstStyle/>
          <a:p>
            <a:r>
              <a:rPr lang="en-US" smtClean="0"/>
              <a:t>Osteopetrosis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Abnormally high bone mineralization</a:t>
            </a:r>
          </a:p>
          <a:p>
            <a:r>
              <a:rPr lang="en-US" smtClean="0"/>
              <a:t>Increased bone tissue</a:t>
            </a:r>
          </a:p>
          <a:p>
            <a:r>
              <a:rPr lang="en-US" smtClean="0"/>
              <a:t>Affects tooth eruption and formation</a:t>
            </a:r>
          </a:p>
          <a:p>
            <a:r>
              <a:rPr lang="en-US" smtClean="0"/>
              <a:t>Generally caused by defects in osteoclast development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304800"/>
            <a:ext cx="3938588" cy="3048000"/>
          </a:xfrm>
          <a:noFill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4010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Bone</a:t>
            </a:r>
          </a:p>
        </p:txBody>
      </p:sp>
      <p:sp>
        <p:nvSpPr>
          <p:cNvPr id="4099" name="Text Placeholder 5"/>
          <p:cNvSpPr>
            <a:spLocks noGrp="1"/>
          </p:cNvSpPr>
          <p:nvPr>
            <p:ph type="body" idx="1"/>
          </p:nvPr>
        </p:nvSpPr>
        <p:spPr>
          <a:xfrm>
            <a:off x="460375" y="1143000"/>
            <a:ext cx="4040188" cy="639763"/>
          </a:xfrm>
        </p:spPr>
        <p:txBody>
          <a:bodyPr/>
          <a:lstStyle/>
          <a:p>
            <a:r>
              <a:rPr lang="en-US" smtClean="0"/>
              <a:t>Extracellular Matrix</a:t>
            </a:r>
          </a:p>
        </p:txBody>
      </p:sp>
      <p:sp>
        <p:nvSpPr>
          <p:cNvPr id="4100" name="Content Placeholder 6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419600"/>
          </a:xfrm>
        </p:spPr>
        <p:txBody>
          <a:bodyPr/>
          <a:lstStyle/>
          <a:p>
            <a:r>
              <a:rPr lang="en-US" smtClean="0"/>
              <a:t>90% mineral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Hydroxyapatite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Ca</a:t>
            </a:r>
            <a:r>
              <a:rPr lang="en-US" baseline="-25000" smtClean="0"/>
              <a:t>10</a:t>
            </a:r>
            <a:r>
              <a:rPr lang="en-US" smtClean="0"/>
              <a:t>(PO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6</a:t>
            </a:r>
            <a:r>
              <a:rPr lang="en-US" smtClean="0"/>
              <a:t>(OH)</a:t>
            </a:r>
            <a:r>
              <a:rPr lang="en-US" baseline="-25000" smtClean="0"/>
              <a:t>2</a:t>
            </a:r>
          </a:p>
          <a:p>
            <a:r>
              <a:rPr lang="en-US" smtClean="0"/>
              <a:t>10% organic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Type I collagen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Osteocalcin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other collagens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other proteins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growth factors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101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r>
              <a:rPr lang="en-US" smtClean="0"/>
              <a:t>Cellular</a:t>
            </a:r>
          </a:p>
        </p:txBody>
      </p:sp>
      <p:sp>
        <p:nvSpPr>
          <p:cNvPr id="4102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419600"/>
          </a:xfrm>
        </p:spPr>
        <p:txBody>
          <a:bodyPr/>
          <a:lstStyle/>
          <a:p>
            <a:r>
              <a:rPr lang="en-US" smtClean="0"/>
              <a:t>Osteoblasts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Osteocytes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Periosteal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Endosteal</a:t>
            </a:r>
          </a:p>
          <a:p>
            <a:r>
              <a:rPr lang="en-US" smtClean="0"/>
              <a:t>Osteoclasts</a:t>
            </a:r>
          </a:p>
          <a:p>
            <a:r>
              <a:rPr lang="en-US" smtClean="0"/>
              <a:t>Hematopoietic Cells</a:t>
            </a:r>
          </a:p>
          <a:p>
            <a:r>
              <a:rPr lang="en-US" smtClean="0"/>
              <a:t>Mesenchymal Stem Cells</a:t>
            </a:r>
          </a:p>
          <a:p>
            <a:r>
              <a:rPr lang="en-US" smtClean="0"/>
              <a:t>Chondrocytes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growing or healing bones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Articular surfaces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smtClean="0"/>
              <a:t>Osteosclerosis: Padget’s Disease</a:t>
            </a:r>
          </a:p>
        </p:txBody>
      </p:sp>
      <p:pic>
        <p:nvPicPr>
          <p:cNvPr id="22531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143000"/>
            <a:ext cx="3733800" cy="3073400"/>
          </a:xfrm>
        </p:spPr>
      </p:pic>
      <p:sp>
        <p:nvSpPr>
          <p:cNvPr id="22532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r>
              <a:rPr lang="en-US" smtClean="0"/>
              <a:t>Localized areas of sclerotic bone</a:t>
            </a:r>
          </a:p>
          <a:p>
            <a:r>
              <a:rPr lang="en-US" smtClean="0"/>
              <a:t>Sclerotic bone is abnormally dense.</a:t>
            </a:r>
          </a:p>
          <a:p>
            <a:r>
              <a:rPr lang="en-US" smtClean="0"/>
              <a:t>Approx. 50% of Padget’s patients have complications involving mandible or maxilla</a:t>
            </a:r>
          </a:p>
          <a:p>
            <a:r>
              <a:rPr lang="en-US" smtClean="0"/>
              <a:t>Cause unknown</a:t>
            </a:r>
          </a:p>
          <a:p>
            <a:endParaRPr lang="en-US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mtClean="0"/>
              <a:t>Osteomalacia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Poorly mineralized bone tissue</a:t>
            </a:r>
          </a:p>
          <a:p>
            <a:r>
              <a:rPr lang="en-US" smtClean="0"/>
              <a:t>Generally caused by Vitamin D defiency</a:t>
            </a:r>
          </a:p>
          <a:p>
            <a:r>
              <a:rPr lang="en-US" smtClean="0"/>
              <a:t>Rickets in children</a:t>
            </a:r>
          </a:p>
          <a:p>
            <a:pPr lvl="1"/>
            <a:r>
              <a:rPr lang="en-US" smtClean="0"/>
              <a:t>Bowed legs</a:t>
            </a:r>
          </a:p>
          <a:p>
            <a:pPr lvl="1"/>
            <a:endParaRPr lang="en-US" smtClean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6950" y="1524000"/>
            <a:ext cx="3492500" cy="4572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Osteoporosis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Low bone mass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Microarchitectural deterioration of bone tissue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Enhanced bone fragility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~25% of women over 65 years old have osteoporosis-related vertebral fractures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Age, gender, genetic background, environment, endocrinology, and bone structure</a:t>
            </a:r>
          </a:p>
        </p:txBody>
      </p:sp>
      <p:pic>
        <p:nvPicPr>
          <p:cNvPr id="24580" name="Picture 6" descr="osteoporosi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600200"/>
            <a:ext cx="3141663" cy="4572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Localized Bone Loss: Periodontal Disease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Usually caused by local acute or chronic inflammation</a:t>
            </a:r>
          </a:p>
          <a:p>
            <a:r>
              <a:rPr lang="en-US" dirty="0" smtClean="0"/>
              <a:t>Bone loss exposes roots of teeth making them susceptible to:</a:t>
            </a:r>
          </a:p>
          <a:p>
            <a:pPr lvl="1"/>
            <a:r>
              <a:rPr lang="en-US" dirty="0" smtClean="0"/>
              <a:t>Cavities</a:t>
            </a:r>
          </a:p>
          <a:p>
            <a:pPr lvl="1"/>
            <a:r>
              <a:rPr lang="en-US" dirty="0" smtClean="0"/>
              <a:t>Loosening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89500" y="1676400"/>
            <a:ext cx="3340100" cy="42830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Osteoporosis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Estrogen therapy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Reduces RANKL expression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Bisphosphonates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Induce osteoclast apoptosis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Behavior (diet and exercise)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Estrogen receptor drugs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raloxifene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PTH like drugs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Calcitonin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Anti-RANKL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26628" name="Picture 6" descr="bisphosphon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752600"/>
            <a:ext cx="3949700" cy="4495800"/>
          </a:xfrm>
          <a:solidFill>
            <a:schemeClr val="bg1"/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>
                <a:solidFill>
                  <a:srgbClr val="000000"/>
                </a:solidFill>
                <a:latin typeface="Arial" pitchFamily="34" charset="0"/>
                <a:ea typeface="msgothic"/>
                <a:cs typeface="msgothic"/>
              </a:rPr>
              <a:t>Osteonecrosis of the jaw.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609528" cy="5040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029200" y="6324600"/>
            <a:ext cx="39179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pitchFamily="34" charset="0"/>
                <a:ea typeface="msgothic"/>
                <a:cs typeface="msgothic"/>
              </a:rPr>
              <a:t>BUENCAMINO M C A et al. Cleveland Clinic Journal of Medicine 2009;76:467-475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Alternative Osteoporosis Therapies</a:t>
            </a:r>
            <a:br>
              <a:rPr lang="en-US" smtClean="0"/>
            </a:br>
            <a:r>
              <a:rPr lang="en-US" smtClean="0"/>
              <a:t>Densumab: anti-RANKL antibody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1600200"/>
          </a:xfrm>
        </p:spPr>
        <p:txBody>
          <a:bodyPr/>
          <a:lstStyle/>
          <a:p>
            <a:r>
              <a:rPr lang="en-US" smtClean="0"/>
              <a:t>Anti-CATABOLIC</a:t>
            </a:r>
          </a:p>
          <a:p>
            <a:pPr lvl="1"/>
            <a:r>
              <a:rPr lang="en-US" smtClean="0"/>
              <a:t>Densumab: anti-RANKL antibody</a:t>
            </a:r>
          </a:p>
          <a:p>
            <a:pPr lvl="1"/>
            <a:endParaRPr lang="en-US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752600"/>
            <a:ext cx="2819400" cy="2646363"/>
          </a:xfrm>
          <a:noFill/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38600"/>
            <a:ext cx="3676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371600" y="44196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</a:rPr>
              <a:t>Pro-ANABOLIC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 err="1">
                <a:latin typeface="+mn-lt"/>
              </a:rPr>
              <a:t>Teriparatide</a:t>
            </a:r>
            <a:r>
              <a:rPr lang="en-US" b="1" kern="0" dirty="0">
                <a:latin typeface="+mn-lt"/>
              </a:rPr>
              <a:t>: PTH1-34 (</a:t>
            </a:r>
            <a:r>
              <a:rPr lang="en-US" b="1" kern="0" dirty="0" err="1">
                <a:latin typeface="+mn-lt"/>
              </a:rPr>
              <a:t>Forteo</a:t>
            </a:r>
            <a:r>
              <a:rPr lang="en-US" b="1" kern="0" dirty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b="1" kern="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Peridontal Bone Loss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Prevention</a:t>
            </a:r>
          </a:p>
          <a:p>
            <a:r>
              <a:rPr lang="en-US" smtClean="0"/>
              <a:t>Stopping loss</a:t>
            </a:r>
          </a:p>
          <a:p>
            <a:r>
              <a:rPr lang="en-US" smtClean="0"/>
              <a:t>Bone graft</a:t>
            </a:r>
          </a:p>
          <a:p>
            <a:r>
              <a:rPr lang="en-US" smtClean="0"/>
              <a:t>Tissue graft</a:t>
            </a:r>
          </a:p>
          <a:p>
            <a:r>
              <a:rPr lang="en-US" smtClean="0"/>
              <a:t>Guided Tissue Regeneration</a:t>
            </a:r>
          </a:p>
          <a:p>
            <a:r>
              <a:rPr lang="en-US" smtClean="0"/>
              <a:t>Growth Factors</a:t>
            </a:r>
          </a:p>
          <a:p>
            <a:r>
              <a:rPr lang="en-US" smtClean="0"/>
              <a:t>Dentures</a:t>
            </a:r>
          </a:p>
          <a:p>
            <a:endParaRPr lang="en-US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0625" y="2057400"/>
            <a:ext cx="4651375" cy="28876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Differential Protein Composition in Mammalian Calcified Tissue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1676400"/>
                <a:gridCol w="11430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Component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Cartilage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Dentin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Enamel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Type I Collagen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Type II Collagen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GLA Proteins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Osteocalcin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-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Glycoproteins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Proteoglycans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itchFamily="34" charset="0"/>
                        </a:rPr>
                        <a:t>+</a:t>
                      </a:r>
                      <a:endParaRPr lang="en-US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itchFamily="34" charset="0"/>
                        </a:rPr>
                        <a:t>ND</a:t>
                      </a:r>
                      <a:endParaRPr lang="en-US" sz="2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3174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200" smtClean="0"/>
              <a:t>Bone Development: Endochondral Ossification</a:t>
            </a:r>
          </a:p>
        </p:txBody>
      </p:sp>
      <p:pic>
        <p:nvPicPr>
          <p:cNvPr id="5123" name="Content Placeholder 7" descr="ch14f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914400"/>
            <a:ext cx="6002338" cy="2743200"/>
          </a:xfrm>
        </p:spPr>
      </p:pic>
      <p:pic>
        <p:nvPicPr>
          <p:cNvPr id="5124" name="Content Placeholder 10" descr="endochondral4bone4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0" y="3810000"/>
            <a:ext cx="2919413" cy="219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sz="2800" smtClean="0"/>
              <a:t>Bone Development: Intramembraneous Ossification</a:t>
            </a:r>
          </a:p>
        </p:txBody>
      </p:sp>
      <p:pic>
        <p:nvPicPr>
          <p:cNvPr id="6147" name="Content Placeholder 6" descr="headbo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2100" y="1681163"/>
            <a:ext cx="6019800" cy="4257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Bone Structural Types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Bone tissue is compromised of the same components but:</a:t>
            </a:r>
          </a:p>
          <a:p>
            <a:r>
              <a:rPr lang="en-US" smtClean="0"/>
              <a:t>Lamellar Bone: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collagen fibrils are alligned to provide maximum mechanical advantage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Found mostly in CORTICAL BONE (aka compact bone)</a:t>
            </a:r>
          </a:p>
          <a:p>
            <a:r>
              <a:rPr lang="en-US" smtClean="0"/>
              <a:t>Woven Bone: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collagen fibers are haphazardly aligned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Found mostly in TRABECULAR BONE (aka cancellous or spongy bone)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Function ► Form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Mechanical Functions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cortical bone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lamellar tissue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Physiological Functions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accent4"/>
                </a:solidFill>
              </a:rPr>
              <a:t>trabecular</a:t>
            </a:r>
            <a:r>
              <a:rPr lang="en-US" dirty="0" smtClean="0">
                <a:solidFill>
                  <a:schemeClr val="accent4"/>
                </a:solidFill>
              </a:rPr>
              <a:t> bone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woven tissue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surface area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4"/>
                </a:solidFill>
              </a:rPr>
              <a:t>7 m</a:t>
            </a:r>
            <a:r>
              <a:rPr lang="en-US" baseline="30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 (lungs 70 m</a:t>
            </a:r>
            <a:r>
              <a:rPr lang="en-US" baseline="30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Bone is Anisotropic</a:t>
            </a:r>
          </a:p>
        </p:txBody>
      </p:sp>
      <p:pic>
        <p:nvPicPr>
          <p:cNvPr id="8196" name="Picture 2" descr="C:\WINDOWS\Desktop\BoneRemodel-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1143000"/>
            <a:ext cx="4189412" cy="48910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Osteoblasts Make Bone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4864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Collagen and alkaline phosphatase secretion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Forms poorly mineralized OSTEOID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Calcium precipitates quickly in osteoid (days to weeks)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Calcium salt converted in hydroxapatite (weeks to months)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Bone remodeling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400" smtClean="0"/>
              <a:t>Induced by many stimuli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990600"/>
            <a:ext cx="3352800" cy="50593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Bone Microstructure: collagen fibrils</a:t>
            </a:r>
          </a:p>
        </p:txBody>
      </p:sp>
      <p:pic>
        <p:nvPicPr>
          <p:cNvPr id="10244" name="Picture 5" descr="D:\fbimages\0723430128\saleable\M30128-26-f03.jpg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5000" b="14999"/>
          <a:stretch>
            <a:fillRect/>
          </a:stretch>
        </p:blipFill>
        <p:spPr>
          <a:xfrm>
            <a:off x="1676400" y="1219200"/>
            <a:ext cx="5932488" cy="4724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Documents and Settings\kumarsu\My Documents\DentalAll\Bone\Image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347663"/>
            <a:ext cx="8218487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tgers-NJ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Rutgers-NJMS Slide</Template>
  <TotalTime>50</TotalTime>
  <Words>724</Words>
  <Application>Microsoft Office PowerPoint</Application>
  <PresentationFormat>On-screen Show (4:3)</PresentationFormat>
  <Paragraphs>199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Rutgers-NJMS Slide</vt:lpstr>
      <vt:lpstr>Lecture 49 Bone Physiology</vt:lpstr>
      <vt:lpstr>Components of Bone</vt:lpstr>
      <vt:lpstr>Bone Development: Endochondral Ossification</vt:lpstr>
      <vt:lpstr>Bone Development: Intramembraneous Ossification</vt:lpstr>
      <vt:lpstr>Bone Structural Types</vt:lpstr>
      <vt:lpstr>Function ► Form</vt:lpstr>
      <vt:lpstr>Osteoblasts Make Bone</vt:lpstr>
      <vt:lpstr>Bone Microstructure: collagen fibrils</vt:lpstr>
      <vt:lpstr>PowerPoint Presentation</vt:lpstr>
      <vt:lpstr>PowerPoint Presentation</vt:lpstr>
      <vt:lpstr>Bone Functions: Resorption &amp; Formation Follow Function</vt:lpstr>
      <vt:lpstr>Response to Mechanical Loading: Wolff’s Law</vt:lpstr>
      <vt:lpstr>Calcium Homeostasis</vt:lpstr>
      <vt:lpstr>Bone Homeostasis</vt:lpstr>
      <vt:lpstr>PowerPoint Presentation</vt:lpstr>
      <vt:lpstr>Osteoclast Differentiation Requires M-CSF and RANKL</vt:lpstr>
      <vt:lpstr>Osteoblasts Regulate Osteoclasts: Coupling and RANKL &amp; OPG</vt:lpstr>
      <vt:lpstr>When things go wrong:</vt:lpstr>
      <vt:lpstr>Osteopetrosis</vt:lpstr>
      <vt:lpstr>Osteosclerosis: Padget’s Disease</vt:lpstr>
      <vt:lpstr>Osteomalacia</vt:lpstr>
      <vt:lpstr>Osteoporosis</vt:lpstr>
      <vt:lpstr>Localized Bone Loss: Periodontal Disease</vt:lpstr>
      <vt:lpstr>Treating Osteoporosis</vt:lpstr>
      <vt:lpstr>PowerPoint Presentation</vt:lpstr>
      <vt:lpstr>Alternative Osteoporosis Therapies Densumab: anti-RANKL antibody</vt:lpstr>
      <vt:lpstr>Treating Peridontal Bone Loss</vt:lpstr>
      <vt:lpstr>Differential Protein Composition in Mammalian Calcified Tissue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Patrick O'Connor, Ph.D.</dc:creator>
  <cp:lastModifiedBy>suriender kumar</cp:lastModifiedBy>
  <cp:revision>6</cp:revision>
  <cp:lastPrinted>2014-02-21T20:50:16Z</cp:lastPrinted>
  <dcterms:created xsi:type="dcterms:W3CDTF">2014-02-20T19:03:20Z</dcterms:created>
  <dcterms:modified xsi:type="dcterms:W3CDTF">2015-03-02T19:46:26Z</dcterms:modified>
</cp:coreProperties>
</file>