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37" r:id="rId2"/>
    <p:sldId id="304" r:id="rId3"/>
    <p:sldId id="359" r:id="rId4"/>
    <p:sldId id="360" r:id="rId5"/>
    <p:sldId id="334" r:id="rId6"/>
    <p:sldId id="333" r:id="rId7"/>
    <p:sldId id="313" r:id="rId8"/>
    <p:sldId id="328" r:id="rId9"/>
    <p:sldId id="325" r:id="rId10"/>
    <p:sldId id="329" r:id="rId11"/>
    <p:sldId id="340" r:id="rId12"/>
    <p:sldId id="343" r:id="rId13"/>
    <p:sldId id="345" r:id="rId14"/>
    <p:sldId id="315" r:id="rId15"/>
    <p:sldId id="324" r:id="rId16"/>
    <p:sldId id="265" r:id="rId17"/>
    <p:sldId id="266" r:id="rId18"/>
    <p:sldId id="317" r:id="rId19"/>
    <p:sldId id="361" r:id="rId20"/>
    <p:sldId id="272" r:id="rId21"/>
    <p:sldId id="268" r:id="rId22"/>
    <p:sldId id="339" r:id="rId23"/>
    <p:sldId id="336" r:id="rId24"/>
    <p:sldId id="321" r:id="rId25"/>
    <p:sldId id="354" r:id="rId26"/>
    <p:sldId id="355" r:id="rId27"/>
    <p:sldId id="356" r:id="rId28"/>
  </p:sldIdLst>
  <p:sldSz cx="9144000" cy="6858000" type="screen4x3"/>
  <p:notesSz cx="9296400" cy="68818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33CC33"/>
    <a:srgbClr val="3333CC"/>
    <a:srgbClr val="3333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2" autoAdjust="0"/>
    <p:restoredTop sz="97662" autoAdjust="0"/>
  </p:normalViewPr>
  <p:slideViewPr>
    <p:cSldViewPr>
      <p:cViewPr>
        <p:scale>
          <a:sx n="66" d="100"/>
          <a:sy n="66" d="100"/>
        </p:scale>
        <p:origin x="-42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563C2C-ECC9-478B-BAF5-D955DCEFFEC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8CB2094-212D-47CA-8847-B01E9E238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44BDC-5453-4321-9E8C-4F49B08487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9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7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9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7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6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60934-3E0C-407D-8CB4-9638C81BA4B9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4CAAC-9CD1-43E4-9413-E697B95F752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3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122F7-7D94-47FC-9715-CEB0A9A00FB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7FB4B-5876-42A3-A755-4BD8E534678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8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98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50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8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9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0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5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4BDC-5453-4321-9E8C-4F49B08487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0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54F54-342B-4D43-86E2-4F19F89203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782CC-C7EC-4D65-8BFC-717AA9B111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B87A2-199F-4257-88B1-B16C13AF7B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70E9E7-A9D9-4049-B2F6-153B299FB2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MGM 2005 lecture 45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53A9-8B40-4CBD-9FCD-3C54DCDD9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7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8E576-08F1-4F37-971C-61201B6B38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47FE-853A-4BCF-826A-B4BAB75192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F8E6-A636-4E0A-BD6E-BD078C1E73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8AC5-B232-4CED-90B5-B8DDA9278F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017B4-93A0-4962-8256-31AE603DD5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923E-2948-429B-95AE-3B6E1D772C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85CEB-2DF5-4E05-A1E5-3962FEBBE5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C83F7-E958-492F-84BB-FAEDA45519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0066"/>
                </a:solidFill>
              </a:defRPr>
            </a:lvl1pPr>
          </a:lstStyle>
          <a:p>
            <a:r>
              <a:rPr lang="en-US" dirty="0"/>
              <a:t>MGM 2005 lecture 45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9253A9-8B40-4CBD-9FCD-3C54DCDD903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Know mechanism of intestinal absorption and clearance of triglycerides from blood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Know mechanism of action of drugs that prevent accumulation of plasma triglycerides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Know how carbon atoms of glucose are channeled into fatty acids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Know the rate limiting enzyme of fatty acid synthesis and how its activity is regulated by metabolites and hormones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Know why some fatty acids are designated as essential and what would happen metabolically if these FA were missing from the diet.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E576-08F1-4F37-971C-61201B6B38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 smtClean="0"/>
              <a:t>Lovaza</a:t>
            </a:r>
            <a:r>
              <a:rPr lang="en-US" sz="3100" b="1" dirty="0" smtClean="0"/>
              <a:t> (promotes lowering of plasma triglycerides)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l-GR" sz="2800" dirty="0" smtClean="0"/>
              <a:t>ω</a:t>
            </a:r>
            <a:r>
              <a:rPr lang="en-US" sz="2800" dirty="0" smtClean="0"/>
              <a:t>-3 fatty acid ethyl esters)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554480"/>
            <a:ext cx="436312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33528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2819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Eicosapentaenoic acid ethyl ester (EPA)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Docosahexaenoic acid ethyl ester, (DHA)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105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Stimulates activity of Lipoprotein Lipase?</a:t>
            </a:r>
          </a:p>
          <a:p>
            <a:r>
              <a:rPr lang="en-US" dirty="0" smtClean="0"/>
              <a:t>2. Inhibition of acyl CoA: 1,2 </a:t>
            </a:r>
            <a:r>
              <a:rPr lang="en-US" dirty="0" err="1" smtClean="0"/>
              <a:t>diacyl</a:t>
            </a:r>
            <a:r>
              <a:rPr lang="en-US" dirty="0" smtClean="0"/>
              <a:t> glycerol acyl transferase  (incorporation of fatty acids into triacyl glycerols)?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E576-08F1-4F37-971C-61201B6B38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6" y="1914526"/>
            <a:ext cx="4519818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590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http://www-rohan.sdsu.edu/course/ens304/public_html/section1/GLYC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25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	Obesity resulting from Glucose Intake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8" name="Picture 4" descr="http://ict4us.com/r.kuijt/images/en_kre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280160"/>
            <a:ext cx="607449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801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Pyruvate to Mitochondria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072693" y="1464826"/>
            <a:ext cx="548640" cy="591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79F7-4DC6-4F35-B59E-CAC41EE5DA18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5640388" cy="3529013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09600" y="457201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Translocation of carbon compounds from mitochondria to cytosol for fatty acid synthesis</a:t>
            </a:r>
            <a:endParaRPr lang="en-US" b="1" dirty="0" smtClean="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029200" y="5562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Glycolysis</a:t>
            </a:r>
            <a:endParaRPr lang="da-DK" sz="1200">
              <a:latin typeface="Comic Sans MS" pitchFamily="66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 flipV="1">
            <a:off x="5181600" y="4876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315200" y="16002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FA synthesis</a:t>
            </a:r>
            <a:endParaRPr lang="da-DK" sz="1200">
              <a:latin typeface="Comic Sans MS" pitchFamily="66" charset="0"/>
            </a:endParaRP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V="1">
            <a:off x="7162800" y="190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Pyruvate translocase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4038600" y="4800600"/>
            <a:ext cx="182880" cy="685800"/>
          </a:xfrm>
          <a:prstGeom prst="up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2192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Sylfaen" pitchFamily="18" charset="0"/>
              </a:rPr>
              <a:t>Citrate</a:t>
            </a:r>
            <a:r>
              <a:rPr lang="en-US" sz="1800" b="1" dirty="0" smtClean="0">
                <a:solidFill>
                  <a:srgbClr val="FF0000"/>
                </a:solidFill>
              </a:rPr>
              <a:t> translocase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038600" y="1828800"/>
            <a:ext cx="182880" cy="53340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en-US" dirty="0" smtClean="0"/>
              <a:t>How does one convert acetyl CoA to fatty acids?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Acetyl CoA </a:t>
            </a:r>
            <a:r>
              <a:rPr lang="en-US" dirty="0" smtClean="0"/>
              <a:t>+ Malonyl CoA + </a:t>
            </a:r>
            <a:r>
              <a:rPr lang="en-US" dirty="0" smtClean="0">
                <a:solidFill>
                  <a:srgbClr val="0000CC"/>
                </a:solidFill>
              </a:rPr>
              <a:t>NADPH</a:t>
            </a:r>
          </a:p>
          <a:p>
            <a:pPr algn="ctr"/>
            <a:r>
              <a:rPr lang="en-US" dirty="0" smtClean="0"/>
              <a:t>      (from glucose)                          ( from Hexose shunt)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Fatty Acids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E576-08F1-4F37-971C-61201B6B38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343400" y="2743200"/>
            <a:ext cx="182880" cy="64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71BA-959E-41DB-880E-2CA38688027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Acetyl CoA Carboxylase Reactions: Formation of Malonyl CoA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239000" cy="4267200"/>
          </a:xfrm>
        </p:spPr>
        <p:txBody>
          <a:bodyPr/>
          <a:lstStyle/>
          <a:p>
            <a:pPr marL="609600" indent="-609600"/>
            <a:r>
              <a:rPr lang="en-US" sz="2000" b="1" dirty="0"/>
              <a:t>ACC is the rate-limiting enzyme of FA Synthesis</a:t>
            </a:r>
          </a:p>
          <a:p>
            <a:pPr marL="609600" indent="-609600">
              <a:buFontTx/>
              <a:buAutoNum type="arabicPeriod"/>
            </a:pPr>
            <a:r>
              <a:rPr lang="en-US" sz="2000" b="1" dirty="0"/>
              <a:t>BCCP-biotin carboxyl carrier protein-</a:t>
            </a:r>
          </a:p>
          <a:p>
            <a:pPr marL="609600" indent="-609600"/>
            <a:r>
              <a:rPr lang="en-US" sz="2000" b="1" dirty="0"/>
              <a:t>10,000 mol. wt; no enzymatic function.</a:t>
            </a:r>
          </a:p>
          <a:p>
            <a:pPr marL="609600" indent="-609600"/>
            <a:r>
              <a:rPr lang="en-US" sz="2000" b="1" dirty="0"/>
              <a:t>2.	Biotin Carboxylase (BC)</a:t>
            </a:r>
          </a:p>
          <a:p>
            <a:pPr marL="609600" indent="-609600"/>
            <a:r>
              <a:rPr lang="en-US" sz="2000" b="1" dirty="0"/>
              <a:t>	BCCP + HCO</a:t>
            </a:r>
            <a:r>
              <a:rPr lang="en-US" sz="2000" b="1" baseline="-25000" dirty="0"/>
              <a:t>3</a:t>
            </a:r>
            <a:r>
              <a:rPr lang="en-US" sz="2000" b="1" baseline="30000" dirty="0"/>
              <a:t>-</a:t>
            </a:r>
            <a:r>
              <a:rPr lang="en-US" sz="2000" b="1" dirty="0"/>
              <a:t> + ATP</a:t>
            </a:r>
            <a:r>
              <a:rPr lang="en-US" sz="2000" b="1" dirty="0">
                <a:sym typeface="Wingdings" pitchFamily="2" charset="2"/>
              </a:rPr>
              <a:t> BCCP-CO</a:t>
            </a:r>
            <a:r>
              <a:rPr lang="en-US" sz="2000" b="1" baseline="-25000" dirty="0">
                <a:sym typeface="Wingdings" pitchFamily="2" charset="2"/>
              </a:rPr>
              <a:t>2</a:t>
            </a:r>
            <a:r>
              <a:rPr lang="en-US" sz="2000" b="1" dirty="0">
                <a:sym typeface="Wingdings" pitchFamily="2" charset="2"/>
              </a:rPr>
              <a:t> + ADP + P</a:t>
            </a:r>
          </a:p>
          <a:p>
            <a:pPr marL="609600" indent="-609600"/>
            <a:r>
              <a:rPr lang="en-US" sz="2000" b="1" dirty="0"/>
              <a:t>3.	Transcarboxylase (TC)</a:t>
            </a:r>
          </a:p>
          <a:p>
            <a:pPr marL="609600" indent="-609600"/>
            <a:r>
              <a:rPr lang="en-US" sz="2000" b="1" dirty="0"/>
              <a:t>BCCP-CO</a:t>
            </a:r>
            <a:r>
              <a:rPr lang="en-US" sz="2000" b="1" baseline="-25000" dirty="0"/>
              <a:t>2</a:t>
            </a:r>
            <a:r>
              <a:rPr lang="en-US" sz="2000" b="1" dirty="0"/>
              <a:t> + Acetyl CoA</a:t>
            </a:r>
            <a:r>
              <a:rPr lang="en-US" sz="2000" b="1" dirty="0">
                <a:sym typeface="Wingdings" pitchFamily="2" charset="2"/>
              </a:rPr>
              <a:t> Malonyl CoA + BCCP</a:t>
            </a:r>
          </a:p>
          <a:p>
            <a:pPr marL="609600" indent="-609600"/>
            <a:r>
              <a:rPr lang="en-US" sz="2000" b="1" dirty="0">
                <a:sym typeface="Wingdings" pitchFamily="2" charset="2"/>
              </a:rPr>
              <a:t>                               </a:t>
            </a:r>
          </a:p>
          <a:p>
            <a:pPr marL="609600" indent="-609600"/>
            <a:r>
              <a:rPr lang="en-US" sz="2000" b="1" dirty="0">
                <a:sym typeface="Wingdings" pitchFamily="2" charset="2"/>
              </a:rPr>
              <a:t>                  </a:t>
            </a:r>
          </a:p>
          <a:p>
            <a:pPr marL="609600" indent="-609600"/>
            <a:r>
              <a:rPr lang="en-US" sz="1800" b="1" dirty="0">
                <a:sym typeface="Wingdings" pitchFamily="2" charset="2"/>
              </a:rPr>
              <a:t>                                     </a:t>
            </a:r>
            <a:r>
              <a:rPr lang="en-US" sz="1800" b="1" dirty="0">
                <a:solidFill>
                  <a:srgbClr val="3333CC"/>
                </a:solidFill>
                <a:sym typeface="Wingdings" pitchFamily="2" charset="2"/>
              </a:rPr>
              <a:t> CH</a:t>
            </a:r>
            <a:r>
              <a:rPr lang="en-US" sz="1800" b="1" baseline="-25000" dirty="0">
                <a:solidFill>
                  <a:srgbClr val="3333CC"/>
                </a:solidFill>
                <a:sym typeface="Wingdings" pitchFamily="2" charset="2"/>
              </a:rPr>
              <a:t>3</a:t>
            </a:r>
            <a:r>
              <a:rPr lang="en-US" sz="1800" b="1" dirty="0">
                <a:solidFill>
                  <a:srgbClr val="3333CC"/>
                </a:solidFill>
                <a:sym typeface="Wingdings" pitchFamily="2" charset="2"/>
              </a:rPr>
              <a:t>-C-SCoA             </a:t>
            </a:r>
            <a:r>
              <a:rPr lang="en-US" sz="1800" b="1" dirty="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US" sz="18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800" b="1" dirty="0">
                <a:sym typeface="Wingdings" pitchFamily="2" charset="2"/>
              </a:rPr>
              <a:t>-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CH</a:t>
            </a:r>
            <a:r>
              <a:rPr lang="en-US" sz="1800" b="1" baseline="-25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-C</a:t>
            </a:r>
            <a:r>
              <a:rPr lang="en-US" sz="1800" b="1" dirty="0">
                <a:sym typeface="Wingdings" pitchFamily="2" charset="2"/>
              </a:rPr>
              <a:t>-SCoA</a:t>
            </a:r>
            <a:endParaRPr lang="en-US" b="1" dirty="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5814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36576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62484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61722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581400" y="5029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48400" y="5029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62484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8446" name="Picture 14" descr="CarboxyBio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52600"/>
            <a:ext cx="2209800" cy="2438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2000" y="1066800"/>
            <a:ext cx="617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Catalyzed by Acetyl CoA Carboxylase (ACC), a </a:t>
            </a:r>
            <a:r>
              <a:rPr lang="en-US" sz="2000" b="1" dirty="0" err="1" smtClean="0"/>
              <a:t>multienzyme</a:t>
            </a:r>
            <a:r>
              <a:rPr lang="en-US" sz="2000" b="1" dirty="0" smtClean="0"/>
              <a:t> containing </a:t>
            </a:r>
            <a:r>
              <a:rPr lang="en-US" sz="2000" b="1" dirty="0">
                <a:solidFill>
                  <a:srgbClr val="FF0000"/>
                </a:solidFill>
              </a:rPr>
              <a:t>two enzyme activities and BCCP (biotin carboxyl carrier protein)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3575-F87E-48E8-9006-869160ACA19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Overall Reaction of Fatty Acid Synthesis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4648200"/>
          </a:xfrm>
        </p:spPr>
        <p:txBody>
          <a:bodyPr/>
          <a:lstStyle/>
          <a:p>
            <a:r>
              <a:rPr lang="en-US" b="1" dirty="0"/>
              <a:t>Acetyl CoA + HCO</a:t>
            </a:r>
            <a:r>
              <a:rPr lang="en-US" b="1" baseline="30000" dirty="0"/>
              <a:t>-1</a:t>
            </a:r>
            <a:r>
              <a:rPr lang="en-US" b="1" baseline="-25000" dirty="0"/>
              <a:t>3</a:t>
            </a:r>
            <a:r>
              <a:rPr lang="en-US" b="1" dirty="0"/>
              <a:t>+ ATP</a:t>
            </a:r>
            <a:r>
              <a:rPr lang="en-US" b="1" dirty="0">
                <a:sym typeface="Wingdings" pitchFamily="2" charset="2"/>
              </a:rPr>
              <a:t> Malonyl CoA + ADP +P</a:t>
            </a:r>
            <a:endParaRPr lang="en-US" b="1" dirty="0"/>
          </a:p>
          <a:p>
            <a:r>
              <a:rPr lang="en-US" b="1" dirty="0"/>
              <a:t>				Acetyl CoA Carboxylase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00CC"/>
                </a:solidFill>
              </a:rPr>
              <a:t>CH</a:t>
            </a:r>
            <a:r>
              <a:rPr lang="en-US" b="1" baseline="-25000" dirty="0">
                <a:solidFill>
                  <a:srgbClr val="0000CC"/>
                </a:solidFill>
              </a:rPr>
              <a:t>3</a:t>
            </a:r>
            <a:r>
              <a:rPr lang="en-US" b="1" dirty="0">
                <a:solidFill>
                  <a:srgbClr val="0000CC"/>
                </a:solidFill>
              </a:rPr>
              <a:t>- CO</a:t>
            </a:r>
            <a:r>
              <a:rPr lang="en-US" b="1" dirty="0"/>
              <a:t>-SCoA + </a:t>
            </a:r>
            <a:r>
              <a:rPr lang="en-US" b="1" dirty="0">
                <a:solidFill>
                  <a:srgbClr val="FF0000"/>
                </a:solidFill>
              </a:rPr>
              <a:t>7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/>
              <a:t>-</a:t>
            </a:r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- CO</a:t>
            </a:r>
            <a:r>
              <a:rPr lang="en-US" b="1" dirty="0"/>
              <a:t>-SCoA + 14 NADPH + 14 H</a:t>
            </a:r>
            <a:r>
              <a:rPr lang="en-US" b="1" baseline="30000" dirty="0"/>
              <a:t>+</a:t>
            </a:r>
          </a:p>
          <a:p>
            <a:r>
              <a:rPr lang="en-US" b="1" dirty="0"/>
              <a:t>Fatty Acid Synthase complex: </a:t>
            </a:r>
            <a:r>
              <a:rPr lang="en-US" b="1" dirty="0" smtClean="0"/>
              <a:t>6 </a:t>
            </a:r>
            <a:r>
              <a:rPr lang="en-US" b="1" dirty="0"/>
              <a:t>enzyme activities and ACP (acyl carrier protein</a:t>
            </a:r>
            <a:r>
              <a:rPr lang="en-US" b="1" dirty="0" smtClean="0"/>
              <a:t>) (size ~10,000 </a:t>
            </a:r>
            <a:r>
              <a:rPr lang="en-US" b="1" dirty="0" err="1" smtClean="0"/>
              <a:t>daltons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Palmitic Acid + 14 NADP</a:t>
            </a:r>
            <a:r>
              <a:rPr lang="en-US" b="1" baseline="30000" dirty="0"/>
              <a:t>+</a:t>
            </a:r>
            <a:r>
              <a:rPr lang="en-US" b="1" dirty="0"/>
              <a:t> + 8 CoA + </a:t>
            </a:r>
            <a:r>
              <a:rPr lang="en-US" b="1" dirty="0">
                <a:solidFill>
                  <a:srgbClr val="FF0000"/>
                </a:solidFill>
              </a:rPr>
              <a:t>7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/>
              <a:t> + 7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r>
              <a:rPr lang="en-US" b="1" dirty="0"/>
              <a:t>(C:16 Fatty acid)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9624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A9C4-F92F-44D9-A837-894DB7BA44BE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173788" cy="3721100"/>
          </a:xfrm>
          <a:prstGeom prst="rect">
            <a:avLst/>
          </a:prstGeom>
          <a:noFill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705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Comic Sans MS" pitchFamily="66" charset="0"/>
              </a:rPr>
              <a:t>Type I FAS-a multi-enzyme complex in eukaryotes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omic Sans MS" pitchFamily="66" charset="0"/>
              </a:rPr>
              <a:t>Type II-FAS-Separate individual enzymes in prokaryotes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omic Sans MS" pitchFamily="66" charset="0"/>
              </a:rPr>
              <a:t>Activation </a:t>
            </a:r>
            <a:r>
              <a:rPr lang="en-US" sz="1800" dirty="0">
                <a:latin typeface="Comic Sans MS" pitchFamily="66" charset="0"/>
              </a:rPr>
              <a:t>of Acetyl and Malonyl CoA in Fatty acid </a:t>
            </a:r>
            <a:r>
              <a:rPr lang="en-US" sz="1800" dirty="0" smtClean="0">
                <a:latin typeface="Comic Sans MS" pitchFamily="66" charset="0"/>
              </a:rPr>
              <a:t>Synthesis</a:t>
            </a:r>
          </a:p>
          <a:p>
            <a:pPr>
              <a:spcBef>
                <a:spcPct val="50000"/>
              </a:spcBef>
            </a:pPr>
            <a:r>
              <a:rPr lang="da-DK" sz="1800" dirty="0" smtClean="0">
                <a:latin typeface="Comic Sans MS" pitchFamily="66" charset="0"/>
              </a:rPr>
              <a:t> </a:t>
            </a:r>
            <a:endParaRPr lang="da-DK" sz="1800" dirty="0">
              <a:latin typeface="Comic Sans MS" pitchFamily="66" charset="0"/>
            </a:endParaRP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 flipV="1">
            <a:off x="838200" y="4648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524000" y="5692775"/>
            <a:ext cx="222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Activation for Synthesis</a:t>
            </a:r>
            <a:endParaRPr lang="da-DK" sz="1400">
              <a:latin typeface="Comic Sans MS" pitchFamily="66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876800" y="5715000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Activation for Degradation</a:t>
            </a:r>
            <a:endParaRPr lang="da-DK" sz="1400">
              <a:latin typeface="Comic Sans MS" pitchFamily="66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858000" y="2590800"/>
            <a:ext cx="1236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reactive unit</a:t>
            </a:r>
            <a:endParaRPr lang="da-DK" sz="1400">
              <a:latin typeface="Comic Sans MS" pitchFamily="66" charset="0"/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H="1" flipV="1">
            <a:off x="7086600" y="2209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 descr="File:Acety-CoA ACP transacyl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28600"/>
            <a:ext cx="51816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Malonyl-CoA ACP transacyl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43000"/>
            <a:ext cx="5943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28850"/>
            <a:ext cx="556259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563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94960"/>
            <a:ext cx="563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1" y="533400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Acetyl -SACP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310267"/>
            <a:ext cx="213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Malonyl-S ACP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1" y="2228850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Acetoacetyl- SACP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343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Beta-</a:t>
            </a:r>
            <a:r>
              <a:rPr lang="en-US" sz="2000" b="1" dirty="0" err="1" smtClean="0"/>
              <a:t>hydroxybutyryl</a:t>
            </a:r>
            <a:r>
              <a:rPr lang="en-US" sz="2000" b="1" dirty="0" smtClean="0"/>
              <a:t>-SACP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638800"/>
            <a:ext cx="190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Crotonyl</a:t>
            </a:r>
            <a:r>
              <a:rPr lang="en-US" sz="2000" b="1" dirty="0" smtClean="0"/>
              <a:t>-SACP or</a:t>
            </a:r>
          </a:p>
          <a:p>
            <a:r>
              <a:rPr lang="en-US" sz="2000" b="1" dirty="0" err="1" smtClean="0"/>
              <a:t>Enoyl</a:t>
            </a:r>
            <a:r>
              <a:rPr lang="en-US" sz="2000" b="1" dirty="0" smtClean="0"/>
              <a:t>-SACP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4793-CA02-448F-999E-FB28D1E4CD2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81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Consequences of obesity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Type </a:t>
            </a:r>
            <a:r>
              <a:rPr lang="en-US" sz="1800" b="1" dirty="0">
                <a:solidFill>
                  <a:srgbClr val="FF0000"/>
                </a:solidFill>
              </a:rPr>
              <a:t>2 diabetes</a:t>
            </a:r>
            <a:r>
              <a:rPr lang="en-US" sz="1800" b="1" dirty="0"/>
              <a:t>, which can lead to heart disease, kidney failure, blindness, amputation of the feet or legs, and nerve damage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Heart disease,</a:t>
            </a:r>
            <a:r>
              <a:rPr lang="en-US" sz="1800" b="1" dirty="0"/>
              <a:t> such as hardening of the arteries, heart attack, and angina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High blood pressure,</a:t>
            </a:r>
            <a:r>
              <a:rPr lang="en-US" sz="1800" b="1" dirty="0"/>
              <a:t> which can lead to heart disease, stroke, kidney failure, and vision loss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High cholesterol,</a:t>
            </a:r>
            <a:r>
              <a:rPr lang="en-US" sz="1800" b="1" dirty="0"/>
              <a:t> which can lead to heart disease, stroke, and kidney failure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Obstructive sleep apnea</a:t>
            </a:r>
            <a:r>
              <a:rPr lang="en-US" sz="1800" b="1" dirty="0"/>
              <a:t> has been associated with high blood pressure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Acid reflux/GERD</a:t>
            </a:r>
            <a:r>
              <a:rPr lang="en-US" sz="1800" b="1" dirty="0">
                <a:solidFill>
                  <a:srgbClr val="3333FF"/>
                </a:solidFill>
              </a:rPr>
              <a:t>,</a:t>
            </a:r>
            <a:r>
              <a:rPr lang="en-US" sz="1800" b="1" dirty="0"/>
              <a:t> which can lead to esophagitis, Barrett’s esophagus, and esophageal cancer (adenocarcinoma) 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Cancer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Depression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Osteoarthritis and joint pain</a:t>
            </a:r>
            <a:r>
              <a:rPr lang="en-US" sz="1800" b="1" dirty="0"/>
              <a:t>, which can lead to loss of mobility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Stress urinary incontinence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Female reproductive health disorder</a:t>
            </a:r>
            <a:r>
              <a:rPr lang="en-US" sz="1800" b="1" dirty="0"/>
              <a:t>, which can lead to infertility and sexual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1C5B-3F51-4C55-BA26-AD206EDD1D9E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9220" name="Picture 4" descr="File:Enoyl-ACP reduct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232"/>
            <a:ext cx="586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1219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Butyryl -SACP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Butyryl</a:t>
            </a:r>
            <a:r>
              <a:rPr lang="en-US" sz="2000" b="1" dirty="0" smtClean="0"/>
              <a:t>-SACP + Malonyl-SACP  &gt;&gt;&gt;&gt;&gt;&gt; </a:t>
            </a:r>
            <a:r>
              <a:rPr lang="en-US" sz="2000" b="1" dirty="0" err="1" smtClean="0"/>
              <a:t>Hexanoyl</a:t>
            </a:r>
            <a:r>
              <a:rPr lang="en-US" sz="2000" b="1" dirty="0" smtClean="0"/>
              <a:t> –SACP (C6)</a:t>
            </a:r>
          </a:p>
          <a:p>
            <a:r>
              <a:rPr lang="en-US" sz="2000" b="1" dirty="0" err="1" smtClean="0"/>
              <a:t>Hexanoyl</a:t>
            </a:r>
            <a:r>
              <a:rPr lang="en-US" sz="2000" b="1" dirty="0" smtClean="0"/>
              <a:t>-SACP + Malonyl-SACP&gt;&gt;&gt;&gt;&gt;&gt; </a:t>
            </a:r>
            <a:r>
              <a:rPr lang="en-US" sz="2000" b="1" dirty="0" err="1" smtClean="0"/>
              <a:t>Octanoyl</a:t>
            </a:r>
            <a:r>
              <a:rPr lang="en-US" sz="2000" b="1" dirty="0" smtClean="0"/>
              <a:t>-SACP (C8)</a:t>
            </a:r>
          </a:p>
          <a:p>
            <a:r>
              <a:rPr lang="en-US" sz="2000" b="1" dirty="0" err="1" smtClean="0"/>
              <a:t>Octanoyl</a:t>
            </a:r>
            <a:r>
              <a:rPr lang="en-US" sz="2000" b="1" dirty="0" smtClean="0"/>
              <a:t>-SACP + Malonyl-SACP&gt;&gt;&gt;&gt;&gt;&gt; </a:t>
            </a:r>
            <a:r>
              <a:rPr lang="en-US" sz="2000" b="1" dirty="0" err="1" smtClean="0"/>
              <a:t>Decanoyl</a:t>
            </a:r>
            <a:r>
              <a:rPr lang="en-US" sz="2000" b="1" dirty="0" smtClean="0"/>
              <a:t>-SACP   (C10)</a:t>
            </a:r>
          </a:p>
          <a:p>
            <a:r>
              <a:rPr lang="en-US" sz="2000" b="1" dirty="0" err="1" smtClean="0"/>
              <a:t>Decanoyl</a:t>
            </a:r>
            <a:r>
              <a:rPr lang="en-US" sz="2000" b="1" dirty="0" smtClean="0"/>
              <a:t>-SACP + Malonyl-SACP&gt;&gt;&gt;&gt;&gt;&gt;</a:t>
            </a:r>
            <a:r>
              <a:rPr lang="en-US" sz="2000" b="1" dirty="0" err="1" smtClean="0"/>
              <a:t>Dodecanoyl</a:t>
            </a:r>
            <a:r>
              <a:rPr lang="en-US" sz="2000" b="1" dirty="0" smtClean="0"/>
              <a:t>-SACP  (C12)</a:t>
            </a:r>
          </a:p>
          <a:p>
            <a:r>
              <a:rPr lang="en-US" sz="2000" b="1" dirty="0" err="1" smtClean="0"/>
              <a:t>Dodecanoyl</a:t>
            </a:r>
            <a:r>
              <a:rPr lang="en-US" sz="2000" b="1" dirty="0" smtClean="0"/>
              <a:t>-SACP + Malonyl –SACP&gt;&gt;&gt;&gt;</a:t>
            </a:r>
            <a:r>
              <a:rPr lang="en-US" sz="2000" b="1" dirty="0" err="1" smtClean="0"/>
              <a:t>Tetradecanoyl</a:t>
            </a:r>
            <a:r>
              <a:rPr lang="en-US" sz="2000" b="1" dirty="0" smtClean="0"/>
              <a:t>-SACP  (C14)</a:t>
            </a:r>
          </a:p>
          <a:p>
            <a:r>
              <a:rPr lang="en-US" sz="2000" b="1" dirty="0" err="1" smtClean="0"/>
              <a:t>Tetradecanoyl</a:t>
            </a:r>
            <a:r>
              <a:rPr lang="en-US" sz="2000" b="1" dirty="0" smtClean="0"/>
              <a:t>-SACP + Malonyl-SACP&gt;&gt;&gt;&gt;</a:t>
            </a:r>
            <a:r>
              <a:rPr lang="en-US" sz="2000" b="1" dirty="0" err="1" smtClean="0"/>
              <a:t>Hexadecanoyl</a:t>
            </a:r>
            <a:r>
              <a:rPr lang="en-US" sz="2000" b="1" dirty="0" smtClean="0"/>
              <a:t>-SACP  (C16)</a:t>
            </a:r>
          </a:p>
          <a:p>
            <a:r>
              <a:rPr lang="en-US" sz="2000" b="1" dirty="0" err="1" smtClean="0"/>
              <a:t>Hexadecanoyl</a:t>
            </a:r>
            <a:r>
              <a:rPr lang="en-US" sz="2000" b="1" dirty="0" smtClean="0"/>
              <a:t>-SACP                                   </a:t>
            </a:r>
            <a:r>
              <a:rPr lang="en-US" sz="2000" b="1" dirty="0" err="1" smtClean="0"/>
              <a:t>Hexadecanoic</a:t>
            </a:r>
            <a:r>
              <a:rPr lang="en-US" sz="2000" b="1" dirty="0" smtClean="0"/>
              <a:t> acid (C16 FA)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000066"/>
                </a:solidFill>
              </a:rPr>
              <a:t>CH3-CH2</a:t>
            </a:r>
            <a:r>
              <a:rPr lang="en-US" sz="2000" b="1" dirty="0" smtClean="0">
                <a:solidFill>
                  <a:srgbClr val="FF0000"/>
                </a:solidFill>
              </a:rPr>
              <a:t>-CH2-CH2-CH2-CH2-CH2-CH2-CH2-CH2-CH2-CH2-CH2-CH2-                          </a:t>
            </a:r>
            <a:r>
              <a:rPr lang="en-US" sz="2000" b="1" dirty="0" smtClean="0">
                <a:solidFill>
                  <a:srgbClr val="000066"/>
                </a:solidFill>
              </a:rPr>
              <a:t>acetyl CoA</a:t>
            </a:r>
            <a:r>
              <a:rPr lang="en-US" sz="2000" b="1" dirty="0" smtClean="0">
                <a:solidFill>
                  <a:srgbClr val="FF0000"/>
                </a:solidFill>
              </a:rPr>
              <a:t>		Malonyl CoA			CH2-COOH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71800" y="4648200"/>
            <a:ext cx="1524000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6E24-7E15-4CFD-BB6C-C537C87A8AB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b="1" dirty="0"/>
              <a:t>Regulation of </a:t>
            </a:r>
            <a:r>
              <a:rPr lang="en-US" sz="3200" b="1" dirty="0" smtClean="0"/>
              <a:t>FA Synthesis</a:t>
            </a:r>
            <a:br>
              <a:rPr lang="en-US" sz="3200" b="1" dirty="0" smtClean="0"/>
            </a:br>
            <a:r>
              <a:rPr lang="en-US" sz="2400" b="1" dirty="0" smtClean="0"/>
              <a:t>Citrate and End products</a:t>
            </a:r>
            <a:endParaRPr lang="en-US" sz="2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marL="609600" indent="-609600"/>
            <a:r>
              <a:rPr lang="en-US" sz="2000" b="1" dirty="0">
                <a:solidFill>
                  <a:srgbClr val="3333FF"/>
                </a:solidFill>
              </a:rPr>
              <a:t>			</a:t>
            </a:r>
            <a:r>
              <a:rPr lang="en-US" sz="2000" b="1" dirty="0"/>
              <a:t>Citrate 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3333FF"/>
                </a:solidFill>
              </a:rPr>
              <a:t>	</a:t>
            </a:r>
            <a:endParaRPr lang="en-US" sz="2000" b="1" dirty="0">
              <a:solidFill>
                <a:srgbClr val="3333FF"/>
              </a:solidFill>
            </a:endParaRPr>
          </a:p>
          <a:p>
            <a:pPr marL="609600" indent="-609600"/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    Palmitoyl CoA and </a:t>
            </a:r>
          </a:p>
          <a:p>
            <a:pPr marL="609600" indent="-609600"/>
            <a:r>
              <a:rPr lang="en-US" sz="2000" b="1" dirty="0" smtClean="0">
                <a:solidFill>
                  <a:srgbClr val="FF0000"/>
                </a:solidFill>
              </a:rPr>
              <a:t>		Malonyl CoA</a:t>
            </a:r>
            <a:endParaRPr lang="en-US" sz="2000" b="1" dirty="0">
              <a:solidFill>
                <a:srgbClr val="FF0000"/>
              </a:solidFill>
            </a:endParaRPr>
          </a:p>
          <a:p>
            <a:pPr marL="609600" indent="-609600"/>
            <a:r>
              <a:rPr lang="en-US" sz="2000" b="1" dirty="0">
                <a:solidFill>
                  <a:schemeClr val="tx2"/>
                </a:solidFill>
              </a:rPr>
              <a:t>			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609600" indent="-609600"/>
            <a:r>
              <a:rPr lang="en-US" sz="2000" b="1" dirty="0" smtClean="0">
                <a:solidFill>
                  <a:schemeClr val="tx2"/>
                </a:solidFill>
              </a:rPr>
              <a:t>			</a:t>
            </a:r>
            <a:r>
              <a:rPr lang="en-US" sz="2000" b="1" dirty="0" smtClean="0">
                <a:solidFill>
                  <a:srgbClr val="FF0000"/>
                </a:solidFill>
              </a:rPr>
              <a:t>ACC </a:t>
            </a:r>
            <a:r>
              <a:rPr lang="en-US" sz="2000" b="1" dirty="0">
                <a:solidFill>
                  <a:srgbClr val="FF0000"/>
                </a:solidFill>
              </a:rPr>
              <a:t>(dimer)</a:t>
            </a:r>
            <a:r>
              <a:rPr lang="en-US" sz="2000" b="1" dirty="0"/>
              <a:t>                            	ACC (polymer)</a:t>
            </a:r>
          </a:p>
          <a:p>
            <a:pPr marL="609600" indent="-609600"/>
            <a:r>
              <a:rPr lang="en-US" sz="2000" b="1" dirty="0">
                <a:solidFill>
                  <a:schemeClr val="tx2"/>
                </a:solidFill>
              </a:rPr>
              <a:t>			</a:t>
            </a:r>
            <a:r>
              <a:rPr lang="en-US" sz="2000" b="1" dirty="0">
                <a:solidFill>
                  <a:srgbClr val="FF0000"/>
                </a:solidFill>
              </a:rPr>
              <a:t>(~400,000)</a:t>
            </a:r>
            <a:r>
              <a:rPr lang="en-US" sz="2000" b="1" dirty="0"/>
              <a:t>                                      	(4-8 x10</a:t>
            </a:r>
            <a:r>
              <a:rPr lang="en-US" sz="2000" b="1" baseline="30000" dirty="0"/>
              <a:t>6</a:t>
            </a:r>
            <a:r>
              <a:rPr lang="en-US" sz="2000" b="1" dirty="0"/>
              <a:t>)</a:t>
            </a:r>
          </a:p>
          <a:p>
            <a:pPr marL="609600" indent="-609600"/>
            <a:r>
              <a:rPr lang="en-US" sz="1800" b="1" dirty="0">
                <a:solidFill>
                  <a:schemeClr val="tx2"/>
                </a:solidFill>
              </a:rPr>
              <a:t>			</a:t>
            </a:r>
            <a:r>
              <a:rPr lang="en-US" sz="1800" b="1" dirty="0" smtClean="0">
                <a:solidFill>
                  <a:schemeClr val="tx2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low </a:t>
            </a:r>
            <a:r>
              <a:rPr lang="en-US" sz="1800" b="1" dirty="0">
                <a:solidFill>
                  <a:srgbClr val="FF0000"/>
                </a:solidFill>
              </a:rPr>
              <a:t>activity</a:t>
            </a:r>
            <a:r>
              <a:rPr lang="en-US" sz="1800" b="1" dirty="0">
                <a:solidFill>
                  <a:schemeClr val="tx2"/>
                </a:solidFill>
              </a:rPr>
              <a:t>)                                    </a:t>
            </a:r>
            <a:r>
              <a:rPr lang="en-US" sz="1800" b="1" dirty="0" smtClean="0">
                <a:solidFill>
                  <a:schemeClr val="tx2"/>
                </a:solidFill>
              </a:rPr>
              <a:t>        </a:t>
            </a:r>
            <a:r>
              <a:rPr lang="en-US" sz="1800" b="1" dirty="0" smtClean="0"/>
              <a:t>(</a:t>
            </a:r>
            <a:r>
              <a:rPr lang="en-US" sz="1800" b="1" dirty="0"/>
              <a:t>high activity</a:t>
            </a:r>
            <a:r>
              <a:rPr lang="en-US" sz="1800" b="1" dirty="0">
                <a:solidFill>
                  <a:srgbClr val="3333FF"/>
                </a:solidFill>
              </a:rPr>
              <a:t>)</a:t>
            </a:r>
          </a:p>
          <a:p>
            <a:pPr marL="609600" indent="-609600" algn="ctr">
              <a:lnSpc>
                <a:spcPct val="90000"/>
              </a:lnSpc>
            </a:pP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76600" y="36576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(-)</a:t>
            </a:r>
            <a:r>
              <a:rPr lang="en-US" sz="1800" b="1" dirty="0">
                <a:solidFill>
                  <a:srgbClr val="FF0000"/>
                </a:solidFill>
              </a:rPr>
              <a:t>Palmitoyl CoA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(-)Malonyl CoA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572000" y="2895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+Citrate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4343400" y="1828800"/>
            <a:ext cx="182880" cy="5486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4343400" y="1143000"/>
            <a:ext cx="182880" cy="54864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800600" y="3276600"/>
            <a:ext cx="457200" cy="18288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724400" y="3505200"/>
            <a:ext cx="457200" cy="18288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12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6172200" y="1066800"/>
            <a:ext cx="1981200" cy="1068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>
            <a:off x="3733800" y="1600200"/>
            <a:ext cx="1524000" cy="76200"/>
          </a:xfrm>
          <a:prstGeom prst="rightArrow">
            <a:avLst>
              <a:gd name="adj1" fmla="val 50000"/>
              <a:gd name="adj2" fmla="val 5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>
            <a:off x="3810000" y="2209800"/>
            <a:ext cx="1508125" cy="92075"/>
          </a:xfrm>
          <a:prstGeom prst="leftArrow">
            <a:avLst>
              <a:gd name="adj1" fmla="val 50000"/>
              <a:gd name="adj2" fmla="val 409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762000" y="19812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ACC </a:t>
            </a:r>
            <a:r>
              <a:rPr lang="en-US" sz="2000" b="1" dirty="0" smtClean="0"/>
              <a:t>partially active dimer</a:t>
            </a:r>
            <a:endParaRPr lang="en-US" sz="2000" b="1" dirty="0"/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6477000" y="2133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ACC Inactive</a:t>
            </a:r>
          </a:p>
        </p:txBody>
      </p:sp>
      <p:sp>
        <p:nvSpPr>
          <p:cNvPr id="6153" name="Text Box 18"/>
          <p:cNvSpPr txBox="1">
            <a:spLocks noChangeArrowheads="1"/>
          </p:cNvSpPr>
          <p:nvPr/>
        </p:nvSpPr>
        <p:spPr bwMode="auto">
          <a:xfrm>
            <a:off x="5638800" y="55626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ACC Partially </a:t>
            </a:r>
            <a:r>
              <a:rPr lang="en-US" sz="2000" b="1" dirty="0" smtClean="0"/>
              <a:t>Active polymer</a:t>
            </a:r>
            <a:endParaRPr lang="en-US" sz="2000" b="1" dirty="0"/>
          </a:p>
        </p:txBody>
      </p:sp>
      <p:sp>
        <p:nvSpPr>
          <p:cNvPr id="6154" name="AutoShape 19"/>
          <p:cNvSpPr>
            <a:spLocks noChangeArrowheads="1"/>
          </p:cNvSpPr>
          <p:nvPr/>
        </p:nvSpPr>
        <p:spPr bwMode="auto">
          <a:xfrm>
            <a:off x="6934200" y="838200"/>
            <a:ext cx="457200" cy="381000"/>
          </a:xfrm>
          <a:custGeom>
            <a:avLst/>
            <a:gdLst>
              <a:gd name="T0" fmla="*/ 400050 w 21600"/>
              <a:gd name="T1" fmla="*/ 190500 h 21600"/>
              <a:gd name="T2" fmla="*/ 228600 w 21600"/>
              <a:gd name="T3" fmla="*/ 381000 h 21600"/>
              <a:gd name="T4" fmla="*/ 57150 w 21600"/>
              <a:gd name="T5" fmla="*/ 1905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20"/>
          <p:cNvSpPr>
            <a:spLocks noChangeArrowheads="1"/>
          </p:cNvSpPr>
          <p:nvPr/>
        </p:nvSpPr>
        <p:spPr bwMode="auto">
          <a:xfrm>
            <a:off x="6553200" y="3733800"/>
            <a:ext cx="457200" cy="381000"/>
          </a:xfrm>
          <a:custGeom>
            <a:avLst/>
            <a:gdLst>
              <a:gd name="T0" fmla="*/ 400050 w 21600"/>
              <a:gd name="T1" fmla="*/ 190500 h 21600"/>
              <a:gd name="T2" fmla="*/ 228600 w 21600"/>
              <a:gd name="T3" fmla="*/ 381000 h 21600"/>
              <a:gd name="T4" fmla="*/ 57150 w 21600"/>
              <a:gd name="T5" fmla="*/ 1905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21"/>
          <p:cNvSpPr txBox="1">
            <a:spLocks noChangeArrowheads="1"/>
          </p:cNvSpPr>
          <p:nvPr/>
        </p:nvSpPr>
        <p:spPr bwMode="auto">
          <a:xfrm>
            <a:off x="3352800" y="533400"/>
            <a:ext cx="28194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AMP Activated Protein Kinase   </a:t>
            </a:r>
            <a:endParaRPr lang="en-US" sz="2000" b="1" dirty="0" smtClean="0"/>
          </a:p>
          <a:p>
            <a:pPr>
              <a:spcBef>
                <a:spcPct val="50000"/>
              </a:spcBef>
            </a:pPr>
            <a:r>
              <a:rPr lang="en-US" sz="1800" b="1" dirty="0" smtClean="0"/>
              <a:t>Glucagon</a:t>
            </a:r>
            <a:endParaRPr lang="en-US" sz="1800" b="1" dirty="0"/>
          </a:p>
        </p:txBody>
      </p: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3505200" y="1592263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ATP        </a:t>
            </a:r>
            <a:r>
              <a:rPr lang="en-US" dirty="0" smtClean="0"/>
              <a:t>ADP</a:t>
            </a:r>
            <a:endParaRPr lang="en-US" dirty="0"/>
          </a:p>
        </p:txBody>
      </p:sp>
      <p:sp>
        <p:nvSpPr>
          <p:cNvPr id="6158" name="AutoShape 23"/>
          <p:cNvSpPr>
            <a:spLocks noChangeArrowheads="1"/>
          </p:cNvSpPr>
          <p:nvPr/>
        </p:nvSpPr>
        <p:spPr bwMode="auto">
          <a:xfrm>
            <a:off x="4191000" y="18288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7010400" y="914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6629400" y="3810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</a:p>
        </p:txBody>
      </p:sp>
      <p:sp>
        <p:nvSpPr>
          <p:cNvPr id="6161" name="AutoShape 30"/>
          <p:cNvSpPr>
            <a:spLocks noChangeArrowheads="1"/>
          </p:cNvSpPr>
          <p:nvPr/>
        </p:nvSpPr>
        <p:spPr bwMode="auto">
          <a:xfrm>
            <a:off x="6324600" y="4724400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31"/>
          <p:cNvSpPr txBox="1">
            <a:spLocks noChangeArrowheads="1"/>
          </p:cNvSpPr>
          <p:nvPr/>
        </p:nvSpPr>
        <p:spPr bwMode="auto">
          <a:xfrm rot="10800000" flipV="1">
            <a:off x="6476999" y="4797873"/>
            <a:ext cx="1066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Citrate </a:t>
            </a:r>
            <a:endParaRPr lang="en-US" sz="2000" b="1" dirty="0"/>
          </a:p>
        </p:txBody>
      </p:sp>
      <p:sp>
        <p:nvSpPr>
          <p:cNvPr id="6163" name="Text Box 32"/>
          <p:cNvSpPr txBox="1">
            <a:spLocks noChangeArrowheads="1"/>
          </p:cNvSpPr>
          <p:nvPr/>
        </p:nvSpPr>
        <p:spPr bwMode="auto">
          <a:xfrm>
            <a:off x="7162800" y="30480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- Citrate</a:t>
            </a:r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auto">
          <a:xfrm>
            <a:off x="3581400" y="2362201"/>
            <a:ext cx="2590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Protein </a:t>
            </a:r>
            <a:r>
              <a:rPr lang="en-US" sz="1800" b="1" dirty="0" smtClean="0"/>
              <a:t>Phosphatase </a:t>
            </a:r>
            <a:r>
              <a:rPr lang="en-US" sz="1800" b="1" dirty="0"/>
              <a:t>2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Insulin</a:t>
            </a:r>
            <a:endParaRPr lang="en-US" sz="1800" b="1" dirty="0"/>
          </a:p>
        </p:txBody>
      </p:sp>
      <p:sp>
        <p:nvSpPr>
          <p:cNvPr id="6165" name="Text Box 35"/>
          <p:cNvSpPr txBox="1">
            <a:spLocks noChangeArrowheads="1"/>
          </p:cNvSpPr>
          <p:nvPr/>
        </p:nvSpPr>
        <p:spPr bwMode="auto">
          <a:xfrm>
            <a:off x="3886200" y="1828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          </a:t>
            </a:r>
            <a:endParaRPr lang="en-US" dirty="0"/>
          </a:p>
        </p:txBody>
      </p:sp>
      <p:sp>
        <p:nvSpPr>
          <p:cNvPr id="6167" name="Text Box 38"/>
          <p:cNvSpPr txBox="1">
            <a:spLocks noChangeArrowheads="1"/>
          </p:cNvSpPr>
          <p:nvPr/>
        </p:nvSpPr>
        <p:spPr bwMode="auto">
          <a:xfrm>
            <a:off x="65532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8" name="Text Box 41"/>
          <p:cNvSpPr txBox="1">
            <a:spLocks noChangeArrowheads="1"/>
          </p:cNvSpPr>
          <p:nvPr/>
        </p:nvSpPr>
        <p:spPr bwMode="auto">
          <a:xfrm>
            <a:off x="5410200" y="3048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 + </a:t>
            </a:r>
            <a:r>
              <a:rPr lang="en-US" sz="2000" dirty="0"/>
              <a:t>Citrate</a:t>
            </a:r>
          </a:p>
        </p:txBody>
      </p:sp>
      <p:sp>
        <p:nvSpPr>
          <p:cNvPr id="6169" name="Line 42"/>
          <p:cNvSpPr>
            <a:spLocks noChangeShapeType="1"/>
          </p:cNvSpPr>
          <p:nvPr/>
        </p:nvSpPr>
        <p:spPr bwMode="auto">
          <a:xfrm>
            <a:off x="6781800" y="2819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43"/>
          <p:cNvSpPr>
            <a:spLocks noChangeShapeType="1"/>
          </p:cNvSpPr>
          <p:nvPr/>
        </p:nvSpPr>
        <p:spPr bwMode="auto">
          <a:xfrm flipV="1">
            <a:off x="6934200" y="2819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AutoShape 45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914400" y="4114800"/>
            <a:ext cx="1981200" cy="1219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46"/>
          <p:cNvSpPr>
            <a:spLocks noChangeArrowheads="1"/>
          </p:cNvSpPr>
          <p:nvPr/>
        </p:nvSpPr>
        <p:spPr bwMode="auto">
          <a:xfrm>
            <a:off x="3581400" y="4648200"/>
            <a:ext cx="1508125" cy="92075"/>
          </a:xfrm>
          <a:prstGeom prst="leftArrow">
            <a:avLst>
              <a:gd name="adj1" fmla="val 50000"/>
              <a:gd name="adj2" fmla="val 409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48"/>
          <p:cNvSpPr>
            <a:spLocks noChangeArrowheads="1"/>
          </p:cNvSpPr>
          <p:nvPr/>
        </p:nvSpPr>
        <p:spPr bwMode="auto">
          <a:xfrm>
            <a:off x="1143000" y="5029200"/>
            <a:ext cx="10668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Citrate</a:t>
            </a:r>
          </a:p>
        </p:txBody>
      </p:sp>
      <p:sp>
        <p:nvSpPr>
          <p:cNvPr id="6175" name="Text Box 49"/>
          <p:cNvSpPr txBox="1">
            <a:spLocks noChangeArrowheads="1"/>
          </p:cNvSpPr>
          <p:nvPr/>
        </p:nvSpPr>
        <p:spPr bwMode="auto">
          <a:xfrm>
            <a:off x="685800" y="57912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Highly </a:t>
            </a:r>
            <a:r>
              <a:rPr lang="en-US" sz="2000" b="1" dirty="0" smtClean="0"/>
              <a:t>Active polymer</a:t>
            </a:r>
            <a:endParaRPr lang="en-US" sz="2000" b="1" dirty="0"/>
          </a:p>
        </p:txBody>
      </p:sp>
      <p:sp>
        <p:nvSpPr>
          <p:cNvPr id="6176" name="AutoShape 50"/>
          <p:cNvSpPr>
            <a:spLocks noChangeArrowheads="1"/>
          </p:cNvSpPr>
          <p:nvPr/>
        </p:nvSpPr>
        <p:spPr bwMode="auto">
          <a:xfrm>
            <a:off x="4419600" y="12192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77" name="AutoShape 51"/>
          <p:cNvSpPr>
            <a:spLocks noChangeArrowheads="1"/>
          </p:cNvSpPr>
          <p:nvPr/>
        </p:nvSpPr>
        <p:spPr bwMode="auto">
          <a:xfrm>
            <a:off x="4648200" y="26670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78" name="Rectangle 52"/>
          <p:cNvSpPr>
            <a:spLocks noChangeArrowheads="1"/>
          </p:cNvSpPr>
          <p:nvPr/>
        </p:nvSpPr>
        <p:spPr bwMode="auto">
          <a:xfrm rot="10800000" flipV="1">
            <a:off x="3962399" y="4751537"/>
            <a:ext cx="152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dirty="0" smtClean="0"/>
              <a:t>Insulin</a:t>
            </a:r>
            <a:endParaRPr lang="en-US" b="1" dirty="0"/>
          </a:p>
        </p:txBody>
      </p:sp>
      <p:sp>
        <p:nvSpPr>
          <p:cNvPr id="6179" name="AutoShape 53"/>
          <p:cNvSpPr>
            <a:spLocks noChangeArrowheads="1"/>
          </p:cNvSpPr>
          <p:nvPr/>
        </p:nvSpPr>
        <p:spPr bwMode="auto">
          <a:xfrm>
            <a:off x="3810000" y="48006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1371600" y="31242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82" name="TextBox 39"/>
          <p:cNvSpPr txBox="1">
            <a:spLocks noChangeArrowheads="1"/>
          </p:cNvSpPr>
          <p:nvPr/>
        </p:nvSpPr>
        <p:spPr bwMode="auto">
          <a:xfrm>
            <a:off x="1676400" y="3276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Citrate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914400" y="1295400"/>
            <a:ext cx="1508760" cy="609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 bwMode="auto">
          <a:xfrm>
            <a:off x="914401" y="4495800"/>
            <a:ext cx="1567543" cy="54864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1219200"/>
            <a:ext cx="1600200" cy="6400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248400" y="4114800"/>
            <a:ext cx="1524000" cy="64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80630" y="4038600"/>
            <a:ext cx="2982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Protein Phosphatase </a:t>
            </a:r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F77E-9E2A-4ADE-AB4D-1EE6836F8D7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Introduction of Double Bonds to Fatty </a:t>
            </a:r>
            <a:r>
              <a:rPr lang="en-US" sz="1800" dirty="0" smtClean="0">
                <a:latin typeface="Comic Sans MS" pitchFamily="66" charset="0"/>
              </a:rPr>
              <a:t>Acids (microsomal system)</a:t>
            </a:r>
            <a:endParaRPr lang="da-DK" sz="1800" dirty="0">
              <a:latin typeface="Comic Sans MS" pitchFamily="66" charset="0"/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3200400" cy="2508250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800600" y="457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Precursors used to generate longer unsaturated FA 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(essential fatty acids)</a:t>
            </a:r>
            <a:endParaRPr lang="da-DK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800600" y="5105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Mammals cannot introduce double bonds beyond C-9</a:t>
            </a:r>
            <a:endParaRPr lang="da-DK" sz="1200">
              <a:latin typeface="Comic Sans MS" pitchFamily="66" charset="0"/>
            </a:endParaRP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3048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3048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" y="1005840"/>
            <a:ext cx="695215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48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C:18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C:18:1, ∆</a:t>
            </a:r>
            <a:r>
              <a:rPr lang="en-US" sz="1800" baseline="30000" dirty="0" smtClean="0"/>
              <a:t>9</a:t>
            </a:r>
            <a:r>
              <a:rPr lang="en-US" sz="1800" dirty="0" smtClean="0"/>
              <a:t> or </a:t>
            </a:r>
            <a:r>
              <a:rPr lang="el-GR" sz="1800" dirty="0" smtClean="0"/>
              <a:t>ω</a:t>
            </a:r>
            <a:r>
              <a:rPr lang="en-US" sz="1800" dirty="0" smtClean="0"/>
              <a:t>-9</a:t>
            </a:r>
            <a:endParaRPr lang="en-US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396-F82C-4B3C-B64D-F96238884F65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638800" cy="4953000"/>
          </a:xfrm>
          <a:prstGeom prst="rect">
            <a:avLst/>
          </a:prstGeom>
          <a:noFill/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Desaturation and Elongation of FA</a:t>
            </a:r>
            <a:endParaRPr lang="da-DK" sz="1800" dirty="0">
              <a:latin typeface="Comic Sans MS" pitchFamily="66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Essential FA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Mammals cannot introduce double bonds beyond C-9</a:t>
            </a:r>
            <a:endParaRPr lang="da-DK" sz="1200" dirty="0">
              <a:latin typeface="Comic Sans MS" pitchFamily="66" charset="0"/>
            </a:endParaRP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1981200" y="38100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2057400" y="39624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 rot="10800000" flipV="1">
            <a:off x="6096000" y="6202363"/>
            <a:ext cx="266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Eicosanoides -&gt; Hormones</a:t>
            </a:r>
            <a:endParaRPr lang="da-DK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838200"/>
          </a:xfrm>
        </p:spPr>
        <p:txBody>
          <a:bodyPr/>
          <a:lstStyle/>
          <a:p>
            <a:r>
              <a:rPr lang="en-US" sz="2400" b="1" dirty="0"/>
              <a:t>When the liver converts excess glucose into fatty acids, all of the following are true EXCEPT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648200" cy="46482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b="1" dirty="0"/>
              <a:t>Glucose is converted by glycolysis into pyruvate in the cytosol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b="1" dirty="0"/>
              <a:t>Pyruvate is converted to acetyl CoA by pyruvate dehydrogenase in the cytosol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b="1" dirty="0"/>
              <a:t>Acetyl CoA and oxaloacetate form citrate that leaves the mitochondria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b="1" dirty="0"/>
              <a:t>Citrate </a:t>
            </a:r>
            <a:r>
              <a:rPr lang="en-US" sz="3200" b="1" dirty="0" err="1"/>
              <a:t>lyase</a:t>
            </a:r>
            <a:r>
              <a:rPr lang="en-US" sz="3200" b="1" dirty="0"/>
              <a:t> converts citrate, CoA and ATP into oxaloacetate, acetyl CoA, ADP and Pi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b="1" dirty="0"/>
              <a:t>The acetyl CoA is converted to </a:t>
            </a:r>
            <a:r>
              <a:rPr lang="en-US" sz="3200" b="1" dirty="0" err="1"/>
              <a:t>palmitate</a:t>
            </a:r>
            <a:r>
              <a:rPr lang="en-US" sz="3200" b="1" dirty="0"/>
              <a:t> and the oxalo</a:t>
            </a:r>
            <a:r>
              <a:rPr lang="en-US" sz="3200" dirty="0"/>
              <a:t>acetate </a:t>
            </a:r>
            <a:r>
              <a:rPr lang="en-US" sz="3200" b="1" dirty="0"/>
              <a:t>is converted to pyruvate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53A9-8B40-4CBD-9FCD-3C54DCDD9030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0908294"/>
              </p:ext>
            </p:extLst>
          </p:nvPr>
        </p:nvGraphicFramePr>
        <p:xfrm>
          <a:off x="3733800" y="2590800"/>
          <a:ext cx="456565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hart" r:id="rId7" imgW="4572108" imgH="5143608" progId="MSGraph.Chart.8">
                  <p:embed followColorScheme="full"/>
                </p:oleObj>
              </mc:Choice>
              <mc:Fallback>
                <p:oleObj name="Chart" r:id="rId7" imgW="4572108" imgH="514360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2590800"/>
                        <a:ext cx="456565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1"/>
          <p:cNvSpPr/>
          <p:nvPr>
            <p:custDataLst>
              <p:tags r:id="rId5"/>
            </p:custDataLst>
          </p:nvPr>
        </p:nvSpPr>
        <p:spPr bwMode="auto">
          <a:xfrm rot="10800000">
            <a:off x="193040" y="2560659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31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38200"/>
          </a:xfrm>
        </p:spPr>
        <p:txBody>
          <a:bodyPr/>
          <a:lstStyle/>
          <a:p>
            <a:r>
              <a:rPr lang="en-US" sz="2400" b="1" dirty="0"/>
              <a:t>When the liver converts excess glucose into fatty acids, all of the following are true EXCEPT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6482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 control enzyme is acetyl CoA carboxylase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 enzyme is activated by protein phosphatase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Protein phosphatase is activated as a result of glucagon binding to liver cells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 control enzyme converts ATP, CO2, and acetyl CoA into malonyl CoA, ADP, and Pi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 concentrations of glucagon, epinephrine, or AMP are low because high concentrations would inhibit the control enzyme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53A9-8B40-4CBD-9FCD-3C54DCDD9030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62374408"/>
              </p:ext>
            </p:extLst>
          </p:nvPr>
        </p:nvGraphicFramePr>
        <p:xfrm>
          <a:off x="3048000" y="2895600"/>
          <a:ext cx="456565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art" r:id="rId7" imgW="4572108" imgH="5143608" progId="MSGraph.Chart.8">
                  <p:embed followColorScheme="full"/>
                </p:oleObj>
              </mc:Choice>
              <mc:Fallback>
                <p:oleObj name="Chart" r:id="rId7" imgW="4572108" imgH="514360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2895600"/>
                        <a:ext cx="456565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1"/>
          <p:cNvSpPr/>
          <p:nvPr>
            <p:custDataLst>
              <p:tags r:id="rId5"/>
            </p:custDataLst>
          </p:nvPr>
        </p:nvSpPr>
        <p:spPr bwMode="auto">
          <a:xfrm rot="10800000">
            <a:off x="213360" y="278384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72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38200"/>
          </a:xfrm>
        </p:spPr>
        <p:txBody>
          <a:bodyPr/>
          <a:lstStyle/>
          <a:p>
            <a:r>
              <a:rPr lang="en-US" sz="2400" b="1" dirty="0"/>
              <a:t>All of the following statements about essential fatty acids are true EXCEPT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648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They can not be synthesized by humans cells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They are essential for the synthesis of some prostaglandins and other eicosanoids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They contain omega-3 or omega-6 double bonds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They contain at least 4 double bonds</a:t>
            </a:r>
          </a:p>
          <a:p>
            <a:pPr marL="457200" indent="-457200">
              <a:spcAft>
                <a:spcPts val="0"/>
              </a:spcAft>
              <a:buAutoNum type="alphaUcPeriod"/>
            </a:pPr>
            <a:r>
              <a:rPr lang="en-US" sz="3200" dirty="0"/>
              <a:t>They are linoleic and linolenic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53A9-8B40-4CBD-9FCD-3C54DCDD9030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766754"/>
              </p:ext>
            </p:extLst>
          </p:nvPr>
        </p:nvGraphicFramePr>
        <p:xfrm>
          <a:off x="3352800" y="1720850"/>
          <a:ext cx="456565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hart" r:id="rId7" imgW="4572108" imgH="5143608" progId="MSGraph.Chart.8">
                  <p:embed followColorScheme="full"/>
                </p:oleObj>
              </mc:Choice>
              <mc:Fallback>
                <p:oleObj name="Chart" r:id="rId7" imgW="4572108" imgH="514360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1720850"/>
                        <a:ext cx="456565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1"/>
          <p:cNvSpPr/>
          <p:nvPr>
            <p:custDataLst>
              <p:tags r:id="rId5"/>
            </p:custDataLst>
          </p:nvPr>
        </p:nvSpPr>
        <p:spPr bwMode="auto">
          <a:xfrm rot="10800000">
            <a:off x="152400" y="4668520"/>
            <a:ext cx="381000" cy="381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06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B6D3-47CE-4E9D-8320-FC53A333777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Results of Five Year Follow-up</a:t>
            </a:r>
          </a:p>
        </p:txBody>
      </p:sp>
      <p:graphicFrame>
        <p:nvGraphicFramePr>
          <p:cNvPr id="106516" name="Group 20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772400" cy="452596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Treatment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Loss (percent of patients)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Diet and Exercise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Prescription weight loss medications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Bariatric Surgery (gastric bypass, gastric banding)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280160"/>
            <a:ext cx="4132272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 and after gastric banding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600" y="4532734"/>
            <a:ext cx="14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327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800" dirty="0" smtClean="0"/>
              <a:t>Fatty Acids Nomenclature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							</a:t>
            </a:r>
            <a:r>
              <a:rPr lang="el-GR" sz="1600" dirty="0" smtClean="0"/>
              <a:t>γ</a:t>
            </a:r>
            <a:r>
              <a:rPr lang="en-US" sz="1600" dirty="0" smtClean="0"/>
              <a:t>        </a:t>
            </a:r>
            <a:r>
              <a:rPr lang="el-GR" sz="1600" dirty="0" smtClean="0"/>
              <a:t>β</a:t>
            </a:r>
            <a:r>
              <a:rPr lang="en-US" sz="1600" dirty="0" smtClean="0"/>
              <a:t>	</a:t>
            </a:r>
            <a:r>
              <a:rPr lang="el-GR" sz="1600" dirty="0" smtClean="0"/>
              <a:t>α</a:t>
            </a:r>
            <a:endParaRPr lang="en-US" sz="1600" dirty="0"/>
          </a:p>
          <a:p>
            <a:r>
              <a:rPr lang="en-US" sz="1600" dirty="0" smtClean="0"/>
              <a:t>CH3-CH2-CH2-CH2-CH2-CH2-CH2-CH2-CH2-CH2-CH2-CH2-CH2-CH2-CH2-COOH  </a:t>
            </a:r>
          </a:p>
          <a:p>
            <a:r>
              <a:rPr lang="en-US" sz="1800" dirty="0" smtClean="0"/>
              <a:t>  16    15   14     13    </a:t>
            </a:r>
            <a:r>
              <a:rPr lang="en-US" sz="1600" dirty="0" smtClean="0"/>
              <a:t>12     11     10      9       8       7       6      5       4       3       2       1  </a:t>
            </a:r>
          </a:p>
          <a:p>
            <a:pPr algn="ctr"/>
            <a:r>
              <a:rPr lang="en-US" sz="1800" b="1" dirty="0" smtClean="0"/>
              <a:t>Palmitic acid (C:16)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CH3</a:t>
            </a:r>
            <a:r>
              <a:rPr lang="en-US" sz="1600" dirty="0" smtClean="0"/>
              <a:t>-CH2-CH2-CH2-CH2- CH2-CH=CH-CH2-CH2-CH2-CH2-CH2-CH2-CH2-COOH</a:t>
            </a:r>
          </a:p>
          <a:p>
            <a:r>
              <a:rPr lang="en-US" sz="1600" dirty="0" smtClean="0"/>
              <a:t>    </a:t>
            </a:r>
            <a:r>
              <a:rPr lang="el-GR" sz="1600" dirty="0" smtClean="0"/>
              <a:t>ω</a:t>
            </a:r>
            <a:r>
              <a:rPr lang="en-US" sz="1600" dirty="0" smtClean="0"/>
              <a:t>                     </a:t>
            </a:r>
            <a:r>
              <a:rPr lang="en-US" sz="1600" b="1" dirty="0" smtClean="0"/>
              <a:t>Palmitoleic acid (C16:1 </a:t>
            </a:r>
            <a:r>
              <a:rPr lang="el-GR" sz="1600" b="1" dirty="0" smtClean="0"/>
              <a:t>Δ</a:t>
            </a:r>
            <a:r>
              <a:rPr lang="en-US" sz="1600" b="1" baseline="30000" dirty="0" smtClean="0"/>
              <a:t>9</a:t>
            </a:r>
            <a:r>
              <a:rPr lang="en-US" sz="1600" b="1" dirty="0" smtClean="0"/>
              <a:t>) or C16:1 </a:t>
            </a:r>
            <a:r>
              <a:rPr lang="el-GR" sz="1600" b="1" dirty="0" smtClean="0"/>
              <a:t>ω</a:t>
            </a:r>
            <a:r>
              <a:rPr lang="en-US" sz="1600" b="1" dirty="0" smtClean="0"/>
              <a:t>-7)</a:t>
            </a:r>
          </a:p>
          <a:p>
            <a:endParaRPr lang="en-US" sz="1400" dirty="0" smtClean="0"/>
          </a:p>
          <a:p>
            <a:r>
              <a:rPr lang="en-US" sz="1600" dirty="0" smtClean="0"/>
              <a:t>(Omega)</a:t>
            </a:r>
          </a:p>
          <a:p>
            <a:endParaRPr lang="en-US" sz="1600" dirty="0" smtClean="0"/>
          </a:p>
          <a:p>
            <a:endParaRPr lang="en-US" sz="1600" baseline="30000" dirty="0" smtClean="0"/>
          </a:p>
          <a:p>
            <a:endParaRPr lang="en-US" sz="1600" baseline="30000" dirty="0" smtClean="0"/>
          </a:p>
          <a:p>
            <a:pPr algn="ctr"/>
            <a:endParaRPr lang="en-US" sz="16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E576-08F1-4F37-971C-61201B6B38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 bwMode="auto">
          <a:xfrm>
            <a:off x="838200" y="2895600"/>
            <a:ext cx="76200" cy="533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E9E7-A9D9-4049-B2F6-153B299FB20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08873746"/>
              </p:ext>
            </p:extLst>
          </p:nvPr>
        </p:nvGraphicFramePr>
        <p:xfrm>
          <a:off x="1142999" y="762000"/>
          <a:ext cx="6858002" cy="5859848"/>
        </p:xfrm>
        <a:graphic>
          <a:graphicData uri="http://schemas.openxmlformats.org/drawingml/2006/table">
            <a:tbl>
              <a:tblPr/>
              <a:tblGrid>
                <a:gridCol w="1804737"/>
                <a:gridCol w="100263"/>
                <a:gridCol w="990600"/>
                <a:gridCol w="914400"/>
                <a:gridCol w="1524000"/>
                <a:gridCol w="80212"/>
                <a:gridCol w="1367588"/>
                <a:gridCol w="76202"/>
              </a:tblGrid>
              <a:tr h="687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# Carbon atoms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Double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Position of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Unsaturated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double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bonds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FA class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Butyric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Lauric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Myristic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Palmitic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Palmitoleic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r>
                        <a:rPr lang="el-G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Oleic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r>
                        <a:rPr lang="el-G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Linoleic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9,12 </a:t>
                      </a:r>
                      <a:r>
                        <a:rPr lang="el-G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9,12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Linolenic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9,12,15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9,12,15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Arachidonic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5,8,11,14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EPA(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eicosapentaenoic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acid)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5,8,11,14,17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DHA(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docosahexaenoic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acid)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4,7,10,13,16,19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ω-3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 rot="10800000" flipV="1">
            <a:off x="685800" y="228600"/>
            <a:ext cx="7772400" cy="609600"/>
          </a:xfrm>
        </p:spPr>
        <p:txBody>
          <a:bodyPr/>
          <a:lstStyle/>
          <a:p>
            <a:r>
              <a:rPr lang="en-US" sz="2400" dirty="0" smtClean="0"/>
              <a:t>Fatty acid nomenclature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0" y="951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0338-4C99-403B-B2D4-435FEF40ED7E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545388" cy="1701800"/>
          </a:xfrm>
          <a:prstGeom prst="rect">
            <a:avLst/>
          </a:prstGeom>
          <a:noFill/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295400" y="838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smtClean="0">
                <a:latin typeface="Comic Sans MS" pitchFamily="66" charset="0"/>
              </a:rPr>
              <a:t> Dietary </a:t>
            </a:r>
            <a:r>
              <a:rPr lang="en-US" sz="2000" u="sng" dirty="0">
                <a:latin typeface="Comic Sans MS" pitchFamily="66" charset="0"/>
              </a:rPr>
              <a:t>Lipids</a:t>
            </a:r>
            <a:r>
              <a:rPr lang="en-US" sz="2000" dirty="0">
                <a:latin typeface="Comic Sans MS" pitchFamily="66" charset="0"/>
              </a:rPr>
              <a:t> are Broken Down  by Pancreatic Lipase and Transported through the Lymph System</a:t>
            </a:r>
            <a:endParaRPr lang="da-DK" sz="2000" dirty="0">
              <a:latin typeface="Comic Sans MS" pitchFamily="66" charset="0"/>
            </a:endParaRP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5181600" cy="2471738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429000" y="6019800"/>
            <a:ext cx="480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omic Sans MS" pitchFamily="66" charset="0"/>
              </a:rPr>
              <a:t>Packed together with Apoprotein B-48 -&gt;to give Chylomicrons (180-500 nm in diameter)</a:t>
            </a:r>
            <a:endParaRPr lang="da-DK" sz="1600" b="1" dirty="0">
              <a:latin typeface="Comic Sans MS" pitchFamily="66" charset="0"/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 flipV="1">
            <a:off x="5105400" y="45720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1.	Obesity due to dietary Lipids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Metabolism of TG of Chylomicrons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Dietary Lipids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62000" y="2209800"/>
            <a:ext cx="2057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Intestinal Mucosa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7200" y="3124200"/>
            <a:ext cx="2133600" cy="121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Chylomicrons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TG, CE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191000" y="3124200"/>
            <a:ext cx="1905000" cy="1295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Chylomicron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Remnants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1242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3048000" y="3733800"/>
            <a:ext cx="914400" cy="182880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447799" y="1828800"/>
            <a:ext cx="182880" cy="304800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447800" y="2667000"/>
            <a:ext cx="182880" cy="304800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0800000" flipV="1">
            <a:off x="2895600" y="5181600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Fatty Acids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6248400" y="3657599"/>
            <a:ext cx="533400" cy="182880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505199" y="4038600"/>
            <a:ext cx="182880" cy="609600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724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 bwMode="auto">
          <a:xfrm>
            <a:off x="4953000" y="5410200"/>
            <a:ext cx="914400" cy="1828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586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Adipose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E576-08F1-4F37-971C-61201B6B38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85800" y="5334000"/>
            <a:ext cx="1219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Muscle</a:t>
            </a:r>
          </a:p>
        </p:txBody>
      </p:sp>
      <p:sp>
        <p:nvSpPr>
          <p:cNvPr id="24" name="Left Arrow 23"/>
          <p:cNvSpPr/>
          <p:nvPr/>
        </p:nvSpPr>
        <p:spPr bwMode="auto">
          <a:xfrm>
            <a:off x="1981200" y="5410200"/>
            <a:ext cx="548640" cy="182880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9" y="2819400"/>
            <a:ext cx="224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Lipoprotein Lipase</a:t>
            </a:r>
            <a:endParaRPr lang="en-US" sz="1600" b="1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 bwMode="auto">
          <a:xfrm flipH="1">
            <a:off x="3390900" y="3157954"/>
            <a:ext cx="297179" cy="194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923E-2948-429B-95AE-3B6E1D772C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Picture of Tetrahydrolipstatin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914400"/>
            <a:ext cx="3429000" cy="3566160"/>
          </a:xfrm>
          <a:prstGeom prst="rect">
            <a:avLst/>
          </a:prstGeom>
          <a:noFill/>
        </p:spPr>
      </p:pic>
      <p:pic>
        <p:nvPicPr>
          <p:cNvPr id="1027" name="Picture 3" descr="C:\Documents and Settings\kumarsu\My Documents\MedicalAll\Medical 2010\Orlist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512" y="990600"/>
            <a:ext cx="3644688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5029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Orlistat (</a:t>
            </a:r>
            <a:r>
              <a:rPr lang="en-US" dirty="0" err="1" smtClean="0"/>
              <a:t>Xenical</a:t>
            </a:r>
            <a:r>
              <a:rPr lang="en-US" dirty="0"/>
              <a:t>) (Obtained  from bacterium Streptomyces </a:t>
            </a:r>
            <a:r>
              <a:rPr lang="en-US" dirty="0" err="1" smtClean="0"/>
              <a:t>toxytricini</a:t>
            </a:r>
            <a:r>
              <a:rPr lang="en-US" dirty="0" smtClean="0"/>
              <a:t>):</a:t>
            </a:r>
            <a:endParaRPr lang="en-US" dirty="0"/>
          </a:p>
          <a:p>
            <a:r>
              <a:rPr lang="en-US" dirty="0" smtClean="0"/>
              <a:t>Inhibits pancreatic lipase. Prevents absorption of 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8CB98A7225C4D2D8423CACE5A28BC7D"/>
  <p:tag name="TPVERSION" val="5"/>
  <p:tag name="TPFULLVERSION" val="5.3.1.3337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07893B42F264B03BF95A19771FFA28B&lt;/guid&gt;&#10;        &lt;description /&gt;&#10;        &lt;date&gt;8/27/2013 3:32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39500A6F5247DC8E7BA31B4AE71B81&lt;/guid&gt;&#10;            &lt;repollguid&gt;E0B327926D724CE3B9EBFB3AE0294D67&lt;/repollguid&gt;&#10;            &lt;sourceid&gt;F885BB453572443AAC442F623BEC62DB&lt;/sourceid&gt;&#10;            &lt;questiontext&gt;All of the following statements about essential fatty acids are true EXCEP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FC83AEFC42C4C9F93799C8D705B7019&lt;/guid&gt;&#10;                    &lt;answertext&gt;They can not be synthesized by humans cells&lt;/answertext&gt;&#10;                    &lt;valuetype&gt;-1&lt;/valuetype&gt;&#10;                &lt;/answer&gt;&#10;                &lt;answer&gt;&#10;                    &lt;guid&gt;7BB3DE4F962E429D80B4847DE867818F&lt;/guid&gt;&#10;                    &lt;answertext&gt;They are essential for the synthesis of some prostaglandins and other eicosanoids&lt;/answertext&gt;&#10;                    &lt;valuetype&gt;-1&lt;/valuetype&gt;&#10;                &lt;/answer&gt;&#10;                &lt;answer&gt;&#10;                    &lt;guid&gt;1AC4AB36A0014385AD05936B97C1FD2E&lt;/guid&gt;&#10;                    &lt;answertext&gt;They contain omega-3 or omega-6 double bonds&lt;/answertext&gt;&#10;                    &lt;valuetype&gt;-1&lt;/valuetype&gt;&#10;                &lt;/answer&gt;&#10;                &lt;answer&gt;&#10;                    &lt;guid&gt;C6113A2DE6C54A5BA895C8BE39220798&lt;/guid&gt;&#10;                    &lt;answertext&gt;They contain at least 4 double bonds&lt;/answertext&gt;&#10;                    &lt;valuetype&gt;1&lt;/valuetype&gt;&#10;                &lt;/answer&gt;&#10;                &lt;answer&gt;&#10;                    &lt;guid&gt;84D6D2C2043F44D4A92E5035C2D78C00&lt;/guid&gt;&#10;                    &lt;answertext&gt;They are linoleic and linolenic acid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AE99A46FF7E477A9581624C9791A7CF&lt;/guid&gt;&#10;        &lt;description /&gt;&#10;        &lt;date&gt;8/27/2013 3:19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DBABF9D4CA94961A2C64119E93BC11C&lt;/guid&gt;&#10;            &lt;repollguid&gt;FD547749B7804F57B9C3C32E5D186663&lt;/repollguid&gt;&#10;            &lt;sourceid&gt;2BD30FCF1426461BA18E1CEA972BFD22&lt;/sourceid&gt;&#10;            &lt;questiontext&gt;When the liver converts excess glucose into fatty acids, all of the following are true EXCEP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A0C3293DE0041B696EEBC5860B7D8F3&lt;/guid&gt;&#10;                    &lt;answertext&gt;Glucose is converted by glycolysis into pyruvate in the cytosol&lt;/answertext&gt;&#10;                    &lt;valuetype&gt;-1&lt;/valuetype&gt;&#10;                &lt;/answer&gt;&#10;                &lt;answer&gt;&#10;                    &lt;guid&gt;BFCEA795E434405FB29C0B5FC1ACAB66&lt;/guid&gt;&#10;                    &lt;answertext&gt;Pyruvate is converted to acetyl CoA by pyruvate dehydrogenase in the cytosol&lt;/answertext&gt;&#10;                    &lt;valuetype&gt;1&lt;/valuetype&gt;&#10;                &lt;/answer&gt;&#10;                &lt;answer&gt;&#10;                    &lt;guid&gt;AA0652063E164E2BB988DDDDE73A52D7&lt;/guid&gt;&#10;                    &lt;answertext&gt;Acetyl CoA and oxaloacetate form citrate that leaves the mitochondria&lt;/answertext&gt;&#10;                    &lt;valuetype&gt;-1&lt;/valuetype&gt;&#10;                &lt;/answer&gt;&#10;                &lt;answer&gt;&#10;                    &lt;guid&gt;EEFEB115ADE54E539B9E9916C7AB3065&lt;/guid&gt;&#10;                    &lt;answertext&gt;Citrate lyase converts citrate, CoA and ATP into oxaloacetate, acetyl CoA, ADP and Pi&lt;/answertext&gt;&#10;                    &lt;valuetype&gt;-1&lt;/valuetype&gt;&#10;                &lt;/answer&gt;&#10;                &lt;answer&gt;&#10;                    &lt;guid&gt;0244762A210B4AFB91925C76EA796E0C&lt;/guid&gt;&#10;                    &lt;answertext&gt;The acetyl CoA is converted to palmitate and the oxaloacetate is converted to pyruvat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9A361CAA6B34DAE9CFA40E2032197B2&lt;/guid&gt;&#10;        &lt;description /&gt;&#10;        &lt;date&gt;8/27/2013 3:27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952BE6DB4840E5A39F549539FBFC41&lt;/guid&gt;&#10;            &lt;repollguid&gt;46BA3966D64344F2A9634CAAD4F0A3E0&lt;/repollguid&gt;&#10;            &lt;sourceid&gt;35846A6072F64F2DBAB6D834192D9B6A&lt;/sourceid&gt;&#10;            &lt;questiontext&gt;When the liver converts excess glucose into fatty acids, all of the following are true EXCEP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214850B183A4F33B15B4ACDE59566F6&lt;/guid&gt;&#10;                    &lt;answertext&gt;The control enzyme is acetyl CoA carboxylase&lt;/answertext&gt;&#10;                    &lt;valuetype&gt;-1&lt;/valuetype&gt;&#10;                &lt;/answer&gt;&#10;                &lt;answer&gt;&#10;                    &lt;guid&gt;743BD9C37CC84155A124722208315562&lt;/guid&gt;&#10;                    &lt;answertext&gt;The enzyme is activated by protein phosphatase&lt;/answertext&gt;&#10;                    &lt;valuetype&gt;-1&lt;/valuetype&gt;&#10;                &lt;/answer&gt;&#10;                &lt;answer&gt;&#10;                    &lt;guid&gt;B4484363A30941EF8788AC533D26667D&lt;/guid&gt;&#10;                    &lt;answertext&gt;Protein phosphatase is activated as a result of glucagon binding to liver cells&lt;/answertext&gt;&#10;                    &lt;valuetype&gt;1&lt;/valuetype&gt;&#10;                &lt;/answer&gt;&#10;                &lt;answer&gt;&#10;                    &lt;guid&gt;ADA1972E8ECB4340BC7B05F316B0421C&lt;/guid&gt;&#10;                    &lt;answertext&gt;The control enzyme converts ATP, CO2, and acetyl CoA into malonyl CoA, ADP, and Pi&lt;/answertext&gt;&#10;                    &lt;valuetype&gt;-1&lt;/valuetype&gt;&#10;                &lt;/answer&gt;&#10;                &lt;answer&gt;&#10;                    &lt;guid&gt;122B9323D6034A4D85C8952F0613AFDE&lt;/guid&gt;&#10;                    &lt;answertext&gt;The concentrations of glucagon, epinephrine, or AMP are low because high concentrations would inhibit the control enzym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SlideMasterS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CCCCFF"/>
      </a:hlink>
      <a:folHlink>
        <a:srgbClr val="B2B2B2"/>
      </a:folHlink>
    </a:clrScheme>
    <a:fontScheme name="SlideMasterS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lideMaster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21893</TotalTime>
  <Words>1060</Words>
  <Application>Microsoft Office PowerPoint</Application>
  <PresentationFormat>On-screen Show (4:3)</PresentationFormat>
  <Paragraphs>344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SlideMasterSK</vt:lpstr>
      <vt:lpstr>Chart</vt:lpstr>
      <vt:lpstr>Learning Objectives</vt:lpstr>
      <vt:lpstr>Consequences of obesity</vt:lpstr>
      <vt:lpstr>Results of Five Year Follow-up</vt:lpstr>
      <vt:lpstr>PowerPoint Presentation</vt:lpstr>
      <vt:lpstr>Fatty Acids Nomenclature</vt:lpstr>
      <vt:lpstr>Fatty acid nomenclature</vt:lpstr>
      <vt:lpstr>PowerPoint Presentation</vt:lpstr>
      <vt:lpstr>Metabolism of TG of Chylomicrons</vt:lpstr>
      <vt:lpstr>PowerPoint Presentation</vt:lpstr>
      <vt:lpstr>Lovaza (promotes lowering of plasma triglycerides) (ω-3 fatty acid ethyl esters)</vt:lpstr>
      <vt:lpstr>PowerPoint Presentation</vt:lpstr>
      <vt:lpstr>PowerPoint Presentation</vt:lpstr>
      <vt:lpstr>PowerPoint Presentation</vt:lpstr>
      <vt:lpstr>PowerPoint Presentation</vt:lpstr>
      <vt:lpstr>How does one convert acetyl CoA to fatty acids?</vt:lpstr>
      <vt:lpstr>Acetyl CoA Carboxylase Reactions: Formation of Malonyl CoA</vt:lpstr>
      <vt:lpstr>Overall Reaction of Fatty Acid Synthesis</vt:lpstr>
      <vt:lpstr>PowerPoint Presentation</vt:lpstr>
      <vt:lpstr>PowerPoint Presentation</vt:lpstr>
      <vt:lpstr>PowerPoint Presentation</vt:lpstr>
      <vt:lpstr>Regulation of FA Synthesis Citrate and End products</vt:lpstr>
      <vt:lpstr>PowerPoint Presentation</vt:lpstr>
      <vt:lpstr>PowerPoint Presentation</vt:lpstr>
      <vt:lpstr>PowerPoint Presentation</vt:lpstr>
      <vt:lpstr>When the liver converts excess glucose into fatty acids, all of the following are true EXCEPT</vt:lpstr>
      <vt:lpstr>When the liver converts excess glucose into fatty acids, all of the following are true EXCEPT</vt:lpstr>
      <vt:lpstr>All of the following statements about essential fatty acids are true EXCEPT</vt:lpstr>
    </vt:vector>
  </TitlesOfParts>
  <Company>Harcourt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</dc:creator>
  <cp:lastModifiedBy>suriender kumar</cp:lastModifiedBy>
  <cp:revision>492</cp:revision>
  <dcterms:created xsi:type="dcterms:W3CDTF">2002-01-24T20:23:20Z</dcterms:created>
  <dcterms:modified xsi:type="dcterms:W3CDTF">2014-12-09T17:45:59Z</dcterms:modified>
</cp:coreProperties>
</file>